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423" r:id="rId2"/>
    <p:sldId id="1969" r:id="rId3"/>
    <p:sldId id="1984" r:id="rId4"/>
    <p:sldId id="34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  <p:cmAuthor id="3" name="vivo" initials="vivo" lastIdx="1" clrIdx="2">
    <p:extLst>
      <p:ext uri="{19B8F6BF-5375-455C-9EA6-DF929625EA0E}">
        <p15:presenceInfo xmlns:p15="http://schemas.microsoft.com/office/powerpoint/2012/main" userId="vi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268" y="136525"/>
            <a:ext cx="10515600" cy="83912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4196" y="1139270"/>
            <a:ext cx="11471564" cy="521707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400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0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74974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#99	 				RP-230373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Rotterdam, Netherlands, March 20-23, 202</a:t>
            </a:r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zh-CN" sz="1600" b="1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0" y="4910498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 </a:t>
            </a:r>
            <a:r>
              <a:rPr lang="en-US" altLang="zh-CN" b="1" dirty="0"/>
              <a:t>9.3.2.3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6218" y="3896678"/>
            <a:ext cx="7945285" cy="45686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 sz="2400" dirty="0"/>
              <a:t>Discussion on R18 MUSIM WID</a:t>
            </a:r>
            <a:endParaRPr lang="zh-CN" altLang="en-US" sz="2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261" y="67767"/>
            <a:ext cx="10515600" cy="839123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RAN3 and RAN4 impact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735" y="637452"/>
            <a:ext cx="11126058" cy="5566235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There is a sentence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highlight in yellow </a:t>
            </a:r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in R18 MUSIM WID for UE capability switching topic on identification of RAN3 and RAN4 impacts</a:t>
            </a: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r>
              <a:rPr lang="en-GB" sz="2000" dirty="0">
                <a:latin typeface="+mn-lt"/>
                <a:ea typeface="等线" panose="02010600030101010101" pitchFamily="2" charset="-122"/>
              </a:rPr>
              <a:t>Some RAN2 discussions on RAN3 and RAN4 impacts in RAN2 #121</a:t>
            </a: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solidFill>
                <a:srgbClr val="415FFF"/>
              </a:solidFill>
              <a:latin typeface="+mn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4F776A2F-680F-4893-80D9-573E40C08D47}"/>
              </a:ext>
            </a:extLst>
          </p:cNvPr>
          <p:cNvSpPr txBox="1">
            <a:spLocks/>
          </p:cNvSpPr>
          <p:nvPr/>
        </p:nvSpPr>
        <p:spPr>
          <a:xfrm>
            <a:off x="532660" y="5301722"/>
            <a:ext cx="11473705" cy="812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2000" dirty="0">
                <a:solidFill>
                  <a:srgbClr val="415FFF"/>
                </a:solidFill>
                <a:latin typeface="+mn-lt"/>
              </a:rPr>
              <a:t>Observation 1: RAN2 has evaluated the potential RAN3 and RAN4 impacts for UE capability switching topic.</a:t>
            </a:r>
            <a:endParaRPr lang="en-GB" altLang="zh-CN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2DC263-1FD8-46C1-82DD-764E8831C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289" y="1390861"/>
            <a:ext cx="6508311" cy="148572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C66F666-CA65-4C40-AC30-E7B994E7F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482" y="3234731"/>
            <a:ext cx="6177011" cy="64699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7CF4211-A5F5-475B-ACD3-E584AFDAC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3162" y="3813997"/>
            <a:ext cx="6177011" cy="56942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35FD50C-29F1-4297-830F-99F1631E24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821" y="4396581"/>
            <a:ext cx="6016331" cy="84512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6B9C8B6-DF66-4D9C-9D0E-D90963EC5FD7}"/>
              </a:ext>
            </a:extLst>
          </p:cNvPr>
          <p:cNvSpPr/>
          <p:nvPr/>
        </p:nvSpPr>
        <p:spPr>
          <a:xfrm>
            <a:off x="247408" y="5740701"/>
            <a:ext cx="11944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/>
            <a:r>
              <a:rPr lang="en-US" altLang="zh-CN" sz="2000" dirty="0">
                <a:solidFill>
                  <a:srgbClr val="415FFF"/>
                </a:solidFill>
              </a:rPr>
              <a:t>Proposal 1: Remove the sentence “ The work item shall identify whether the WI will have RAN3 and RAN4 impacts by RAN#99[RAN2]” and add a note “The potential RAN3 and RAN4 work, if have, can be triggered based on RAN2 LS .”</a:t>
            </a:r>
            <a:endParaRPr lang="en-GB" altLang="zh-CN" sz="2000" dirty="0">
              <a:solidFill>
                <a:srgbClr val="415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51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Add TS 37.340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5440754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One bullet was add in WID for MR-DC case</a:t>
            </a:r>
          </a:p>
          <a:p>
            <a:endParaRPr lang="en-US" altLang="zh-CN" sz="2000" dirty="0">
              <a:latin typeface="+mn-lt"/>
              <a:ea typeface="等线" panose="02010600030101010101" pitchFamily="2" charset="-122"/>
            </a:endParaRPr>
          </a:p>
          <a:p>
            <a:endParaRPr lang="en-US" altLang="zh-CN" sz="2000" dirty="0">
              <a:latin typeface="+mn-lt"/>
              <a:ea typeface="等线" panose="02010600030101010101" pitchFamily="2" charset="-122"/>
            </a:endParaRPr>
          </a:p>
          <a:p>
            <a:r>
              <a:rPr lang="en-GB" altLang="zh-CN" sz="2000" dirty="0">
                <a:latin typeface="+mn-lt"/>
                <a:ea typeface="等线" panose="02010600030101010101" pitchFamily="2" charset="-122"/>
              </a:rPr>
              <a:t>Some RAN2 discussions on gap coordination in RAN2 #121</a:t>
            </a:r>
          </a:p>
          <a:p>
            <a:endParaRPr lang="en-GB" altLang="zh-CN" sz="2000" b="1" dirty="0">
              <a:latin typeface="+mn-lt"/>
              <a:ea typeface="等线" panose="02010600030101010101" pitchFamily="2" charset="-122"/>
            </a:endParaRPr>
          </a:p>
          <a:p>
            <a:endParaRPr lang="en-GB" altLang="zh-CN" sz="2000" b="1" dirty="0">
              <a:latin typeface="+mn-lt"/>
              <a:ea typeface="等线" panose="02010600030101010101" pitchFamily="2" charset="-122"/>
            </a:endParaRPr>
          </a:p>
          <a:p>
            <a:endParaRPr lang="en-GB" altLang="zh-CN" sz="2000" b="1" dirty="0">
              <a:latin typeface="+mn-lt"/>
              <a:ea typeface="等线" panose="02010600030101010101" pitchFamily="2" charset="-122"/>
            </a:endParaRPr>
          </a:p>
          <a:p>
            <a:endParaRPr lang="en-GB" altLang="zh-CN" sz="2000" b="1" dirty="0">
              <a:latin typeface="+mn-lt"/>
              <a:ea typeface="等线" panose="02010600030101010101" pitchFamily="2" charset="-122"/>
            </a:endParaRPr>
          </a:p>
          <a:p>
            <a:r>
              <a:rPr lang="en-GB" altLang="zh-CN" sz="2000" b="1" dirty="0">
                <a:latin typeface="+mn-lt"/>
                <a:ea typeface="等线" panose="02010600030101010101" pitchFamily="2" charset="-122"/>
              </a:rPr>
              <a:t>Observation: it is better to capture the MUSIM gaps coordination in TS 37.340.</a:t>
            </a:r>
            <a:endParaRPr lang="en-US" altLang="zh-CN" sz="2000" b="1" dirty="0">
              <a:latin typeface="+mn-lt"/>
              <a:ea typeface="等线" panose="02010600030101010101" pitchFamily="2" charset="-122"/>
            </a:endParaRPr>
          </a:p>
          <a:p>
            <a:endParaRPr lang="en-US" altLang="zh-CN" sz="2000" dirty="0">
              <a:latin typeface="+mn-lt"/>
              <a:ea typeface="等线" panose="02010600030101010101" pitchFamily="2" charset="-122"/>
            </a:endParaRPr>
          </a:p>
          <a:p>
            <a:endParaRPr lang="en-US" altLang="zh-CN" sz="2000" dirty="0">
              <a:latin typeface="+mn-lt"/>
              <a:ea typeface="等线" panose="02010600030101010101" pitchFamily="2" charset="-122"/>
            </a:endParaRPr>
          </a:p>
          <a:p>
            <a:endParaRPr lang="en-US" altLang="zh-CN" sz="2000" dirty="0">
              <a:solidFill>
                <a:srgbClr val="415FFF"/>
              </a:solidFill>
              <a:latin typeface="+mn-lt"/>
            </a:endParaRPr>
          </a:p>
          <a:p>
            <a:pPr marL="457177" lvl="1" indent="0">
              <a:buNone/>
            </a:pPr>
            <a:endParaRPr lang="en-US" altLang="zh-CN" sz="1800" dirty="0">
              <a:solidFill>
                <a:srgbClr val="FF0000"/>
              </a:solidFill>
              <a:latin typeface="+mn-lt"/>
              <a:ea typeface="等线" panose="02010600030101010101" pitchFamily="2" charset="-122"/>
            </a:endParaRPr>
          </a:p>
          <a:p>
            <a:pPr lvl="1"/>
            <a:endParaRPr lang="en-US" altLang="zh-CN" sz="1800" dirty="0">
              <a:latin typeface="+mn-lt"/>
              <a:ea typeface="等线" panose="02010600030101010101" pitchFamily="2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3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8F6FD78E-6114-4A29-87CA-14B1980F8DAA}"/>
              </a:ext>
            </a:extLst>
          </p:cNvPr>
          <p:cNvSpPr txBox="1">
            <a:spLocks/>
          </p:cNvSpPr>
          <p:nvPr/>
        </p:nvSpPr>
        <p:spPr>
          <a:xfrm>
            <a:off x="360997" y="5288562"/>
            <a:ext cx="11470006" cy="869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2000" dirty="0">
                <a:solidFill>
                  <a:srgbClr val="415FFF"/>
                </a:solidFill>
                <a:latin typeface="+mn-lt"/>
              </a:rPr>
              <a:t>Proposal 2: add TS 37.340 into the </a:t>
            </a:r>
            <a:r>
              <a:rPr lang="en-GB" altLang="zh-CN" sz="2000" dirty="0">
                <a:solidFill>
                  <a:srgbClr val="415FFF"/>
                </a:solidFill>
                <a:latin typeface="+mn-lt"/>
              </a:rPr>
              <a:t>impacted existing TS/TR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9CA029-E8C3-416B-A384-DFAFA237F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882" y="1807864"/>
            <a:ext cx="7468247" cy="4648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7FE6565-CBEE-419F-BB92-91FA2981B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11" y="2750319"/>
            <a:ext cx="7826418" cy="11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9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15444</TotalTime>
  <Words>200</Words>
  <Application>Microsoft Office PowerPoint</Application>
  <PresentationFormat>宽屏</PresentationFormat>
  <Paragraphs>32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1_Office 主题</vt:lpstr>
      <vt:lpstr>PowerPoint 演示文稿</vt:lpstr>
      <vt:lpstr>RAN3 and RAN4 impact</vt:lpstr>
      <vt:lpstr>Add TS 37.340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977</cp:revision>
  <dcterms:created xsi:type="dcterms:W3CDTF">2019-03-21T01:16:59Z</dcterms:created>
  <dcterms:modified xsi:type="dcterms:W3CDTF">2023-03-13T10:47:53Z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