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Lst>
  <p:notesMasterIdLst>
    <p:notesMasterId r:id="rId11"/>
  </p:notesMasterIdLst>
  <p:handoutMasterIdLst>
    <p:handoutMasterId r:id="rId12"/>
  </p:handoutMasterIdLst>
  <p:sldIdLst>
    <p:sldId id="534" r:id="rId6"/>
    <p:sldId id="538" r:id="rId7"/>
    <p:sldId id="537" r:id="rId8"/>
    <p:sldId id="539" r:id="rId9"/>
    <p:sldId id="282" r:id="rId10"/>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0033"/>
    <a:srgbClr val="E2FFFF"/>
    <a:srgbClr val="FF9999"/>
    <a:srgbClr val="FF0066"/>
    <a:srgbClr val="FF5050"/>
    <a:srgbClr val="3366FF"/>
    <a:srgbClr val="C05229"/>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9DA4BC-3AC0-406B-9E51-A852946E2113}" v="1" dt="2021-01-07T14:19:21.53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7" autoAdjust="0"/>
    <p:restoredTop sz="91105" autoAdjust="0"/>
  </p:normalViewPr>
  <p:slideViewPr>
    <p:cSldViewPr showGuides="1">
      <p:cViewPr varScale="1">
        <p:scale>
          <a:sx n="114" d="100"/>
          <a:sy n="114" d="100"/>
        </p:scale>
        <p:origin x="588" y="84"/>
      </p:cViewPr>
      <p:guideLst>
        <p:guide orient="horz" pos="2160"/>
        <p:guide pos="3840"/>
      </p:guideLst>
    </p:cSldViewPr>
  </p:slideViewPr>
  <p:notesTextViewPr>
    <p:cViewPr>
      <p:scale>
        <a:sx n="100" d="100"/>
        <a:sy n="100" d="100"/>
      </p:scale>
      <p:origin x="0" y="0"/>
    </p:cViewPr>
  </p:notesTextViewPr>
  <p:notesViewPr>
    <p:cSldViewPr showGuides="1">
      <p:cViewPr varScale="1">
        <p:scale>
          <a:sx n="64" d="100"/>
          <a:sy n="64" d="100"/>
        </p:scale>
        <p:origin x="-3168" y="-132"/>
      </p:cViewPr>
      <p:guideLst>
        <p:guide orient="horz" pos="3130"/>
        <p:guide pos="2143"/>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U Liu" userId="d65f2509-597e-40d2-9be1-eeac5a3974f2" providerId="ADAL" clId="{729DA4BC-3AC0-406B-9E51-A852946E2113}"/>
    <pc:docChg chg="modSld">
      <pc:chgData name="LIU Liu" userId="d65f2509-597e-40d2-9be1-eeac5a3974f2" providerId="ADAL" clId="{729DA4BC-3AC0-406B-9E51-A852946E2113}" dt="2021-01-07T14:19:35.215" v="11" actId="20577"/>
      <pc:docMkLst>
        <pc:docMk/>
      </pc:docMkLst>
      <pc:sldChg chg="modSp">
        <pc:chgData name="LIU Liu" userId="d65f2509-597e-40d2-9be1-eeac5a3974f2" providerId="ADAL" clId="{729DA4BC-3AC0-406B-9E51-A852946E2113}" dt="2021-01-07T14:19:35.215" v="11" actId="20577"/>
        <pc:sldMkLst>
          <pc:docMk/>
          <pc:sldMk cId="908917851" sldId="514"/>
        </pc:sldMkLst>
        <pc:spChg chg="mod">
          <ac:chgData name="LIU Liu" userId="d65f2509-597e-40d2-9be1-eeac5a3974f2" providerId="ADAL" clId="{729DA4BC-3AC0-406B-9E51-A852946E2113}" dt="2021-01-07T14:19:35.215" v="11" actId="20577"/>
          <ac:spMkLst>
            <pc:docMk/>
            <pc:sldMk cId="908917851" sldId="514"/>
            <ac:spMk id="3" creationId="{AD984C9A-ED16-41E8-954A-07038C5308C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2023/3/13</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dirty="0"/>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dirty="0"/>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dirty="0"/>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dirty="0">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kumimoji="1" lang="en-US" altLang="ja-JP" dirty="0">
                <a:latin typeface="+mn-lt"/>
              </a:rPr>
              <a:t>Discussion on Rel-18 NR sidelink evolution</a:t>
            </a:r>
            <a:endParaRPr kumimoji="1" lang="ja-JP" altLang="en-US" dirty="0">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dirty="0">
                <a:latin typeface="+mn-lt"/>
              </a:rPr>
              <a:t>NTT DOCOMO, INC.</a:t>
            </a:r>
            <a:endParaRPr kumimoji="1" lang="ja-JP" altLang="en-US" dirty="0">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a:spAutoFit/>
          </a:body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#99</a:t>
            </a: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Rotterdam, Netherlands, March 20</a:t>
            </a:r>
            <a:r>
              <a:rPr lang="en-US" altLang="ja-JP" sz="2400" b="1" baseline="30000" dirty="0">
                <a:latin typeface="+mn-lt"/>
                <a:ea typeface="Times New Roman" panose="02020603050405020304" pitchFamily="18" charset="0"/>
                <a:cs typeface="Segoe UI" panose="020B0502040204020203" pitchFamily="34" charset="0"/>
              </a:rPr>
              <a:t>th</a:t>
            </a:r>
            <a:r>
              <a:rPr lang="en-US" altLang="ja-JP" sz="2400" b="1" dirty="0">
                <a:effectLst/>
                <a:latin typeface="+mn-lt"/>
                <a:ea typeface="Times New Roman" panose="02020603050405020304" pitchFamily="18" charset="0"/>
                <a:cs typeface="Segoe UI" panose="020B0502040204020203" pitchFamily="34" charset="0"/>
              </a:rPr>
              <a:t> - 23</a:t>
            </a:r>
            <a:r>
              <a:rPr lang="en-US" altLang="ja-JP" sz="2400" b="1" baseline="30000" dirty="0">
                <a:effectLst/>
                <a:latin typeface="+mn-lt"/>
                <a:ea typeface="Times New Roman" panose="02020603050405020304" pitchFamily="18" charset="0"/>
                <a:cs typeface="Segoe UI" panose="020B0502040204020203" pitchFamily="34" charset="0"/>
              </a:rPr>
              <a:t>rd</a:t>
            </a:r>
            <a:r>
              <a:rPr lang="en-US" altLang="ja-JP" sz="2400" b="1" dirty="0">
                <a:effectLst/>
                <a:latin typeface="+mn-lt"/>
                <a:ea typeface="Times New Roman" panose="02020603050405020304" pitchFamily="18" charset="0"/>
                <a:cs typeface="Segoe UI" panose="020B0502040204020203" pitchFamily="34" charset="0"/>
              </a:rPr>
              <a:t>, 2023</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9.3.1.5</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b="1" dirty="0">
                <a:effectLst/>
                <a:latin typeface="+mn-lt"/>
                <a:ea typeface="Times New Roman" panose="02020603050405020304" pitchFamily="18" charset="0"/>
                <a:cs typeface="Segoe UI" panose="020B0502040204020203" pitchFamily="34" charset="0"/>
              </a:rPr>
              <a:t>Decision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416480" y="881965"/>
            <a:ext cx="1665185" cy="461665"/>
          </a:xfrm>
          <a:prstGeom prst="rect">
            <a:avLst/>
          </a:prstGeom>
          <a:noFill/>
        </p:spPr>
        <p:txBody>
          <a:bodyPr wrap="square">
            <a:spAutoFit/>
          </a:bodyPr>
          <a:lstStyle/>
          <a:p>
            <a:pPr hangingPunct="0">
              <a:spcBef>
                <a:spcPts val="600"/>
              </a:spcBef>
              <a:spcAft>
                <a:spcPts val="900"/>
              </a:spcAft>
            </a:pPr>
            <a:r>
              <a:rPr lang="en-US" altLang="ja-JP" sz="2400" b="1">
                <a:latin typeface="+mn-lt"/>
                <a:ea typeface="Times New Roman" panose="02020603050405020304" pitchFamily="18" charset="0"/>
                <a:cs typeface="Segoe UI" panose="020B0502040204020203" pitchFamily="34" charset="0"/>
              </a:rPr>
              <a:t>RP-230357</a:t>
            </a:r>
          </a:p>
        </p:txBody>
      </p:sp>
    </p:spTree>
    <p:extLst>
      <p:ext uri="{BB962C8B-B14F-4D97-AF65-F5344CB8AC3E}">
        <p14:creationId xmlns:p14="http://schemas.microsoft.com/office/powerpoint/2010/main" val="381489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A528BD-E831-FAC9-EA74-E1212E6EA9F1}"/>
              </a:ext>
            </a:extLst>
          </p:cNvPr>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DF5BBAE6-857F-84DD-BF99-1570D59B6B7B}"/>
              </a:ext>
            </a:extLst>
          </p:cNvPr>
          <p:cNvSpPr>
            <a:spLocks noGrp="1"/>
          </p:cNvSpPr>
          <p:nvPr>
            <p:ph idx="1"/>
          </p:nvPr>
        </p:nvSpPr>
        <p:spPr>
          <a:xfrm>
            <a:off x="215900" y="952504"/>
            <a:ext cx="11760200" cy="415486"/>
          </a:xfrm>
        </p:spPr>
        <p:txBody>
          <a:bodyPr/>
          <a:lstStyle/>
          <a:p>
            <a:r>
              <a:rPr kumimoji="1" lang="en-US" altLang="ja-JP" dirty="0"/>
              <a:t>WID description (RP-222806)</a:t>
            </a:r>
            <a:endParaRPr kumimoji="1" lang="ja-JP" altLang="en-US" dirty="0"/>
          </a:p>
        </p:txBody>
      </p:sp>
      <p:graphicFrame>
        <p:nvGraphicFramePr>
          <p:cNvPr id="4" name="表 4">
            <a:extLst>
              <a:ext uri="{FF2B5EF4-FFF2-40B4-BE49-F238E27FC236}">
                <a16:creationId xmlns:a16="http://schemas.microsoft.com/office/drawing/2014/main" id="{418D4AD4-D9E1-8692-9145-E4C9E8B0985D}"/>
              </a:ext>
            </a:extLst>
          </p:cNvPr>
          <p:cNvGraphicFramePr>
            <a:graphicFrameLocks noGrp="1"/>
          </p:cNvGraphicFramePr>
          <p:nvPr>
            <p:extLst>
              <p:ext uri="{D42A27DB-BD31-4B8C-83A1-F6EECF244321}">
                <p14:modId xmlns:p14="http://schemas.microsoft.com/office/powerpoint/2010/main" val="4157799136"/>
              </p:ext>
            </p:extLst>
          </p:nvPr>
        </p:nvGraphicFramePr>
        <p:xfrm>
          <a:off x="110335" y="1557204"/>
          <a:ext cx="12016335" cy="5250180"/>
        </p:xfrm>
        <a:graphic>
          <a:graphicData uri="http://schemas.openxmlformats.org/drawingml/2006/table">
            <a:tbl>
              <a:tblPr firstRow="1" bandRow="1">
                <a:tableStyleId>{5940675A-B579-460E-94D1-54222C63F5DA}</a:tableStyleId>
              </a:tblPr>
              <a:tblGrid>
                <a:gridCol w="12016335">
                  <a:extLst>
                    <a:ext uri="{9D8B030D-6E8A-4147-A177-3AD203B41FA5}">
                      <a16:colId xmlns:a16="http://schemas.microsoft.com/office/drawing/2014/main" val="1561746008"/>
                    </a:ext>
                  </a:extLst>
                </a:gridCol>
              </a:tblGrid>
              <a:tr h="1871796">
                <a:tc>
                  <a:txBody>
                    <a:bodyPr/>
                    <a:lstStyle/>
                    <a:p>
                      <a:pPr hangingPunct="0">
                        <a:spcBef>
                          <a:spcPts val="900"/>
                        </a:spcBef>
                        <a:spcAft>
                          <a:spcPts val="900"/>
                        </a:spcAft>
                      </a:pPr>
                      <a:r>
                        <a:rPr lang="en-GB" altLang="ja-JP" sz="2000" b="1" dirty="0">
                          <a:effectLst/>
                          <a:latin typeface="Arial" panose="020B0604020202020204" pitchFamily="34" charset="0"/>
                          <a:cs typeface="Times New Roman" panose="02020603050405020304" pitchFamily="18" charset="0"/>
                        </a:rPr>
                        <a:t>4	Objective</a:t>
                      </a:r>
                      <a:endParaRPr lang="en-US" altLang="ja-JP" sz="2000" b="1" dirty="0">
                        <a:solidFill>
                          <a:schemeClr val="tx1"/>
                        </a:solidFill>
                        <a:effectLst/>
                        <a:latin typeface="Arial" panose="020B0604020202020204" pitchFamily="34" charset="0"/>
                        <a:cs typeface="Times New Roman" panose="02020603050405020304" pitchFamily="18" charset="0"/>
                      </a:endParaRPr>
                    </a:p>
                    <a:p>
                      <a:pPr hangingPunct="0">
                        <a:spcBef>
                          <a:spcPts val="900"/>
                        </a:spcBef>
                        <a:spcAft>
                          <a:spcPts val="900"/>
                        </a:spcAft>
                      </a:pPr>
                      <a:r>
                        <a:rPr lang="en-GB" altLang="ja-JP" sz="2000" b="1" dirty="0">
                          <a:solidFill>
                            <a:srgbClr val="0000FF"/>
                          </a:solidFill>
                          <a:effectLst/>
                          <a:latin typeface="Arial" panose="020B0604020202020204" pitchFamily="34" charset="0"/>
                          <a:cs typeface="Times New Roman" panose="02020603050405020304" pitchFamily="18" charset="0"/>
                        </a:rPr>
                        <a:t>4.1 Objective of SI or Core part WI or Testing part WI</a:t>
                      </a:r>
                      <a:endParaRPr lang="ja-JP" altLang="ja-JP" sz="2000" b="1" dirty="0">
                        <a:effectLst/>
                        <a:latin typeface="Arial" panose="020B0604020202020204" pitchFamily="34" charset="0"/>
                        <a:cs typeface="Times New Roman" panose="02020603050405020304" pitchFamily="18" charset="0"/>
                      </a:endParaRPr>
                    </a:p>
                    <a:p>
                      <a:pPr marL="342900" lvl="0" indent="-342900" hangingPunct="0">
                        <a:spcBef>
                          <a:spcPts val="600"/>
                        </a:spcBef>
                        <a:spcAft>
                          <a:spcPts val="900"/>
                        </a:spcAft>
                        <a:buFont typeface="+mj-lt"/>
                        <a:buAutoNum type="arabicPeriod"/>
                      </a:pPr>
                      <a:r>
                        <a:rPr lang="en-GB" altLang="ja-JP" sz="2000" dirty="0">
                          <a:effectLst/>
                          <a:latin typeface="Times" panose="02020603050405020304" pitchFamily="18" charset="0"/>
                          <a:ea typeface="Batang" panose="02030600000101010101" pitchFamily="18" charset="-127"/>
                        </a:rPr>
                        <a:t>Specify mechanism to support NR sidelink CA operation based on LTE sidelink CA operation [RAN2, RAN1, RAN4] </a:t>
                      </a:r>
                      <a:r>
                        <a:rPr lang="en-GB" altLang="ja-JP" sz="2000" dirty="0">
                          <a:effectLst/>
                          <a:highlight>
                            <a:srgbClr val="FFFF00"/>
                          </a:highlight>
                          <a:latin typeface="Times" panose="02020603050405020304" pitchFamily="18" charset="0"/>
                          <a:ea typeface="Batang" panose="02030600000101010101" pitchFamily="18" charset="-127"/>
                        </a:rPr>
                        <a:t>(This part of the work is put on hold until further checking in RAN#99)</a:t>
                      </a:r>
                      <a:endParaRPr lang="ja-JP" altLang="ja-JP" sz="2000" dirty="0">
                        <a:effectLst/>
                        <a:highlight>
                          <a:srgbClr val="FFFF00"/>
                        </a:highlight>
                        <a:latin typeface="Times New Roman" panose="02020603050405020304" pitchFamily="18" charset="0"/>
                        <a:ea typeface="Batang" panose="02030600000101010101" pitchFamily="18" charset="-127"/>
                      </a:endParaRPr>
                    </a:p>
                    <a:p>
                      <a:pPr marL="952439" lvl="1" indent="-342900" hangingPunct="0">
                        <a:spcBef>
                          <a:spcPts val="300"/>
                        </a:spcBef>
                        <a:spcAft>
                          <a:spcPts val="300"/>
                        </a:spcAft>
                        <a:buFont typeface="Times" panose="02020603050405020304" pitchFamily="18" charset="0"/>
                        <a:buChar char="-"/>
                      </a:pPr>
                      <a:r>
                        <a:rPr lang="en-GB" altLang="ja-JP" sz="2000" dirty="0">
                          <a:effectLst/>
                          <a:latin typeface="Times" panose="02020603050405020304" pitchFamily="18" charset="0"/>
                          <a:ea typeface="Malgun Gothic" panose="020B0503020000020004" pitchFamily="34" charset="-127"/>
                        </a:rPr>
                        <a:t>Support only LTE sidelink CA features for NR (i.e., SL carrier (re-)selection, synchronization of aggregated carriers, handling the limited capability, power control for simultaneous sidelink TX, packet duplication)</a:t>
                      </a:r>
                      <a:endParaRPr lang="ja-JP" altLang="ja-JP" sz="2000" dirty="0">
                        <a:effectLst/>
                        <a:latin typeface="Times New Roman" panose="02020603050405020304" pitchFamily="18" charset="0"/>
                        <a:ea typeface="Malgun Gothic" panose="020B0503020000020004" pitchFamily="34" charset="-127"/>
                      </a:endParaRPr>
                    </a:p>
                    <a:p>
                      <a:pPr marL="952439" lvl="1" indent="-342900" hangingPunct="0">
                        <a:spcBef>
                          <a:spcPts val="300"/>
                        </a:spcBef>
                        <a:spcAft>
                          <a:spcPts val="300"/>
                        </a:spcAft>
                        <a:buFont typeface="Times" panose="02020603050405020304" pitchFamily="18" charset="0"/>
                        <a:buChar char="-"/>
                      </a:pPr>
                      <a:r>
                        <a:rPr lang="en-GB" altLang="ja-JP" sz="2000" dirty="0">
                          <a:effectLst/>
                          <a:latin typeface="Times" panose="02020603050405020304" pitchFamily="18" charset="0"/>
                          <a:ea typeface="Malgun Gothic" panose="020B0503020000020004" pitchFamily="34" charset="-127"/>
                        </a:rPr>
                        <a:t>The work is limited to FR1 licensed spectrum and ITS band in FR1.</a:t>
                      </a:r>
                      <a:endParaRPr lang="ja-JP" altLang="ja-JP" sz="2000" dirty="0">
                        <a:effectLst/>
                        <a:latin typeface="Times New Roman" panose="02020603050405020304" pitchFamily="18" charset="0"/>
                        <a:ea typeface="Malgun Gothic" panose="020B0503020000020004" pitchFamily="34" charset="-127"/>
                      </a:endParaRPr>
                    </a:p>
                    <a:p>
                      <a:pPr marL="952439" lvl="1" indent="-342900" hangingPunct="0">
                        <a:spcBef>
                          <a:spcPts val="300"/>
                        </a:spcBef>
                        <a:spcAft>
                          <a:spcPts val="300"/>
                        </a:spcAft>
                        <a:buFont typeface="Times" panose="02020603050405020304" pitchFamily="18" charset="0"/>
                        <a:buChar char="-"/>
                      </a:pPr>
                      <a:r>
                        <a:rPr lang="en-GB" altLang="ja-JP" sz="2000" dirty="0">
                          <a:effectLst/>
                          <a:latin typeface="Times" panose="02020603050405020304" pitchFamily="18" charset="0"/>
                          <a:ea typeface="Malgun Gothic" panose="020B0503020000020004" pitchFamily="34" charset="-127"/>
                        </a:rPr>
                        <a:t>No specific enhancements of Rel-17 sidelink features with sidelink CA support.</a:t>
                      </a:r>
                      <a:endParaRPr lang="ja-JP" altLang="ja-JP" sz="2000" dirty="0">
                        <a:effectLst/>
                        <a:latin typeface="Times New Roman" panose="02020603050405020304" pitchFamily="18" charset="0"/>
                        <a:ea typeface="Malgun Gothic" panose="020B0503020000020004" pitchFamily="34" charset="-127"/>
                      </a:endParaRPr>
                    </a:p>
                    <a:p>
                      <a:pPr marL="952439" lvl="1" indent="-342900" hangingPunct="0">
                        <a:spcBef>
                          <a:spcPts val="300"/>
                        </a:spcBef>
                        <a:spcAft>
                          <a:spcPts val="300"/>
                        </a:spcAft>
                        <a:buFont typeface="Times" panose="02020603050405020304" pitchFamily="18" charset="0"/>
                        <a:buChar char="-"/>
                      </a:pPr>
                      <a:r>
                        <a:rPr lang="en-GB" altLang="ja-JP" sz="2000" dirty="0">
                          <a:effectLst/>
                          <a:latin typeface="Times" panose="02020603050405020304" pitchFamily="18" charset="0"/>
                          <a:ea typeface="Malgun Gothic" panose="020B0503020000020004" pitchFamily="34" charset="-127"/>
                        </a:rPr>
                        <a:t>This feature is backwards compatible in the following regards</a:t>
                      </a:r>
                      <a:endParaRPr lang="ja-JP" altLang="ja-JP" sz="2000" dirty="0">
                        <a:effectLst/>
                        <a:latin typeface="Times New Roman" panose="02020603050405020304" pitchFamily="18" charset="0"/>
                        <a:ea typeface="Malgun Gothic" panose="020B0503020000020004" pitchFamily="34" charset="-127"/>
                      </a:endParaRPr>
                    </a:p>
                    <a:p>
                      <a:pPr marL="1352491" lvl="2" indent="-285750" hangingPunct="0">
                        <a:spcBef>
                          <a:spcPts val="300"/>
                        </a:spcBef>
                        <a:spcAft>
                          <a:spcPts val="300"/>
                        </a:spcAft>
                        <a:buFont typeface="Courier New" panose="02070309020205020404" pitchFamily="49" charset="0"/>
                        <a:buChar char="o"/>
                      </a:pPr>
                      <a:r>
                        <a:rPr lang="en-GB" altLang="ja-JP" sz="2000" dirty="0">
                          <a:effectLst/>
                          <a:latin typeface="Times" panose="02020603050405020304" pitchFamily="18" charset="0"/>
                          <a:ea typeface="Batang" panose="02030600000101010101" pitchFamily="18" charset="-127"/>
                        </a:rPr>
                        <a:t>A Rel-16/Rel-17 UE can receive Rel-18 sidelink broadcast/groupcast transmissions with CA for the carrier on which it receives PSCCH/PSSCH and transmits the corresponding sidelink HARQ feedback (when SL-HARQ is enabled in SCI)</a:t>
                      </a:r>
                      <a:endParaRPr lang="ja-JP" altLang="ja-JP" sz="2000" dirty="0">
                        <a:effectLst/>
                        <a:latin typeface="Times New Roman" panose="02020603050405020304" pitchFamily="18" charset="0"/>
                        <a:ea typeface="Batang" panose="02030600000101010101" pitchFamily="18" charset="-127"/>
                      </a:endParaRPr>
                    </a:p>
                    <a:p>
                      <a:pPr hangingPunct="0">
                        <a:spcBef>
                          <a:spcPts val="900"/>
                        </a:spcBef>
                        <a:spcAft>
                          <a:spcPts val="900"/>
                        </a:spcAft>
                      </a:pPr>
                      <a:r>
                        <a:rPr lang="en-US" altLang="ja-JP" sz="1100" dirty="0">
                          <a:solidFill>
                            <a:schemeClr val="tx1"/>
                          </a:solidFill>
                          <a:effectLst/>
                          <a:latin typeface="Times New Roman" panose="02020603050405020304" pitchFamily="18" charset="0"/>
                          <a:ea typeface="游明朝" panose="02020400000000000000" pitchFamily="18" charset="-128"/>
                        </a:rPr>
                        <a:t>…</a:t>
                      </a:r>
                      <a:endParaRPr lang="ja-JP" altLang="ja-JP" sz="1100" dirty="0">
                        <a:solidFill>
                          <a:schemeClr val="tx1"/>
                        </a:solidFill>
                        <a:effectLst/>
                        <a:latin typeface="Times New Roman" panose="02020603050405020304" pitchFamily="18" charset="0"/>
                        <a:ea typeface="游明朝" panose="02020400000000000000" pitchFamily="18" charset="-128"/>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980504505"/>
                  </a:ext>
                </a:extLst>
              </a:tr>
            </a:tbl>
          </a:graphicData>
        </a:graphic>
      </p:graphicFrame>
    </p:spTree>
    <p:extLst>
      <p:ext uri="{BB962C8B-B14F-4D97-AF65-F5344CB8AC3E}">
        <p14:creationId xmlns:p14="http://schemas.microsoft.com/office/powerpoint/2010/main" val="3188619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1D00BA-1029-757D-0479-904E1CF7E7AF}"/>
              </a:ext>
            </a:extLst>
          </p:cNvPr>
          <p:cNvSpPr>
            <a:spLocks noGrp="1"/>
          </p:cNvSpPr>
          <p:nvPr>
            <p:ph type="title"/>
          </p:nvPr>
        </p:nvSpPr>
        <p:spPr/>
        <p:txBody>
          <a:bodyPr/>
          <a:lstStyle/>
          <a:p>
            <a:r>
              <a:rPr kumimoji="1" lang="en-US" altLang="ja-JP" dirty="0"/>
              <a:t>Discussion</a:t>
            </a:r>
            <a:endParaRPr kumimoji="1" lang="ja-JP" altLang="en-US" dirty="0"/>
          </a:p>
        </p:txBody>
      </p:sp>
      <p:sp>
        <p:nvSpPr>
          <p:cNvPr id="3" name="コンテンツ プレースホルダー 2">
            <a:extLst>
              <a:ext uri="{FF2B5EF4-FFF2-40B4-BE49-F238E27FC236}">
                <a16:creationId xmlns:a16="http://schemas.microsoft.com/office/drawing/2014/main" id="{10E41CBC-49DC-EE50-5E3E-6BEB381D7039}"/>
              </a:ext>
            </a:extLst>
          </p:cNvPr>
          <p:cNvSpPr>
            <a:spLocks noGrp="1"/>
          </p:cNvSpPr>
          <p:nvPr>
            <p:ph idx="1"/>
          </p:nvPr>
        </p:nvSpPr>
        <p:spPr>
          <a:xfrm>
            <a:off x="215900" y="952504"/>
            <a:ext cx="11760200" cy="3825651"/>
          </a:xfrm>
        </p:spPr>
        <p:txBody>
          <a:bodyPr/>
          <a:lstStyle/>
          <a:p>
            <a:r>
              <a:rPr kumimoji="1" lang="en-US" altLang="ja-JP" u="sng" dirty="0"/>
              <a:t>Checkpoint for SL-CA, Discussion of scope</a:t>
            </a:r>
          </a:p>
          <a:p>
            <a:pPr lvl="1"/>
            <a:r>
              <a:rPr lang="en-US" altLang="ja-JP" dirty="0"/>
              <a:t>There would be no/little room to add another objective</a:t>
            </a:r>
          </a:p>
          <a:p>
            <a:pPr lvl="2"/>
            <a:r>
              <a:rPr lang="en-US" altLang="ja-JP" dirty="0"/>
              <a:t>SL-U/</a:t>
            </a:r>
            <a:r>
              <a:rPr lang="en-US" altLang="ja-JP" dirty="0" err="1"/>
              <a:t>Coex</a:t>
            </a:r>
            <a:r>
              <a:rPr lang="en-US" altLang="ja-JP" dirty="0"/>
              <a:t>/SL-FR2 were discussed at WG meetings so far. It seems that SL-U/</a:t>
            </a:r>
            <a:r>
              <a:rPr lang="en-US" altLang="ja-JP" dirty="0" err="1"/>
              <a:t>Coex</a:t>
            </a:r>
            <a:r>
              <a:rPr lang="en-US" altLang="ja-JP" dirty="0"/>
              <a:t> requires most time from the allocated TUs to complete specifying these topics in Rel-18. Rather, it is questionable whether SL-U/</a:t>
            </a:r>
            <a:r>
              <a:rPr lang="en-US" altLang="ja-JP" dirty="0" err="1"/>
              <a:t>Coex</a:t>
            </a:r>
            <a:r>
              <a:rPr lang="en-US" altLang="ja-JP" dirty="0"/>
              <a:t> can be completed, e.g., within 3 meetings for RAN1</a:t>
            </a:r>
          </a:p>
          <a:p>
            <a:pPr lvl="2"/>
            <a:r>
              <a:rPr lang="en-US" altLang="ja-JP" dirty="0"/>
              <a:t>All the remaining time will be consumed for SL-FR2 study</a:t>
            </a:r>
          </a:p>
          <a:p>
            <a:pPr lvl="1"/>
            <a:r>
              <a:rPr lang="en-US" altLang="ja-JP" dirty="0"/>
              <a:t>Discussion on WI scope is required</a:t>
            </a:r>
          </a:p>
          <a:p>
            <a:pPr lvl="2"/>
            <a:r>
              <a:rPr lang="en-US" altLang="ja-JP" dirty="0"/>
              <a:t>Based on the above situation, at least SL-CA should be dropped from Rel-18 SL evo WI</a:t>
            </a:r>
          </a:p>
          <a:p>
            <a:pPr lvl="2"/>
            <a:r>
              <a:rPr lang="en-US" altLang="ja-JP" dirty="0"/>
              <a:t>For SL-U, it seems that there are a lot of discussion topics including non-essential features (e.g., FBE, contiguous RB-based structure, 60 kHz SCS, OCB exemption, etc.). RAN guidance to deprioritize one or more of these features is desirable</a:t>
            </a:r>
          </a:p>
          <a:p>
            <a:pPr lvl="2"/>
            <a:r>
              <a:rPr lang="en-US" altLang="ja-JP" dirty="0"/>
              <a:t>For coex, meanwhile, an essential topic - higher SCS support - has been blocked on the grounds of RAN1 workload. Higher SCS is a key feature compared to LTE-SL. RAN guidance makes them possible to support this essential feature and to avoid increase of RAN1 workload</a:t>
            </a:r>
          </a:p>
        </p:txBody>
      </p:sp>
    </p:spTree>
    <p:extLst>
      <p:ext uri="{BB962C8B-B14F-4D97-AF65-F5344CB8AC3E}">
        <p14:creationId xmlns:p14="http://schemas.microsoft.com/office/powerpoint/2010/main" val="3286320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1D00BA-1029-757D-0479-904E1CF7E7AF}"/>
              </a:ext>
            </a:extLst>
          </p:cNvPr>
          <p:cNvSpPr>
            <a:spLocks noGrp="1"/>
          </p:cNvSpPr>
          <p:nvPr>
            <p:ph type="title"/>
          </p:nvPr>
        </p:nvSpPr>
        <p:spPr/>
        <p:txBody>
          <a:bodyPr/>
          <a:lstStyle/>
          <a:p>
            <a:r>
              <a:rPr kumimoji="1" lang="en-US" altLang="ja-JP" dirty="0"/>
              <a:t>Discussion</a:t>
            </a:r>
            <a:endParaRPr kumimoji="1" lang="ja-JP" altLang="en-US" dirty="0"/>
          </a:p>
        </p:txBody>
      </p:sp>
      <p:sp>
        <p:nvSpPr>
          <p:cNvPr id="3" name="コンテンツ プレースホルダー 2">
            <a:extLst>
              <a:ext uri="{FF2B5EF4-FFF2-40B4-BE49-F238E27FC236}">
                <a16:creationId xmlns:a16="http://schemas.microsoft.com/office/drawing/2014/main" id="{10E41CBC-49DC-EE50-5E3E-6BEB381D7039}"/>
              </a:ext>
            </a:extLst>
          </p:cNvPr>
          <p:cNvSpPr>
            <a:spLocks noGrp="1"/>
          </p:cNvSpPr>
          <p:nvPr>
            <p:ph idx="1"/>
          </p:nvPr>
        </p:nvSpPr>
        <p:spPr>
          <a:xfrm>
            <a:off x="215900" y="952504"/>
            <a:ext cx="11760200" cy="3093142"/>
          </a:xfrm>
        </p:spPr>
        <p:txBody>
          <a:bodyPr/>
          <a:lstStyle/>
          <a:p>
            <a:pPr marL="0" lvl="1" indent="0">
              <a:buNone/>
            </a:pPr>
            <a:r>
              <a:rPr lang="en-US" altLang="ja-JP" b="1" i="1" dirty="0"/>
              <a:t>Proposal: For NR sidelink evolution,</a:t>
            </a:r>
          </a:p>
          <a:p>
            <a:pPr marL="342900" lvl="1" indent="-342900">
              <a:buClrTx/>
            </a:pPr>
            <a:r>
              <a:rPr lang="en-US" altLang="ja-JP" b="1" i="1" dirty="0"/>
              <a:t>SL-CA is dropped from Rel-18</a:t>
            </a:r>
          </a:p>
          <a:p>
            <a:pPr marL="342900" lvl="1" indent="-342900">
              <a:buClrTx/>
            </a:pPr>
            <a:r>
              <a:rPr lang="en-US" altLang="ja-JP" b="1" i="1" dirty="0"/>
              <a:t>Discuss to deprioritize some features for SL-U</a:t>
            </a:r>
          </a:p>
          <a:p>
            <a:pPr marL="342900" lvl="1" indent="-342900">
              <a:buClrTx/>
            </a:pPr>
            <a:r>
              <a:rPr lang="en-US" altLang="ja-JP" b="1" i="1" dirty="0"/>
              <a:t>Conclude that RAN1 specify LTE/NR coexistence for NR higher SCS with the following as discussed in RAN1#112</a:t>
            </a:r>
          </a:p>
          <a:p>
            <a:pPr marL="582062" lvl="2" indent="-342900"/>
            <a:r>
              <a:rPr lang="en-US" altLang="ja-JP" b="1" i="1" dirty="0"/>
              <a:t>NR SL UE can use a NR resource if the NR transmission is not overlapped in time with any LTE reserved resource, or if starting timing of the first symbol is aligned with that of LTE reserved resource(s) overlapped in time</a:t>
            </a:r>
          </a:p>
          <a:p>
            <a:pPr marL="582062" lvl="2" indent="-342900"/>
            <a:r>
              <a:rPr lang="en-US" altLang="ja-JP" b="1" i="1" dirty="0"/>
              <a:t>NR SL UE does not use a NR resource if starting timing of the first symbol is not aligned with that of LTE reserved resource(s) overlapped in time,</a:t>
            </a:r>
            <a:r>
              <a:rPr lang="ja-JP" altLang="en-US" b="1" i="1" dirty="0"/>
              <a:t> </a:t>
            </a:r>
            <a:r>
              <a:rPr lang="en-US" altLang="ja-JP" b="1" i="1"/>
              <a:t>and if</a:t>
            </a:r>
            <a:r>
              <a:rPr lang="ja-JP" altLang="en-US" b="1" i="1" dirty="0"/>
              <a:t> </a:t>
            </a:r>
            <a:r>
              <a:rPr lang="en-US" altLang="ja-JP" b="1" i="1" dirty="0"/>
              <a:t>the previous NR resource(s) in the same frequency resources that is overlapped with the same LTE reserved resource(s) in time will not be used by the NR SL UE</a:t>
            </a:r>
          </a:p>
          <a:p>
            <a:pPr marL="582062" lvl="2" indent="-342900"/>
            <a:r>
              <a:rPr lang="en-US" altLang="ja-JP" b="1" i="1" dirty="0"/>
              <a:t>Note: Minimum specification impact is assumed</a:t>
            </a:r>
          </a:p>
        </p:txBody>
      </p:sp>
    </p:spTree>
    <p:extLst>
      <p:ext uri="{BB962C8B-B14F-4D97-AF65-F5344CB8AC3E}">
        <p14:creationId xmlns:p14="http://schemas.microsoft.com/office/powerpoint/2010/main" val="360804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C3549E12D5AFF64E862580E1CEE52AE3" ma:contentTypeVersion="13" ma:contentTypeDescription="新建文档。" ma:contentTypeScope="" ma:versionID="5f8e05dca0ea71553724fe08090b7c16">
  <xsd:schema xmlns:xsd="http://www.w3.org/2001/XMLSchema" xmlns:xs="http://www.w3.org/2001/XMLSchema" xmlns:p="http://schemas.microsoft.com/office/2006/metadata/properties" xmlns:ns3="c61a25db-9b18-4920-ab2c-0e64ad008678" xmlns:ns4="36738d95-949f-4689-9b53-0d186961a75d" targetNamespace="http://schemas.microsoft.com/office/2006/metadata/properties" ma:root="true" ma:fieldsID="bdb48b14e9536f1fa0409033ef52a624" ns3:_="" ns4:_="">
    <xsd:import namespace="c61a25db-9b18-4920-ab2c-0e64ad008678"/>
    <xsd:import namespace="36738d95-949f-4689-9b53-0d186961a75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1a25db-9b18-4920-ab2c-0e64ad008678"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738d95-949f-4689-9b53-0d186961a75d" elementFormDefault="qualified">
    <xsd:import namespace="http://schemas.microsoft.com/office/2006/documentManagement/types"/>
    <xsd:import namespace="http://schemas.microsoft.com/office/infopath/2007/PartnerControls"/>
    <xsd:element name="SharedWithUsers" ma:index="10" nillable="true" ma:displayName="共享对象:"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享对象详细信息" ma:description="" ma:internalName="SharedWithDetails" ma:readOnly="true">
      <xsd:simpleType>
        <xsd:restriction base="dms:Note">
          <xsd:maxLength value="255"/>
        </xsd:restriction>
      </xsd:simpleType>
    </xsd:element>
    <xsd:element name="SharingHintHash" ma:index="12" nillable="true" ma:displayName="共享提示哈希"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49F1C6C-0AE4-42E3-9CF2-9823B070E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1a25db-9b18-4920-ab2c-0e64ad008678"/>
    <ds:schemaRef ds:uri="36738d95-949f-4689-9b53-0d186961a7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653A72-B440-40ED-A54B-09711DB90410}">
  <ds:schemaRefs>
    <ds:schemaRef ds:uri="http://schemas.microsoft.com/sharepoint/v3/contenttype/forms"/>
  </ds:schemaRefs>
</ds:datastoreItem>
</file>

<file path=customXml/itemProps3.xml><?xml version="1.0" encoding="utf-8"?>
<ds:datastoreItem xmlns:ds="http://schemas.openxmlformats.org/officeDocument/2006/customXml" ds:itemID="{39F0EF07-DBFE-4F4D-9B06-352B6C7CE6FE}">
  <ds:schemaRefs>
    <ds:schemaRef ds:uri="http://schemas.microsoft.com/office/2006/documentManagement/types"/>
    <ds:schemaRef ds:uri="http://purl.org/dc/terms/"/>
    <ds:schemaRef ds:uri="http://schemas.openxmlformats.org/package/2006/metadata/core-properties"/>
    <ds:schemaRef ds:uri="http://purl.org/dc/dcmitype/"/>
    <ds:schemaRef ds:uri="36738d95-949f-4689-9b53-0d186961a75d"/>
    <ds:schemaRef ds:uri="http://purl.org/dc/elements/1.1/"/>
    <ds:schemaRef ds:uri="http://schemas.microsoft.com/office/2006/metadata/properties"/>
    <ds:schemaRef ds:uri="http://schemas.microsoft.com/office/infopath/2007/PartnerControls"/>
    <ds:schemaRef ds:uri="c61a25db-9b18-4920-ab2c-0e64ad008678"/>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13973</TotalTime>
  <Words>581</Words>
  <Application>Microsoft Office PowerPoint</Application>
  <PresentationFormat>ワイド画面</PresentationFormat>
  <Paragraphs>35</Paragraphs>
  <Slides>5</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5</vt:i4>
      </vt:variant>
    </vt:vector>
  </HeadingPairs>
  <TitlesOfParts>
    <vt:vector size="14" baseType="lpstr">
      <vt:lpstr>Arial</vt:lpstr>
      <vt:lpstr>Calibri</vt:lpstr>
      <vt:lpstr>Courier New</vt:lpstr>
      <vt:lpstr>Segoe UI</vt:lpstr>
      <vt:lpstr>Times</vt:lpstr>
      <vt:lpstr>Times New Roman</vt:lpstr>
      <vt:lpstr>Wingdings</vt:lpstr>
      <vt:lpstr>Custom Design</vt:lpstr>
      <vt:lpstr>1_標準デザイン</vt:lpstr>
      <vt:lpstr>Discussion on Rel-18 NR sidelink evolution</vt:lpstr>
      <vt:lpstr>Background</vt:lpstr>
      <vt:lpstr>Discussion</vt:lpstr>
      <vt:lpstr>Discussion</vt:lpstr>
      <vt:lpstr>PowerPoint プレゼンテーション</vt:lpstr>
    </vt:vector>
  </TitlesOfParts>
  <Company>株式会社NTTドコモ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Shohei Yoshioka (吉岡 翔平)</cp:lastModifiedBy>
  <cp:revision>1141</cp:revision>
  <dcterms:created xsi:type="dcterms:W3CDTF">2008-05-20T02:15:22Z</dcterms:created>
  <dcterms:modified xsi:type="dcterms:W3CDTF">2023-03-13T04:35:55Z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0x010100C3549E12D5AFF64E862580E1CEE52AE3</vt:lpwstr>
  </property>
</Properties>
</file>