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66" r:id="rId4"/>
    <p:sldId id="258" r:id="rId5"/>
    <p:sldId id="261" r:id="rId6"/>
    <p:sldId id="267" r:id="rId7"/>
    <p:sldId id="262" r:id="rId8"/>
    <p:sldId id="268" r:id="rId9"/>
    <p:sldId id="260" r:id="rId1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p:scale>
          <a:sx n="110" d="100"/>
          <a:sy n="110" d="100"/>
        </p:scale>
        <p:origin x="631" y="13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267478" y="1473144"/>
            <a:ext cx="10058400" cy="1832924"/>
          </a:xfrm>
        </p:spPr>
        <p:txBody>
          <a:bodyPr anchor="b">
            <a:normAutofit/>
          </a:bodyPr>
          <a:lstStyle>
            <a:lvl1pPr algn="ctr">
              <a:lnSpc>
                <a:spcPct val="85000"/>
              </a:lnSpc>
              <a:defRPr sz="5400" spc="-50" baseline="0">
                <a:solidFill>
                  <a:schemeClr val="tx1">
                    <a:lumMod val="85000"/>
                    <a:lumOff val="15000"/>
                  </a:schemeClr>
                </a:solidFill>
              </a:defRPr>
            </a:lvl1pPr>
          </a:lstStyle>
          <a:p>
            <a:r>
              <a:rPr lang="zh-CN" altLang="en-US"/>
              <a:t>单击此处编辑母版标题样式</a:t>
            </a:r>
            <a:endParaRPr lang="en-US" dirty="0"/>
          </a:p>
        </p:txBody>
      </p:sp>
      <p:sp>
        <p:nvSpPr>
          <p:cNvPr id="3" name="Subtitle 2"/>
          <p:cNvSpPr>
            <a:spLocks noGrp="1"/>
          </p:cNvSpPr>
          <p:nvPr>
            <p:ph type="subTitle" idx="1"/>
          </p:nvPr>
        </p:nvSpPr>
        <p:spPr>
          <a:xfrm>
            <a:off x="2402541" y="3691783"/>
            <a:ext cx="7404847" cy="1570498"/>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3A1780EC-8CFB-4891-A589-D6DD0C626007}" type="datetimeFigureOut">
              <a:rPr lang="zh-CN" altLang="en-US" smtClean="0"/>
              <a:t>2023/3/9</a:t>
            </a:fld>
            <a:endParaRPr lang="zh-CN" alt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p:txBody>
          <a:bodyPr/>
          <a:lstStyle/>
          <a:p>
            <a:fld id="{5EE5C134-4DF8-44A5-AF1C-095C80654A14}" type="slidenum">
              <a:rPr lang="zh-CN" altLang="en-US" smtClean="0"/>
              <a:t>‹#›</a:t>
            </a:fld>
            <a:endParaRPr lang="zh-CN" altLang="en-US"/>
          </a:p>
        </p:txBody>
      </p:sp>
    </p:spTree>
    <p:extLst>
      <p:ext uri="{BB962C8B-B14F-4D97-AF65-F5344CB8AC3E}">
        <p14:creationId xmlns:p14="http://schemas.microsoft.com/office/powerpoint/2010/main" val="16839045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414778"/>
            <a:ext cx="2628900" cy="5757421"/>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A1780EC-8CFB-4891-A589-D6DD0C626007}" type="datetimeFigureOut">
              <a:rPr lang="zh-CN" altLang="en-US" smtClean="0"/>
              <a:t>2023/3/9</a:t>
            </a:fld>
            <a:endParaRPr lang="zh-CN" alt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p:txBody>
          <a:bodyPr/>
          <a:lstStyle/>
          <a:p>
            <a:fld id="{5EE5C134-4DF8-44A5-AF1C-095C80654A14}" type="slidenum">
              <a:rPr lang="zh-CN" altLang="en-US" smtClean="0"/>
              <a:t>‹#›</a:t>
            </a:fld>
            <a:endParaRPr lang="zh-CN" altLang="en-US"/>
          </a:p>
        </p:txBody>
      </p:sp>
    </p:spTree>
    <p:extLst>
      <p:ext uri="{BB962C8B-B14F-4D97-AF65-F5344CB8AC3E}">
        <p14:creationId xmlns:p14="http://schemas.microsoft.com/office/powerpoint/2010/main" val="689902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1097280" y="111095"/>
            <a:ext cx="10058400" cy="811851"/>
          </a:xfrm>
        </p:spPr>
        <p:txBody>
          <a:bodyPr/>
          <a:lstStyle>
            <a:lvl1pPr marL="0">
              <a:defRPr/>
            </a:lvl1pPr>
          </a:lstStyle>
          <a:p>
            <a:r>
              <a:rPr lang="zh-CN" altLang="en-US"/>
              <a:t>单击此处编辑母版标题样式</a:t>
            </a:r>
            <a:endParaRPr lang="en-US" dirty="0"/>
          </a:p>
        </p:txBody>
      </p:sp>
      <p:sp>
        <p:nvSpPr>
          <p:cNvPr id="3" name="Content Placeholder 2"/>
          <p:cNvSpPr>
            <a:spLocks noGrp="1"/>
          </p:cNvSpPr>
          <p:nvPr>
            <p:ph idx="1"/>
          </p:nvPr>
        </p:nvSpPr>
        <p:spPr>
          <a:xfrm>
            <a:off x="1097280" y="1222049"/>
            <a:ext cx="10058400" cy="5044280"/>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A1780EC-8CFB-4891-A589-D6DD0C626007}" type="datetimeFigureOut">
              <a:rPr lang="zh-CN" altLang="en-US" smtClean="0"/>
              <a:t>2023/3/9</a:t>
            </a:fld>
            <a:endParaRPr lang="zh-CN" altLang="en-US"/>
          </a:p>
        </p:txBody>
      </p:sp>
      <p:sp>
        <p:nvSpPr>
          <p:cNvPr id="6" name="Slide Number Placeholder 5"/>
          <p:cNvSpPr>
            <a:spLocks noGrp="1"/>
          </p:cNvSpPr>
          <p:nvPr>
            <p:ph type="sldNum" sz="quarter" idx="12"/>
          </p:nvPr>
        </p:nvSpPr>
        <p:spPr/>
        <p:txBody>
          <a:bodyPr/>
          <a:lstStyle/>
          <a:p>
            <a:fld id="{5EE5C134-4DF8-44A5-AF1C-095C80654A14}" type="slidenum">
              <a:rPr lang="zh-CN" altLang="en-US" smtClean="0"/>
              <a:t>‹#›</a:t>
            </a:fld>
            <a:endParaRPr lang="zh-CN" altLang="en-US"/>
          </a:p>
        </p:txBody>
      </p:sp>
      <p:sp>
        <p:nvSpPr>
          <p:cNvPr id="8" name="矩形 7"/>
          <p:cNvSpPr/>
          <p:nvPr/>
        </p:nvSpPr>
        <p:spPr>
          <a:xfrm>
            <a:off x="3004763" y="6451666"/>
            <a:ext cx="6096000" cy="423193"/>
          </a:xfrm>
          <a:prstGeom prst="rect">
            <a:avLst/>
          </a:prstGeom>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050" b="0" i="0" u="none" strike="noStrike" kern="1200" cap="all" spc="0" normalizeH="0" baseline="0" noProof="0" dirty="0">
                <a:ln>
                  <a:noFill/>
                </a:ln>
                <a:solidFill>
                  <a:prstClr val="black"/>
                </a:solidFill>
                <a:effectLst/>
                <a:uLnTx/>
                <a:uFillTx/>
                <a:latin typeface="+mn-lt"/>
                <a:ea typeface="+mn-ea"/>
                <a:cs typeface="+mn-cs"/>
              </a:rPr>
              <a:t>标准化与新技术部</a:t>
            </a:r>
            <a:endParaRPr kumimoji="0" lang="en-US" altLang="zh-CN" sz="1050" b="0" i="0" u="none" strike="noStrike" kern="1200" cap="all" spc="0" normalizeH="0" baseline="0" noProof="0" dirty="0">
              <a:ln>
                <a:noFill/>
              </a:ln>
              <a:solidFill>
                <a:prstClr val="black"/>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all" spc="0" normalizeH="0" baseline="0" noProof="0" dirty="0">
                <a:ln>
                  <a:noFill/>
                </a:ln>
                <a:solidFill>
                  <a:prstClr val="black"/>
                </a:solidFill>
                <a:effectLst/>
                <a:uLnTx/>
                <a:uFillTx/>
                <a:latin typeface="+mn-lt"/>
                <a:ea typeface="+mn-ea"/>
                <a:cs typeface="+mn-cs"/>
              </a:rPr>
              <a:t>Copy right 2019,  all rights reserved</a:t>
            </a:r>
            <a:endParaRPr kumimoji="0" lang="zh-CN" altLang="en-US" sz="1100" b="0" i="0" u="none" strike="noStrike" kern="1200" cap="all" spc="0" normalizeH="0" baseline="0" noProof="0" dirty="0">
              <a:ln>
                <a:noFill/>
              </a:ln>
              <a:solidFill>
                <a:prstClr val="black"/>
              </a:solidFill>
              <a:effectLst/>
              <a:uLnTx/>
              <a:uFillTx/>
              <a:latin typeface="+mn-lt"/>
              <a:ea typeface="+mn-ea"/>
              <a:cs typeface="+mn-cs"/>
            </a:endParaRPr>
          </a:p>
        </p:txBody>
      </p:sp>
    </p:spTree>
    <p:extLst>
      <p:ext uri="{BB962C8B-B14F-4D97-AF65-F5344CB8AC3E}">
        <p14:creationId xmlns:p14="http://schemas.microsoft.com/office/powerpoint/2010/main" val="25881688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3A1780EC-8CFB-4891-A589-D6DD0C626007}" type="datetimeFigureOut">
              <a:rPr lang="zh-CN" altLang="en-US" smtClean="0"/>
              <a:t>2023/3/9</a:t>
            </a:fld>
            <a:endParaRPr lang="zh-CN" altLang="en-US"/>
          </a:p>
        </p:txBody>
      </p:sp>
      <p:sp>
        <p:nvSpPr>
          <p:cNvPr id="6" name="Slide Number Placeholder 5"/>
          <p:cNvSpPr>
            <a:spLocks noGrp="1"/>
          </p:cNvSpPr>
          <p:nvPr>
            <p:ph type="sldNum" sz="quarter" idx="12"/>
          </p:nvPr>
        </p:nvSpPr>
        <p:spPr/>
        <p:txBody>
          <a:bodyPr/>
          <a:lstStyle/>
          <a:p>
            <a:fld id="{5EE5C134-4DF8-44A5-AF1C-095C80654A14}" type="slidenum">
              <a:rPr lang="zh-CN" altLang="en-US" smtClean="0"/>
              <a:t>‹#›</a:t>
            </a:fld>
            <a:endParaRPr lang="zh-CN" alt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3004763" y="6451666"/>
            <a:ext cx="6096000" cy="423193"/>
          </a:xfrm>
          <a:prstGeom prst="rect">
            <a:avLst/>
          </a:prstGeom>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050" b="0" i="0" u="none" strike="noStrike" kern="1200" cap="all" spc="0" normalizeH="0" baseline="0" noProof="0" dirty="0">
                <a:ln>
                  <a:noFill/>
                </a:ln>
                <a:solidFill>
                  <a:prstClr val="black"/>
                </a:solidFill>
                <a:effectLst/>
                <a:uLnTx/>
                <a:uFillTx/>
                <a:latin typeface="+mn-lt"/>
                <a:ea typeface="+mn-ea"/>
                <a:cs typeface="+mn-cs"/>
              </a:rPr>
              <a:t>标准化与新技术部</a:t>
            </a:r>
            <a:endParaRPr kumimoji="0" lang="en-US" altLang="zh-CN" sz="1050" b="0" i="0" u="none" strike="noStrike" kern="1200" cap="all" spc="0" normalizeH="0" baseline="0" noProof="0" dirty="0">
              <a:ln>
                <a:noFill/>
              </a:ln>
              <a:solidFill>
                <a:prstClr val="black"/>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all" spc="0" normalizeH="0" baseline="0" noProof="0" dirty="0">
                <a:ln>
                  <a:noFill/>
                </a:ln>
                <a:solidFill>
                  <a:prstClr val="black"/>
                </a:solidFill>
                <a:effectLst/>
                <a:uLnTx/>
                <a:uFillTx/>
                <a:latin typeface="+mn-lt"/>
                <a:ea typeface="+mn-ea"/>
                <a:cs typeface="+mn-cs"/>
              </a:rPr>
              <a:t>Copy right 2019,  all rights reserved</a:t>
            </a:r>
            <a:endParaRPr kumimoji="0" lang="zh-CN" altLang="en-US" sz="1100" b="0" i="0" u="none" strike="noStrike" kern="1200" cap="all" spc="0" normalizeH="0" baseline="0" noProof="0" dirty="0">
              <a:ln>
                <a:noFill/>
              </a:ln>
              <a:solidFill>
                <a:prstClr val="black"/>
              </a:solidFill>
              <a:effectLst/>
              <a:uLnTx/>
              <a:uFillTx/>
              <a:latin typeface="+mn-lt"/>
              <a:ea typeface="+mn-ea"/>
              <a:cs typeface="+mn-cs"/>
            </a:endParaRPr>
          </a:p>
        </p:txBody>
      </p:sp>
    </p:spTree>
    <p:extLst>
      <p:ext uri="{BB962C8B-B14F-4D97-AF65-F5344CB8AC3E}">
        <p14:creationId xmlns:p14="http://schemas.microsoft.com/office/powerpoint/2010/main" val="9583295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两栏内容">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1097279" y="1187865"/>
            <a:ext cx="4937760" cy="4681229"/>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6217920" y="1187866"/>
            <a:ext cx="4937760" cy="4681230"/>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3A1780EC-8CFB-4891-A589-D6DD0C626007}" type="datetimeFigureOut">
              <a:rPr lang="zh-CN" altLang="en-US" smtClean="0"/>
              <a:t>2023/3/9</a:t>
            </a:fld>
            <a:endParaRPr lang="zh-CN" altLang="en-US"/>
          </a:p>
        </p:txBody>
      </p:sp>
      <p:sp>
        <p:nvSpPr>
          <p:cNvPr id="7" name="Slide Number Placeholder 6"/>
          <p:cNvSpPr>
            <a:spLocks noGrp="1"/>
          </p:cNvSpPr>
          <p:nvPr>
            <p:ph type="sldNum" sz="quarter" idx="12"/>
          </p:nvPr>
        </p:nvSpPr>
        <p:spPr/>
        <p:txBody>
          <a:bodyPr/>
          <a:lstStyle/>
          <a:p>
            <a:fld id="{5EE5C134-4DF8-44A5-AF1C-095C80654A14}" type="slidenum">
              <a:rPr lang="zh-CN" altLang="en-US" smtClean="0"/>
              <a:t>‹#›</a:t>
            </a:fld>
            <a:endParaRPr lang="zh-CN" altLang="en-US"/>
          </a:p>
        </p:txBody>
      </p:sp>
      <p:sp>
        <p:nvSpPr>
          <p:cNvPr id="9" name="Title Placeholder 1"/>
          <p:cNvSpPr>
            <a:spLocks noGrp="1"/>
          </p:cNvSpPr>
          <p:nvPr>
            <p:ph type="title"/>
          </p:nvPr>
        </p:nvSpPr>
        <p:spPr>
          <a:xfrm>
            <a:off x="1075397" y="133840"/>
            <a:ext cx="10058400" cy="718786"/>
          </a:xfrm>
          <a:prstGeom prst="rect">
            <a:avLst/>
          </a:prstGeom>
        </p:spPr>
        <p:txBody>
          <a:bodyPr vert="horz" lIns="91440" tIns="45720" rIns="91440" bIns="45720" rtlCol="0" anchor="b">
            <a:normAutofit/>
          </a:bodyPr>
          <a:lstStyle/>
          <a:p>
            <a:r>
              <a:rPr lang="zh-CN" altLang="en-US"/>
              <a:t>单击此处编辑母版标题样式</a:t>
            </a:r>
            <a:endParaRPr lang="en-US" dirty="0"/>
          </a:p>
        </p:txBody>
      </p:sp>
    </p:spTree>
    <p:extLst>
      <p:ext uri="{BB962C8B-B14F-4D97-AF65-F5344CB8AC3E}">
        <p14:creationId xmlns:p14="http://schemas.microsoft.com/office/powerpoint/2010/main" val="42440476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比较">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097280" y="1434353"/>
            <a:ext cx="4937760" cy="753035"/>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Content Placeholder 3"/>
          <p:cNvSpPr>
            <a:spLocks noGrp="1"/>
          </p:cNvSpPr>
          <p:nvPr>
            <p:ph sz="half" idx="2"/>
          </p:nvPr>
        </p:nvSpPr>
        <p:spPr>
          <a:xfrm>
            <a:off x="1097280" y="2339788"/>
            <a:ext cx="4937760" cy="36207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6217920" y="1434353"/>
            <a:ext cx="4937760" cy="753035"/>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Content Placeholder 5"/>
          <p:cNvSpPr>
            <a:spLocks noGrp="1"/>
          </p:cNvSpPr>
          <p:nvPr>
            <p:ph sz="quarter" idx="4"/>
          </p:nvPr>
        </p:nvSpPr>
        <p:spPr>
          <a:xfrm>
            <a:off x="6217920" y="2339788"/>
            <a:ext cx="4937760" cy="36207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3A1780EC-8CFB-4891-A589-D6DD0C626007}" type="datetimeFigureOut">
              <a:rPr lang="zh-CN" altLang="en-US" smtClean="0"/>
              <a:t>2023/3/9</a:t>
            </a:fld>
            <a:endParaRPr lang="zh-CN" altLang="en-US"/>
          </a:p>
        </p:txBody>
      </p:sp>
      <p:sp>
        <p:nvSpPr>
          <p:cNvPr id="9" name="Slide Number Placeholder 8"/>
          <p:cNvSpPr>
            <a:spLocks noGrp="1"/>
          </p:cNvSpPr>
          <p:nvPr>
            <p:ph type="sldNum" sz="quarter" idx="12"/>
          </p:nvPr>
        </p:nvSpPr>
        <p:spPr/>
        <p:txBody>
          <a:bodyPr/>
          <a:lstStyle/>
          <a:p>
            <a:fld id="{5EE5C134-4DF8-44A5-AF1C-095C80654A14}" type="slidenum">
              <a:rPr lang="zh-CN" altLang="en-US" smtClean="0"/>
              <a:t>‹#›</a:t>
            </a:fld>
            <a:endParaRPr lang="zh-CN" altLang="en-US"/>
          </a:p>
        </p:txBody>
      </p:sp>
      <p:sp>
        <p:nvSpPr>
          <p:cNvPr id="11" name="Title Placeholder 1"/>
          <p:cNvSpPr>
            <a:spLocks noGrp="1"/>
          </p:cNvSpPr>
          <p:nvPr>
            <p:ph type="title"/>
          </p:nvPr>
        </p:nvSpPr>
        <p:spPr>
          <a:xfrm>
            <a:off x="1075397" y="133840"/>
            <a:ext cx="10058400" cy="986020"/>
          </a:xfrm>
          <a:prstGeom prst="rect">
            <a:avLst/>
          </a:prstGeom>
        </p:spPr>
        <p:txBody>
          <a:bodyPr vert="horz" lIns="91440" tIns="45720" rIns="91440" bIns="45720" rtlCol="0" anchor="b">
            <a:normAutofit/>
          </a:bodyPr>
          <a:lstStyle/>
          <a:p>
            <a:r>
              <a:rPr lang="zh-CN" altLang="en-US"/>
              <a:t>单击此处编辑母版标题样式</a:t>
            </a:r>
            <a:endParaRPr lang="en-US" dirty="0"/>
          </a:p>
        </p:txBody>
      </p:sp>
    </p:spTree>
    <p:extLst>
      <p:ext uri="{BB962C8B-B14F-4D97-AF65-F5344CB8AC3E}">
        <p14:creationId xmlns:p14="http://schemas.microsoft.com/office/powerpoint/2010/main" val="4441617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3A1780EC-8CFB-4891-A589-D6DD0C626007}" type="datetimeFigureOut">
              <a:rPr lang="zh-CN" altLang="en-US" smtClean="0"/>
              <a:t>2023/3/9</a:t>
            </a:fld>
            <a:endParaRPr lang="zh-CN" altLang="en-US"/>
          </a:p>
        </p:txBody>
      </p:sp>
      <p:sp>
        <p:nvSpPr>
          <p:cNvPr id="5" name="Slide Number Placeholder 4"/>
          <p:cNvSpPr>
            <a:spLocks noGrp="1"/>
          </p:cNvSpPr>
          <p:nvPr>
            <p:ph type="sldNum" sz="quarter" idx="12"/>
          </p:nvPr>
        </p:nvSpPr>
        <p:spPr/>
        <p:txBody>
          <a:bodyPr/>
          <a:lstStyle/>
          <a:p>
            <a:fld id="{5EE5C134-4DF8-44A5-AF1C-095C80654A14}" type="slidenum">
              <a:rPr lang="zh-CN" altLang="en-US" smtClean="0"/>
              <a:t>‹#›</a:t>
            </a:fld>
            <a:endParaRPr lang="zh-CN" altLang="en-US"/>
          </a:p>
        </p:txBody>
      </p:sp>
    </p:spTree>
    <p:extLst>
      <p:ext uri="{BB962C8B-B14F-4D97-AF65-F5344CB8AC3E}">
        <p14:creationId xmlns:p14="http://schemas.microsoft.com/office/powerpoint/2010/main" val="39292320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3A1780EC-8CFB-4891-A589-D6DD0C626007}" type="datetimeFigureOut">
              <a:rPr lang="zh-CN" altLang="en-US" smtClean="0"/>
              <a:t>2023/3/9</a:t>
            </a:fld>
            <a:endParaRPr lang="zh-CN" altLang="en-US"/>
          </a:p>
        </p:txBody>
      </p:sp>
      <p:sp>
        <p:nvSpPr>
          <p:cNvPr id="8" name="Footer Placeholder 7"/>
          <p:cNvSpPr>
            <a:spLocks noGrp="1"/>
          </p:cNvSpPr>
          <p:nvPr>
            <p:ph type="ftr" sz="quarter" idx="11"/>
          </p:nvPr>
        </p:nvSpPr>
        <p:spPr>
          <a:xfrm>
            <a:off x="3686185" y="6459785"/>
            <a:ext cx="4822804" cy="365125"/>
          </a:xfrm>
          <a:prstGeom prst="rect">
            <a:avLst/>
          </a:prstGeom>
        </p:spPr>
        <p:txBody>
          <a:bodyPr/>
          <a:lstStyle>
            <a:lvl1pPr>
              <a:defRPr>
                <a:solidFill>
                  <a:srgbClr val="FFFFFF"/>
                </a:solidFill>
              </a:defRPr>
            </a:lvl1pPr>
          </a:lstStyle>
          <a:p>
            <a:endParaRPr lang="zh-CN" altLang="en-US"/>
          </a:p>
        </p:txBody>
      </p:sp>
      <p:sp>
        <p:nvSpPr>
          <p:cNvPr id="9" name="Slide Number Placeholder 8"/>
          <p:cNvSpPr>
            <a:spLocks noGrp="1"/>
          </p:cNvSpPr>
          <p:nvPr>
            <p:ph type="sldNum" sz="quarter" idx="12"/>
          </p:nvPr>
        </p:nvSpPr>
        <p:spPr/>
        <p:txBody>
          <a:bodyPr/>
          <a:lstStyle/>
          <a:p>
            <a:fld id="{5EE5C134-4DF8-44A5-AF1C-095C80654A14}" type="slidenum">
              <a:rPr lang="zh-CN" altLang="en-US" smtClean="0"/>
              <a:t>‹#›</a:t>
            </a:fld>
            <a:endParaRPr lang="zh-CN" altLang="en-US"/>
          </a:p>
        </p:txBody>
      </p:sp>
    </p:spTree>
    <p:extLst>
      <p:ext uri="{BB962C8B-B14F-4D97-AF65-F5344CB8AC3E}">
        <p14:creationId xmlns:p14="http://schemas.microsoft.com/office/powerpoint/2010/main" val="34617412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zh-CN" altLang="en-US"/>
              <a:t>单击此处编辑母版标题样式</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编辑母版文本样式</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3A1780EC-8CFB-4891-A589-D6DD0C626007}" type="datetimeFigureOut">
              <a:rPr lang="zh-CN" altLang="en-US" smtClean="0"/>
              <a:t>2023/3/9</a:t>
            </a:fld>
            <a:endParaRPr lang="zh-CN" altLang="en-US"/>
          </a:p>
        </p:txBody>
      </p:sp>
      <p:sp>
        <p:nvSpPr>
          <p:cNvPr id="6" name="Footer Placeholder 5"/>
          <p:cNvSpPr>
            <a:spLocks noGrp="1"/>
          </p:cNvSpPr>
          <p:nvPr>
            <p:ph type="ftr" sz="quarter" idx="11"/>
          </p:nvPr>
        </p:nvSpPr>
        <p:spPr>
          <a:xfrm>
            <a:off x="4800600" y="6459785"/>
            <a:ext cx="4648200" cy="365125"/>
          </a:xfrm>
          <a:prstGeom prst="rect">
            <a:avLst/>
          </a:prstGeom>
        </p:spPr>
        <p:txBody>
          <a:bodyPr/>
          <a:lstStyle>
            <a:lvl1pPr algn="l">
              <a:defRPr>
                <a:solidFill>
                  <a:schemeClr val="tx2"/>
                </a:solidFill>
              </a:defRPr>
            </a:lvl1pPr>
          </a:lstStyle>
          <a:p>
            <a:endParaRPr lang="zh-CN" alt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5EE5C134-4DF8-44A5-AF1C-095C80654A14}" type="slidenum">
              <a:rPr lang="zh-CN" altLang="en-US" smtClean="0"/>
              <a:t>‹#›</a:t>
            </a:fld>
            <a:endParaRPr lang="zh-CN" altLang="en-US"/>
          </a:p>
        </p:txBody>
      </p:sp>
    </p:spTree>
    <p:extLst>
      <p:ext uri="{BB962C8B-B14F-4D97-AF65-F5344CB8AC3E}">
        <p14:creationId xmlns:p14="http://schemas.microsoft.com/office/powerpoint/2010/main" val="28797826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A1780EC-8CFB-4891-A589-D6DD0C626007}" type="datetimeFigureOut">
              <a:rPr lang="zh-CN" altLang="en-US" smtClean="0"/>
              <a:t>2023/3/9</a:t>
            </a:fld>
            <a:endParaRPr lang="zh-CN" alt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p:txBody>
          <a:bodyPr/>
          <a:lstStyle/>
          <a:p>
            <a:fld id="{5EE5C134-4DF8-44A5-AF1C-095C80654A14}" type="slidenum">
              <a:rPr lang="zh-CN" altLang="en-US" smtClean="0"/>
              <a:t>‹#›</a:t>
            </a:fld>
            <a:endParaRPr lang="zh-CN" altLang="en-US"/>
          </a:p>
        </p:txBody>
      </p:sp>
    </p:spTree>
    <p:extLst>
      <p:ext uri="{BB962C8B-B14F-4D97-AF65-F5344CB8AC3E}">
        <p14:creationId xmlns:p14="http://schemas.microsoft.com/office/powerpoint/2010/main" val="25118005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75397" y="133840"/>
            <a:ext cx="10058400" cy="728738"/>
          </a:xfrm>
          <a:prstGeom prst="rect">
            <a:avLst/>
          </a:prstGeom>
        </p:spPr>
        <p:txBody>
          <a:bodyPr vert="horz" lIns="91440" tIns="45720" rIns="91440" bIns="45720" rtlCol="0" anchor="b">
            <a:normAutofit/>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1097280" y="1135739"/>
            <a:ext cx="10058400" cy="4733356"/>
          </a:xfrm>
          <a:prstGeom prst="rect">
            <a:avLst/>
          </a:prstGeom>
        </p:spPr>
        <p:txBody>
          <a:bodyPr vert="horz" lIns="0" tIns="45720" rIns="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3A1780EC-8CFB-4891-A589-D6DD0C626007}" type="datetimeFigureOut">
              <a:rPr lang="zh-CN" altLang="en-US" smtClean="0"/>
              <a:t>2023/3/9</a:t>
            </a:fld>
            <a:endParaRPr lang="zh-CN" altLang="en-US"/>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5EE5C134-4DF8-44A5-AF1C-095C80654A14}" type="slidenum">
              <a:rPr lang="zh-CN" altLang="en-US" smtClean="0"/>
              <a:t>‹#›</a:t>
            </a:fld>
            <a:endParaRPr lang="zh-CN" altLang="en-US"/>
          </a:p>
        </p:txBody>
      </p:sp>
      <p:cxnSp>
        <p:nvCxnSpPr>
          <p:cNvPr id="10" name="Straight Connector 9"/>
          <p:cNvCxnSpPr/>
          <p:nvPr/>
        </p:nvCxnSpPr>
        <p:spPr>
          <a:xfrm>
            <a:off x="1" y="905305"/>
            <a:ext cx="12192000"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3004763" y="6451666"/>
            <a:ext cx="6096000" cy="423193"/>
          </a:xfrm>
          <a:prstGeom prst="rect">
            <a:avLst/>
          </a:prstGeom>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050" b="0" i="0" u="none" strike="noStrike" kern="1200" cap="all" spc="0" normalizeH="0" baseline="0" noProof="0" dirty="0">
                <a:ln>
                  <a:noFill/>
                </a:ln>
                <a:solidFill>
                  <a:prstClr val="black"/>
                </a:solidFill>
                <a:effectLst/>
                <a:uLnTx/>
                <a:uFillTx/>
                <a:latin typeface="+mn-lt"/>
                <a:ea typeface="+mn-ea"/>
                <a:cs typeface="+mn-cs"/>
              </a:rPr>
              <a:t>标准化与新技术部</a:t>
            </a:r>
            <a:endParaRPr kumimoji="0" lang="en-US" altLang="zh-CN" sz="1050" b="0" i="0" u="none" strike="noStrike" kern="1200" cap="all" spc="0" normalizeH="0" baseline="0" noProof="0" dirty="0">
              <a:ln>
                <a:noFill/>
              </a:ln>
              <a:solidFill>
                <a:prstClr val="black"/>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all" spc="0" normalizeH="0" baseline="0" noProof="0" dirty="0">
                <a:ln>
                  <a:noFill/>
                </a:ln>
                <a:solidFill>
                  <a:prstClr val="black"/>
                </a:solidFill>
                <a:effectLst/>
                <a:uLnTx/>
                <a:uFillTx/>
                <a:latin typeface="+mn-lt"/>
                <a:ea typeface="+mn-ea"/>
                <a:cs typeface="+mn-cs"/>
              </a:rPr>
              <a:t>Copy right 2019,  all rights reserved</a:t>
            </a:r>
            <a:endParaRPr kumimoji="0" lang="zh-CN" altLang="en-US" sz="1100" b="0" i="0" u="none" strike="noStrike" kern="1200" cap="all" spc="0" normalizeH="0" baseline="0" noProof="0" dirty="0">
              <a:ln>
                <a:noFill/>
              </a:ln>
              <a:solidFill>
                <a:prstClr val="black"/>
              </a:solidFill>
              <a:effectLst/>
              <a:uLnTx/>
              <a:uFillTx/>
              <a:latin typeface="+mn-lt"/>
              <a:ea typeface="+mn-ea"/>
              <a:cs typeface="+mn-cs"/>
            </a:endParaRPr>
          </a:p>
        </p:txBody>
      </p:sp>
      <p:pic>
        <p:nvPicPr>
          <p:cNvPr id="9" name="Milogo.png">
            <a:extLst>
              <a:ext uri="{FF2B5EF4-FFF2-40B4-BE49-F238E27FC236}">
                <a16:creationId xmlns:a16="http://schemas.microsoft.com/office/drawing/2014/main" id="{737A875B-8AF6-42AF-9522-FB1498F4ABC2}"/>
              </a:ext>
            </a:extLst>
          </p:cNvPr>
          <p:cNvPicPr>
            <a:picLocks noChangeAspect="1"/>
          </p:cNvPicPr>
          <p:nvPr/>
        </p:nvPicPr>
        <p:blipFill>
          <a:blip r:embed="rId12"/>
          <a:stretch>
            <a:fillRect/>
          </a:stretch>
        </p:blipFill>
        <p:spPr>
          <a:xfrm>
            <a:off x="11323178" y="133840"/>
            <a:ext cx="649258" cy="649258"/>
          </a:xfrm>
          <a:prstGeom prst="rect">
            <a:avLst/>
          </a:prstGeom>
          <a:ln w="12700">
            <a:miter lim="400000"/>
          </a:ln>
        </p:spPr>
      </p:pic>
    </p:spTree>
    <p:extLst>
      <p:ext uri="{BB962C8B-B14F-4D97-AF65-F5344CB8AC3E}">
        <p14:creationId xmlns:p14="http://schemas.microsoft.com/office/powerpoint/2010/main" val="352746170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Wingdings" panose="05000000000000000000" pitchFamily="2" charset="2"/>
        <a:buChar char="n"/>
        <a:defRPr sz="24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1pPr>
      <a:lvl2pPr marL="384048"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20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2pPr>
      <a:lvl3pPr marL="566928" indent="-182880" algn="l" defTabSz="914400" rtl="0" eaLnBrk="1" latinLnBrk="0" hangingPunct="1">
        <a:lnSpc>
          <a:spcPct val="90000"/>
        </a:lnSpc>
        <a:spcBef>
          <a:spcPts val="200"/>
        </a:spcBef>
        <a:spcAft>
          <a:spcPts val="400"/>
        </a:spcAft>
        <a:buClr>
          <a:schemeClr val="accent1"/>
        </a:buClr>
        <a:buFont typeface="宋体" panose="02010600030101010101" pitchFamily="2" charset="-122"/>
        <a:buChar char="－"/>
        <a:defRPr sz="18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6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60218" y="727068"/>
            <a:ext cx="11508510" cy="3577903"/>
          </a:xfrm>
          <a:prstGeom prst="rect">
            <a:avLst/>
          </a:prstGeom>
        </p:spPr>
        <p:txBody>
          <a:bodyPr wrap="square">
            <a:spAutoFit/>
          </a:bodyPr>
          <a:lstStyle/>
          <a:p>
            <a:r>
              <a:rPr lang="en-US" altLang="zh-CN" sz="3200" b="1" dirty="0">
                <a:latin typeface="Arial" panose="020B0604020202020204" pitchFamily="34" charset="0"/>
                <a:ea typeface="Times New Roman" panose="02020603050405020304" pitchFamily="18" charset="0"/>
              </a:rPr>
              <a:t>3GPP TSG RAN Meeting #</a:t>
            </a:r>
            <a:r>
              <a:rPr lang="en-US" altLang="zh-CN" sz="3200" b="1" dirty="0" smtClean="0">
                <a:latin typeface="Arial" panose="020B0604020202020204" pitchFamily="34" charset="0"/>
                <a:ea typeface="Times New Roman" panose="02020603050405020304" pitchFamily="18" charset="0"/>
              </a:rPr>
              <a:t>99</a:t>
            </a:r>
            <a:r>
              <a:rPr lang="en-US" altLang="zh-CN" sz="3200" b="1" dirty="0">
                <a:latin typeface="Arial" panose="020B0604020202020204" pitchFamily="34" charset="0"/>
                <a:ea typeface="Times New Roman" panose="02020603050405020304" pitchFamily="18" charset="0"/>
              </a:rPr>
              <a:t>				</a:t>
            </a:r>
            <a:r>
              <a:rPr lang="en-US" altLang="zh-CN" sz="3200" b="1" dirty="0" smtClean="0">
                <a:latin typeface="Arial" panose="020B0604020202020204" pitchFamily="34" charset="0"/>
                <a:ea typeface="Times New Roman" panose="02020603050405020304" pitchFamily="18" charset="0"/>
              </a:rPr>
              <a:t>RP-230162</a:t>
            </a:r>
          </a:p>
          <a:p>
            <a:r>
              <a:rPr lang="nl-NL" altLang="zh-CN" sz="3200" b="1" dirty="0">
                <a:latin typeface="Arial" panose="020B0604020202020204" pitchFamily="34" charset="0"/>
                <a:ea typeface="Times New Roman" panose="02020603050405020304" pitchFamily="18" charset="0"/>
              </a:rPr>
              <a:t>Rotterdam, Netherlands, March 20-23, 2023</a:t>
            </a:r>
            <a:r>
              <a:rPr lang="en-GB" altLang="zh-CN" sz="1600" dirty="0">
                <a:latin typeface="Arial" panose="020B0604020202020204" pitchFamily="34" charset="0"/>
                <a:ea typeface="Times New Roman" panose="02020603050405020304" pitchFamily="18" charset="0"/>
              </a:rPr>
              <a:t> </a:t>
            </a:r>
            <a:endParaRPr lang="zh-CN" altLang="zh-CN" dirty="0">
              <a:latin typeface="Times New Roman" panose="02020603050405020304" pitchFamily="18" charset="0"/>
              <a:ea typeface="Times New Roman" panose="02020603050405020304" pitchFamily="18" charset="0"/>
            </a:endParaRPr>
          </a:p>
          <a:p>
            <a:pPr hangingPunct="0">
              <a:spcAft>
                <a:spcPts val="900"/>
              </a:spcAft>
            </a:pPr>
            <a:r>
              <a:rPr lang="en-US" altLang="zh-CN" sz="2800" b="1" dirty="0">
                <a:latin typeface="Arial" panose="020B0604020202020204" pitchFamily="34" charset="0"/>
                <a:ea typeface="Times New Roman" panose="02020603050405020304" pitchFamily="18" charset="0"/>
                <a:cs typeface="Times New Roman" panose="02020603050405020304" pitchFamily="18" charset="0"/>
              </a:rPr>
              <a:t>Agenda Item:</a:t>
            </a:r>
            <a:r>
              <a:rPr lang="en-US" altLang="zh-CN" sz="2800" dirty="0">
                <a:latin typeface="Arial" panose="020B0604020202020204" pitchFamily="34" charset="0"/>
                <a:ea typeface="Times New Roman" panose="02020603050405020304" pitchFamily="18" charset="0"/>
                <a:cs typeface="Times New Roman" panose="02020603050405020304" pitchFamily="18" charset="0"/>
              </a:rPr>
              <a:t>	  </a:t>
            </a:r>
            <a:r>
              <a:rPr lang="en-US" altLang="zh-CN" sz="2800" b="1" dirty="0">
                <a:latin typeface="Arial" panose="020B0604020202020204" pitchFamily="34" charset="0"/>
                <a:ea typeface="Times New Roman" panose="02020603050405020304" pitchFamily="18" charset="0"/>
                <a:cs typeface="Times New Roman" panose="02020603050405020304" pitchFamily="18" charset="0"/>
              </a:rPr>
              <a:t>9.3.1.7</a:t>
            </a:r>
            <a:endParaRPr lang="zh-CN" altLang="zh-CN" sz="2800" dirty="0">
              <a:latin typeface="Times New Roman" panose="02020603050405020304" pitchFamily="18" charset="0"/>
              <a:ea typeface="Times New Roman" panose="02020603050405020304" pitchFamily="18" charset="0"/>
            </a:endParaRPr>
          </a:p>
          <a:p>
            <a:pPr hangingPunct="0">
              <a:spcAft>
                <a:spcPts val="900"/>
              </a:spcAft>
            </a:pPr>
            <a:r>
              <a:rPr lang="en-GB" altLang="zh-CN" sz="2800" b="1" dirty="0">
                <a:latin typeface="Arial" panose="020B0604020202020204" pitchFamily="34" charset="0"/>
                <a:ea typeface="Times New Roman" panose="02020603050405020304" pitchFamily="18" charset="0"/>
                <a:cs typeface="Times New Roman" panose="02020603050405020304" pitchFamily="18" charset="0"/>
              </a:rPr>
              <a:t>Source:		  </a:t>
            </a:r>
            <a:r>
              <a:rPr lang="en-US" altLang="zh-CN" sz="2800" b="1" dirty="0" smtClean="0">
                <a:latin typeface="Arial" panose="020B0604020202020204" pitchFamily="34" charset="0"/>
                <a:ea typeface="Times New Roman" panose="02020603050405020304" pitchFamily="18" charset="0"/>
                <a:cs typeface="Times New Roman" panose="02020603050405020304" pitchFamily="18" charset="0"/>
              </a:rPr>
              <a:t>Xiaomi</a:t>
            </a:r>
            <a:endParaRPr lang="en-US" altLang="zh-CN" sz="2800" dirty="0">
              <a:latin typeface="Times New Roman" panose="02020603050405020304" pitchFamily="18" charset="0"/>
              <a:ea typeface="Times New Roman" panose="02020603050405020304" pitchFamily="18" charset="0"/>
            </a:endParaRPr>
          </a:p>
          <a:p>
            <a:pPr hangingPunct="0">
              <a:spcAft>
                <a:spcPts val="900"/>
              </a:spcAft>
            </a:pPr>
            <a:r>
              <a:rPr lang="en-GB" altLang="zh-CN" sz="2800" b="1" dirty="0" smtClean="0">
                <a:latin typeface="Arial" panose="020B0604020202020204" pitchFamily="34" charset="0"/>
                <a:ea typeface="Times New Roman" panose="02020603050405020304" pitchFamily="18" charset="0"/>
                <a:cs typeface="Times New Roman" panose="02020603050405020304" pitchFamily="18" charset="0"/>
              </a:rPr>
              <a:t>Title</a:t>
            </a:r>
            <a:r>
              <a:rPr lang="en-GB" altLang="zh-CN" sz="2800" b="1" dirty="0">
                <a:latin typeface="Arial" panose="020B0604020202020204" pitchFamily="34" charset="0"/>
                <a:ea typeface="Times New Roman" panose="02020603050405020304" pitchFamily="18" charset="0"/>
                <a:cs typeface="Times New Roman" panose="02020603050405020304" pitchFamily="18" charset="0"/>
              </a:rPr>
              <a:t>:</a:t>
            </a:r>
            <a:r>
              <a:rPr lang="en-GB" altLang="zh-CN" sz="2800" dirty="0">
                <a:latin typeface="Arial" panose="020B0604020202020204" pitchFamily="34" charset="0"/>
                <a:ea typeface="Times New Roman" panose="02020603050405020304" pitchFamily="18" charset="0"/>
                <a:cs typeface="Times New Roman" panose="02020603050405020304" pitchFamily="18" charset="0"/>
              </a:rPr>
              <a:t>			  </a:t>
            </a:r>
            <a:r>
              <a:rPr lang="en-US" altLang="zh-CN" sz="2800" b="1" dirty="0">
                <a:latin typeface="Arial" panose="020B0604020202020204" pitchFamily="34" charset="0"/>
                <a:ea typeface="Times New Roman" panose="02020603050405020304" pitchFamily="18" charset="0"/>
                <a:cs typeface="Times New Roman" panose="02020603050405020304" pitchFamily="18" charset="0"/>
              </a:rPr>
              <a:t>Views on </a:t>
            </a:r>
            <a:r>
              <a:rPr lang="en-US" altLang="zh-CN" sz="2800" b="1" dirty="0" smtClean="0">
                <a:latin typeface="Arial" panose="020B0604020202020204" pitchFamily="34" charset="0"/>
                <a:ea typeface="Times New Roman" panose="02020603050405020304" pitchFamily="18" charset="0"/>
                <a:cs typeface="Times New Roman" panose="02020603050405020304" pitchFamily="18" charset="0"/>
              </a:rPr>
              <a:t>Rel-18 enhanced support of reduced      capability NR devices</a:t>
            </a:r>
            <a:endParaRPr lang="en-US" altLang="zh-CN" sz="2800" b="1" dirty="0">
              <a:latin typeface="Arial" panose="020B0604020202020204" pitchFamily="34" charset="0"/>
              <a:ea typeface="Times New Roman" panose="02020603050405020304" pitchFamily="18" charset="0"/>
              <a:cs typeface="Times New Roman" panose="02020603050405020304" pitchFamily="18" charset="0"/>
            </a:endParaRPr>
          </a:p>
          <a:p>
            <a:pPr hangingPunct="0">
              <a:spcAft>
                <a:spcPts val="900"/>
              </a:spcAft>
            </a:pPr>
            <a:r>
              <a:rPr lang="en-GB" altLang="zh-CN" sz="2800" b="1" dirty="0">
                <a:latin typeface="Arial" panose="020B0604020202020204" pitchFamily="34" charset="0"/>
                <a:ea typeface="Times New Roman" panose="02020603050405020304" pitchFamily="18" charset="0"/>
                <a:cs typeface="Times New Roman" panose="02020603050405020304" pitchFamily="18" charset="0"/>
              </a:rPr>
              <a:t>Document for:</a:t>
            </a:r>
            <a:r>
              <a:rPr lang="en-GB" altLang="zh-CN" sz="2800" dirty="0">
                <a:latin typeface="Arial" panose="020B0604020202020204" pitchFamily="34" charset="0"/>
                <a:ea typeface="Times New Roman" panose="02020603050405020304" pitchFamily="18" charset="0"/>
                <a:cs typeface="Times New Roman" panose="02020603050405020304" pitchFamily="18" charset="0"/>
              </a:rPr>
              <a:t>	  </a:t>
            </a:r>
            <a:r>
              <a:rPr lang="en-GB" altLang="zh-CN" sz="2800" b="1" dirty="0">
                <a:latin typeface="Arial" panose="020B0604020202020204" pitchFamily="34" charset="0"/>
                <a:ea typeface="Times New Roman" panose="02020603050405020304" pitchFamily="18" charset="0"/>
                <a:cs typeface="Times New Roman" panose="02020603050405020304" pitchFamily="18" charset="0"/>
              </a:rPr>
              <a:t>Discussion and decision</a:t>
            </a:r>
            <a:endParaRPr lang="zh-CN" altLang="zh-CN" sz="2800"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42500881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50555" y="111095"/>
            <a:ext cx="10605125" cy="811851"/>
          </a:xfrm>
        </p:spPr>
        <p:txBody>
          <a:bodyPr>
            <a:noAutofit/>
          </a:bodyPr>
          <a:lstStyle/>
          <a:p>
            <a:r>
              <a:rPr lang="en-US" altLang="zh-CN" sz="3600" dirty="0" smtClean="0"/>
              <a:t>Revised Rel-18 </a:t>
            </a:r>
            <a:r>
              <a:rPr lang="en-US" altLang="zh-CN" sz="3600" dirty="0" err="1"/>
              <a:t>RedCap</a:t>
            </a:r>
            <a:r>
              <a:rPr lang="en-US" altLang="zh-CN" sz="3600" dirty="0"/>
              <a:t> WI approved in </a:t>
            </a:r>
            <a:r>
              <a:rPr lang="en-US" altLang="zh-CN" sz="3600" dirty="0" smtClean="0"/>
              <a:t>RAN#98e</a:t>
            </a:r>
            <a:endParaRPr lang="zh-CN" altLang="en-US" sz="3600" dirty="0"/>
          </a:p>
        </p:txBody>
      </p:sp>
      <p:sp>
        <p:nvSpPr>
          <p:cNvPr id="3" name="内容占位符 2"/>
          <p:cNvSpPr>
            <a:spLocks noGrp="1"/>
          </p:cNvSpPr>
          <p:nvPr>
            <p:ph idx="1"/>
          </p:nvPr>
        </p:nvSpPr>
        <p:spPr/>
        <p:txBody>
          <a:bodyPr>
            <a:normAutofit fontScale="62500" lnSpcReduction="20000"/>
          </a:bodyPr>
          <a:lstStyle/>
          <a:p>
            <a:pPr marL="0" indent="0" hangingPunct="0">
              <a:buNone/>
            </a:pPr>
            <a:r>
              <a:rPr lang="en-GB" altLang="zh-CN" dirty="0"/>
              <a:t>The objective is to specify support for the following enhancements: </a:t>
            </a:r>
            <a:endParaRPr lang="zh-CN" altLang="zh-CN" dirty="0"/>
          </a:p>
          <a:p>
            <a:pPr marL="0" indent="0" hangingPunct="0">
              <a:spcBef>
                <a:spcPts val="1000"/>
              </a:spcBef>
              <a:buNone/>
            </a:pPr>
            <a:r>
              <a:rPr lang="en-GB" altLang="zh-CN" b="1" dirty="0"/>
              <a:t>Power saving/energy efficiency enhancements</a:t>
            </a:r>
            <a:endParaRPr lang="zh-CN" altLang="zh-CN" dirty="0"/>
          </a:p>
          <a:p>
            <a:pPr lvl="1" hangingPunct="0">
              <a:buFont typeface="Wingdings" panose="05000000000000000000" pitchFamily="2" charset="2"/>
              <a:buChar char="l"/>
            </a:pPr>
            <a:r>
              <a:rPr lang="en-GB" altLang="zh-CN" dirty="0"/>
              <a:t>Enhanced </a:t>
            </a:r>
            <a:r>
              <a:rPr lang="en-GB" altLang="zh-CN" dirty="0" err="1"/>
              <a:t>eDRX</a:t>
            </a:r>
            <a:r>
              <a:rPr lang="en-GB" altLang="zh-CN" dirty="0"/>
              <a:t> in RRC_INACTIVE (&gt;10.24s) [RAN2, RAN3, RAN4]</a:t>
            </a:r>
            <a:endParaRPr lang="zh-CN" altLang="zh-CN" dirty="0"/>
          </a:p>
          <a:p>
            <a:pPr lvl="2" hangingPunct="0">
              <a:spcAft>
                <a:spcPts val="200"/>
              </a:spcAft>
              <a:buFontTx/>
              <a:buChar char="○"/>
            </a:pPr>
            <a:r>
              <a:rPr lang="en-GB" altLang="zh-CN" dirty="0"/>
              <a:t>Note that this objective requires SA2, CT1 and CT4 involvement</a:t>
            </a:r>
            <a:endParaRPr lang="zh-CN" altLang="zh-CN" dirty="0"/>
          </a:p>
          <a:p>
            <a:pPr marL="0" indent="0" hangingPunct="0">
              <a:spcBef>
                <a:spcPts val="1000"/>
              </a:spcBef>
              <a:buNone/>
            </a:pPr>
            <a:r>
              <a:rPr lang="en-GB" altLang="zh-CN" b="1" dirty="0"/>
              <a:t>Complexity/cost </a:t>
            </a:r>
            <a:r>
              <a:rPr lang="en-GB" altLang="zh-CN" b="1" dirty="0" smtClean="0"/>
              <a:t>reduction</a:t>
            </a:r>
            <a:endParaRPr lang="en-US" altLang="zh-CN" dirty="0"/>
          </a:p>
          <a:p>
            <a:pPr lvl="1" hangingPunct="0">
              <a:buFont typeface="Wingdings" panose="05000000000000000000" pitchFamily="2" charset="2"/>
              <a:buChar char="l"/>
            </a:pPr>
            <a:r>
              <a:rPr lang="en-GB" altLang="zh-CN" dirty="0"/>
              <a:t>Further reduced UE complexity in FR1 [RAN1, RAN2, RAN4]</a:t>
            </a:r>
            <a:endParaRPr lang="zh-CN" altLang="zh-CN" dirty="0"/>
          </a:p>
          <a:p>
            <a:pPr lvl="2" hangingPunct="0">
              <a:buFontTx/>
              <a:buChar char="○"/>
            </a:pPr>
            <a:r>
              <a:rPr lang="en-US" altLang="zh-CN" dirty="0"/>
              <a:t>UE BB bandwidth reduction</a:t>
            </a:r>
            <a:endParaRPr lang="zh-CN" altLang="zh-CN" dirty="0"/>
          </a:p>
          <a:p>
            <a:pPr lvl="3" hangingPunct="0">
              <a:buSzPct val="50000"/>
              <a:buFont typeface="Wingdings" panose="05000000000000000000" pitchFamily="2" charset="2"/>
              <a:buChar char="n"/>
            </a:pPr>
            <a:r>
              <a:rPr lang="en-US" altLang="zh-CN" dirty="0" smtClean="0"/>
              <a:t>5 MHz BB bandwidth only for PDSCH (for both unicast and broadcast) and PUSCH, with 20 MHz RF bandwidth for UL and DL</a:t>
            </a:r>
            <a:endParaRPr lang="zh-CN" altLang="zh-CN" dirty="0" smtClean="0"/>
          </a:p>
          <a:p>
            <a:pPr lvl="3" hangingPunct="0">
              <a:buSzPct val="50000"/>
              <a:buFont typeface="Wingdings" panose="05000000000000000000" pitchFamily="2" charset="2"/>
              <a:buChar char="n"/>
            </a:pPr>
            <a:r>
              <a:rPr lang="en-US" altLang="zh-CN" dirty="0" smtClean="0"/>
              <a:t>The </a:t>
            </a:r>
            <a:r>
              <a:rPr lang="en-US" altLang="zh-CN" dirty="0"/>
              <a:t>other physical channels and signals are still allowed to use a BWP up to the 20 MHz maximum UE RF+BB bandwidth.</a:t>
            </a:r>
            <a:endParaRPr lang="zh-CN" altLang="zh-CN" dirty="0"/>
          </a:p>
          <a:p>
            <a:pPr lvl="3" hangingPunct="0">
              <a:buSzPct val="50000"/>
              <a:buFont typeface="Wingdings" panose="05000000000000000000" pitchFamily="2" charset="2"/>
              <a:buChar char="n"/>
            </a:pPr>
            <a:r>
              <a:rPr lang="en-GB" altLang="zh-CN" dirty="0"/>
              <a:t>Support additional separate early indication(s) [RAN1, RAN2]</a:t>
            </a:r>
            <a:endParaRPr lang="zh-CN" altLang="zh-CN" dirty="0"/>
          </a:p>
          <a:p>
            <a:pPr lvl="2" hangingPunct="0">
              <a:buFontTx/>
              <a:buChar char="○"/>
            </a:pPr>
            <a:r>
              <a:rPr lang="en-GB" altLang="zh-CN" dirty="0"/>
              <a:t>UE peak data rate reduction</a:t>
            </a:r>
            <a:endParaRPr lang="zh-CN" altLang="zh-CN" dirty="0"/>
          </a:p>
          <a:p>
            <a:pPr lvl="3" hangingPunct="0">
              <a:buSzPct val="50000"/>
              <a:buFont typeface="Wingdings" panose="05000000000000000000" pitchFamily="2" charset="2"/>
              <a:buChar char="n"/>
            </a:pPr>
            <a:r>
              <a:rPr lang="en-US" altLang="zh-CN" dirty="0"/>
              <a:t>Relaxation of the constraint (</a:t>
            </a:r>
            <a:r>
              <a:rPr lang="en-US" altLang="zh-CN" i="1" dirty="0" err="1"/>
              <a:t>v</a:t>
            </a:r>
            <a:r>
              <a:rPr lang="en-US" altLang="zh-CN" i="1" baseline="-25000" dirty="0" err="1"/>
              <a:t>Layers</a:t>
            </a:r>
            <a:r>
              <a:rPr lang="en-US" altLang="zh-CN" i="1" dirty="0" err="1"/>
              <a:t>·Q</a:t>
            </a:r>
            <a:r>
              <a:rPr lang="en-US" altLang="zh-CN" i="1" baseline="-25000" dirty="0" err="1"/>
              <a:t>m</a:t>
            </a:r>
            <a:r>
              <a:rPr lang="en-US" altLang="zh-CN" i="1" dirty="0" err="1"/>
              <a:t>·f</a:t>
            </a:r>
            <a:r>
              <a:rPr lang="en-US" altLang="zh-CN" i="1" dirty="0"/>
              <a:t> ≥ 4</a:t>
            </a:r>
            <a:r>
              <a:rPr lang="en-US" altLang="zh-CN" dirty="0"/>
              <a:t>) for peak data rate reduction</a:t>
            </a:r>
            <a:endParaRPr lang="zh-CN" altLang="zh-CN" dirty="0"/>
          </a:p>
          <a:p>
            <a:pPr lvl="3" hangingPunct="0">
              <a:buSzPct val="50000"/>
              <a:buFont typeface="Wingdings" panose="05000000000000000000" pitchFamily="2" charset="2"/>
              <a:buChar char="n"/>
            </a:pPr>
            <a:r>
              <a:rPr lang="en-US" altLang="zh-CN" dirty="0"/>
              <a:t>The relaxed constraint is, e.g., 1 (instead of 4).</a:t>
            </a:r>
            <a:endParaRPr lang="zh-CN" altLang="zh-CN" dirty="0"/>
          </a:p>
          <a:p>
            <a:pPr lvl="3" hangingPunct="0">
              <a:buSzPct val="50000"/>
              <a:buFont typeface="Wingdings" panose="05000000000000000000" pitchFamily="2" charset="2"/>
              <a:buChar char="n"/>
            </a:pPr>
            <a:r>
              <a:rPr lang="en-US" altLang="zh-CN" dirty="0"/>
              <a:t>The parameters (</a:t>
            </a:r>
            <a:r>
              <a:rPr lang="en-US" altLang="zh-CN" i="1" dirty="0" err="1"/>
              <a:t>v</a:t>
            </a:r>
            <a:r>
              <a:rPr lang="en-US" altLang="zh-CN" i="1" baseline="-25000" dirty="0" err="1"/>
              <a:t>Layers</a:t>
            </a:r>
            <a:r>
              <a:rPr lang="en-US" altLang="zh-CN" i="1" dirty="0"/>
              <a:t>, </a:t>
            </a:r>
            <a:r>
              <a:rPr lang="en-US" altLang="zh-CN" i="1" dirty="0" err="1"/>
              <a:t>Q</a:t>
            </a:r>
            <a:r>
              <a:rPr lang="en-US" altLang="zh-CN" i="1" baseline="-25000" dirty="0" err="1"/>
              <a:t>m</a:t>
            </a:r>
            <a:r>
              <a:rPr lang="en-US" altLang="zh-CN" i="1" dirty="0"/>
              <a:t>, </a:t>
            </a:r>
            <a:r>
              <a:rPr lang="en-US" altLang="zh-CN" i="1" dirty="0" smtClean="0"/>
              <a:t>f </a:t>
            </a:r>
            <a:r>
              <a:rPr lang="en-US" altLang="zh-CN" dirty="0" smtClean="0"/>
              <a:t>) </a:t>
            </a:r>
            <a:r>
              <a:rPr lang="en-US" altLang="zh-CN" dirty="0"/>
              <a:t>can be as in Rel-17 </a:t>
            </a:r>
            <a:r>
              <a:rPr lang="en-US" altLang="zh-CN" dirty="0" err="1"/>
              <a:t>RedCap</a:t>
            </a:r>
            <a:r>
              <a:rPr lang="en-US" altLang="zh-CN" dirty="0"/>
              <a:t>.</a:t>
            </a:r>
            <a:endParaRPr lang="zh-CN" altLang="zh-CN" dirty="0"/>
          </a:p>
          <a:p>
            <a:pPr lvl="2" hangingPunct="0">
              <a:buFontTx/>
              <a:buChar char="○"/>
            </a:pPr>
            <a:r>
              <a:rPr lang="en-US" altLang="zh-CN" dirty="0"/>
              <a:t>Both 15 kHz SCS and 30 kHz SCS are supported.</a:t>
            </a:r>
            <a:endParaRPr lang="zh-CN" altLang="zh-CN" dirty="0"/>
          </a:p>
          <a:p>
            <a:pPr lvl="2" hangingPunct="0">
              <a:buFontTx/>
              <a:buChar char="○"/>
            </a:pPr>
            <a:r>
              <a:rPr lang="en-US" altLang="zh-CN" dirty="0"/>
              <a:t>Aim to define at most one Rel-18 </a:t>
            </a:r>
            <a:r>
              <a:rPr lang="en-US" altLang="zh-CN" dirty="0" err="1"/>
              <a:t>RedCap</a:t>
            </a:r>
            <a:r>
              <a:rPr lang="en-US" altLang="zh-CN" dirty="0"/>
              <a:t> UE type for further UE complexity reduction.</a:t>
            </a:r>
            <a:endParaRPr lang="zh-CN" altLang="zh-CN" dirty="0"/>
          </a:p>
          <a:p>
            <a:pPr lvl="2" hangingPunct="0">
              <a:spcAft>
                <a:spcPts val="200"/>
              </a:spcAft>
              <a:buFontTx/>
              <a:buChar char="○"/>
            </a:pPr>
            <a:r>
              <a:rPr lang="en-GB" altLang="zh-CN" dirty="0"/>
              <a:t>The existing UE capability framework is used, and changes to capability signalling are specified only if necessary. By default, all UE capabilities applicable to a Rel-17 </a:t>
            </a:r>
            <a:r>
              <a:rPr lang="en-GB" altLang="zh-CN" dirty="0" err="1"/>
              <a:t>RedCap</a:t>
            </a:r>
            <a:r>
              <a:rPr lang="en-GB" altLang="zh-CN" dirty="0"/>
              <a:t> UE are applicable unless otherwise specified.</a:t>
            </a:r>
            <a:endParaRPr lang="zh-CN" altLang="zh-CN" dirty="0"/>
          </a:p>
          <a:p>
            <a:pPr marL="0" indent="0" hangingPunct="0">
              <a:spcBef>
                <a:spcPts val="600"/>
              </a:spcBef>
              <a:buNone/>
            </a:pPr>
            <a:r>
              <a:rPr lang="en-US" altLang="zh-CN" dirty="0"/>
              <a:t>Notes:</a:t>
            </a:r>
            <a:endParaRPr lang="zh-CN" altLang="zh-CN" dirty="0"/>
          </a:p>
          <a:p>
            <a:pPr lvl="1" hangingPunct="0"/>
            <a:r>
              <a:rPr lang="en-US" altLang="zh-CN" dirty="0"/>
              <a:t>The work defined as part of this WI is not to overlap with LPWA use cases.</a:t>
            </a:r>
            <a:endParaRPr lang="zh-CN" altLang="zh-CN" dirty="0"/>
          </a:p>
          <a:p>
            <a:pPr lvl="1" hangingPunct="0"/>
            <a:r>
              <a:rPr lang="en-US" altLang="zh-CN" dirty="0"/>
              <a:t>Coexistence with non-</a:t>
            </a:r>
            <a:r>
              <a:rPr lang="en-US" altLang="zh-CN" dirty="0" err="1"/>
              <a:t>RedCap</a:t>
            </a:r>
            <a:r>
              <a:rPr lang="en-US" altLang="zh-CN" dirty="0"/>
              <a:t> UEs and Rel-17 </a:t>
            </a:r>
            <a:r>
              <a:rPr lang="en-US" altLang="zh-CN" dirty="0" err="1"/>
              <a:t>RedCap</a:t>
            </a:r>
            <a:r>
              <a:rPr lang="en-US" altLang="zh-CN" dirty="0"/>
              <a:t> UEs </a:t>
            </a:r>
            <a:r>
              <a:rPr lang="en-GB" altLang="zh-CN" dirty="0"/>
              <a:t>should </a:t>
            </a:r>
            <a:r>
              <a:rPr lang="en-US" altLang="zh-CN" dirty="0"/>
              <a:t>be ensured.</a:t>
            </a:r>
            <a:endParaRPr lang="zh-CN" altLang="zh-CN" dirty="0"/>
          </a:p>
          <a:p>
            <a:pPr lvl="1" hangingPunct="0"/>
            <a:r>
              <a:rPr lang="en-US" altLang="zh-CN" dirty="0"/>
              <a:t>This WI considers all applicable duplex modes unless otherwise specified.</a:t>
            </a:r>
            <a:endParaRPr lang="zh-CN" altLang="zh-CN" dirty="0"/>
          </a:p>
          <a:p>
            <a:pPr marL="0" indent="0" hangingPunct="0">
              <a:spcBef>
                <a:spcPts val="1000"/>
              </a:spcBef>
              <a:buNone/>
            </a:pPr>
            <a:r>
              <a:rPr lang="en-US" altLang="zh-CN" dirty="0"/>
              <a:t>Check in RAN#99 regarding:</a:t>
            </a:r>
            <a:endParaRPr lang="zh-CN" altLang="zh-CN" dirty="0"/>
          </a:p>
          <a:p>
            <a:pPr lvl="1"/>
            <a:r>
              <a:rPr lang="en-US" altLang="zh-CN" dirty="0"/>
              <a:t>Whether UE peak data rate reduction for UE is limited only with UE BB bandwidth reduction or </a:t>
            </a:r>
            <a:r>
              <a:rPr lang="en-US" altLang="zh-CN" dirty="0" smtClean="0"/>
              <a:t>standalone</a:t>
            </a:r>
          </a:p>
        </p:txBody>
      </p:sp>
    </p:spTree>
    <p:extLst>
      <p:ext uri="{BB962C8B-B14F-4D97-AF65-F5344CB8AC3E}">
        <p14:creationId xmlns:p14="http://schemas.microsoft.com/office/powerpoint/2010/main" val="27388185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Outline</a:t>
            </a:r>
            <a:endParaRPr lang="zh-CN" altLang="en-US" dirty="0"/>
          </a:p>
        </p:txBody>
      </p:sp>
      <p:sp>
        <p:nvSpPr>
          <p:cNvPr id="3" name="内容占位符 2"/>
          <p:cNvSpPr>
            <a:spLocks noGrp="1"/>
          </p:cNvSpPr>
          <p:nvPr>
            <p:ph idx="1"/>
          </p:nvPr>
        </p:nvSpPr>
        <p:spPr/>
        <p:txBody>
          <a:bodyPr/>
          <a:lstStyle/>
          <a:p>
            <a:r>
              <a:rPr lang="en-US" altLang="zh-CN" dirty="0"/>
              <a:t>Remaining issues to be checked in </a:t>
            </a:r>
            <a:r>
              <a:rPr lang="en-US" altLang="zh-CN" dirty="0" smtClean="0"/>
              <a:t>RAN#99</a:t>
            </a:r>
            <a:endParaRPr lang="en-US" altLang="zh-CN" dirty="0"/>
          </a:p>
          <a:p>
            <a:r>
              <a:rPr lang="en-US" altLang="zh-CN" dirty="0"/>
              <a:t>Updated WI Scope</a:t>
            </a:r>
          </a:p>
        </p:txBody>
      </p:sp>
    </p:spTree>
    <p:extLst>
      <p:ext uri="{BB962C8B-B14F-4D97-AF65-F5344CB8AC3E}">
        <p14:creationId xmlns:p14="http://schemas.microsoft.com/office/powerpoint/2010/main" val="20958358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Remaining issues  </a:t>
            </a:r>
            <a:endParaRPr lang="zh-CN" altLang="en-US" dirty="0"/>
          </a:p>
        </p:txBody>
      </p:sp>
      <p:sp>
        <p:nvSpPr>
          <p:cNvPr id="3" name="内容占位符 2"/>
          <p:cNvSpPr>
            <a:spLocks noGrp="1"/>
          </p:cNvSpPr>
          <p:nvPr>
            <p:ph idx="1"/>
          </p:nvPr>
        </p:nvSpPr>
        <p:spPr/>
        <p:txBody>
          <a:bodyPr/>
          <a:lstStyle/>
          <a:p>
            <a:pPr algn="just">
              <a:spcAft>
                <a:spcPts val="1200"/>
              </a:spcAft>
            </a:pPr>
            <a:r>
              <a:rPr lang="en-US" altLang="zh-CN" dirty="0"/>
              <a:t> </a:t>
            </a:r>
            <a:r>
              <a:rPr lang="en-US" altLang="zh-CN" dirty="0" smtClean="0"/>
              <a:t>According to the discussion progress in RAN#98e meeting and RAN1#112 meeting, it </a:t>
            </a:r>
            <a:r>
              <a:rPr lang="en-US" altLang="zh-CN" dirty="0" smtClean="0"/>
              <a:t>may be necessary to further discuss the following issues in this RAN plenary meeting:</a:t>
            </a:r>
          </a:p>
          <a:p>
            <a:pPr lvl="1" algn="just"/>
            <a:r>
              <a:rPr lang="en-US" altLang="zh-CN" dirty="0" smtClean="0"/>
              <a:t>Whether </a:t>
            </a:r>
            <a:r>
              <a:rPr lang="en-US" altLang="zh-CN" dirty="0"/>
              <a:t>UE peak data rate reduction for UE is limited only with UE BB bandwidth reduction or standalone</a:t>
            </a:r>
            <a:endParaRPr lang="zh-CN" altLang="zh-CN" dirty="0"/>
          </a:p>
          <a:p>
            <a:pPr lvl="1" algn="just" hangingPunct="0"/>
            <a:r>
              <a:rPr lang="en-US" altLang="zh-CN" dirty="0"/>
              <a:t>Whether or </a:t>
            </a:r>
            <a:r>
              <a:rPr lang="en-US" altLang="zh-CN" dirty="0" smtClean="0"/>
              <a:t>not </a:t>
            </a:r>
            <a:r>
              <a:rPr lang="en-US" altLang="zh-CN" dirty="0" smtClean="0"/>
              <a:t>to support Msg1 based</a:t>
            </a:r>
            <a:r>
              <a:rPr lang="en-US" altLang="zh-CN" dirty="0" smtClean="0"/>
              <a:t> </a:t>
            </a:r>
            <a:r>
              <a:rPr lang="en-US" altLang="zh-CN" dirty="0"/>
              <a:t>separate early </a:t>
            </a:r>
            <a:r>
              <a:rPr lang="en-US" altLang="zh-CN" dirty="0" smtClean="0"/>
              <a:t>indication</a:t>
            </a:r>
            <a:endParaRPr lang="en-US" altLang="zh-CN" dirty="0"/>
          </a:p>
        </p:txBody>
      </p:sp>
    </p:spTree>
    <p:extLst>
      <p:ext uri="{BB962C8B-B14F-4D97-AF65-F5344CB8AC3E}">
        <p14:creationId xmlns:p14="http://schemas.microsoft.com/office/powerpoint/2010/main" val="390133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Remaining issue#1 </a:t>
            </a:r>
            <a:endParaRPr lang="zh-CN" altLang="en-US" dirty="0"/>
          </a:p>
        </p:txBody>
      </p:sp>
      <p:sp>
        <p:nvSpPr>
          <p:cNvPr id="3" name="内容占位符 2"/>
          <p:cNvSpPr>
            <a:spLocks noGrp="1"/>
          </p:cNvSpPr>
          <p:nvPr>
            <p:ph idx="1"/>
          </p:nvPr>
        </p:nvSpPr>
        <p:spPr>
          <a:xfrm>
            <a:off x="1097280" y="1313738"/>
            <a:ext cx="10058400" cy="5044280"/>
          </a:xfrm>
        </p:spPr>
        <p:txBody>
          <a:bodyPr>
            <a:normAutofit fontScale="85000" lnSpcReduction="20000"/>
          </a:bodyPr>
          <a:lstStyle/>
          <a:p>
            <a:pPr lvl="1" algn="just" hangingPunct="0">
              <a:buClr>
                <a:srgbClr val="E48312"/>
              </a:buClr>
            </a:pPr>
            <a:r>
              <a:rPr lang="en-US" altLang="zh-CN" dirty="0" smtClean="0"/>
              <a:t>Remaining </a:t>
            </a:r>
            <a:r>
              <a:rPr lang="en-US" altLang="zh-CN" dirty="0"/>
              <a:t>issue #1: </a:t>
            </a:r>
            <a:r>
              <a:rPr lang="en-US" altLang="zh-CN" dirty="0">
                <a:solidFill>
                  <a:srgbClr val="000000">
                    <a:lumMod val="75000"/>
                    <a:lumOff val="25000"/>
                  </a:srgbClr>
                </a:solidFill>
              </a:rPr>
              <a:t>Whether UE peak data rate reduction for UE is limited only with UE BB bandwidth reduction or standalone</a:t>
            </a:r>
            <a:endParaRPr lang="zh-CN" altLang="zh-CN" dirty="0">
              <a:solidFill>
                <a:srgbClr val="000000">
                  <a:lumMod val="75000"/>
                  <a:lumOff val="25000"/>
                </a:srgbClr>
              </a:solidFill>
            </a:endParaRPr>
          </a:p>
          <a:p>
            <a:pPr marL="91440" lvl="1" indent="-91440" algn="just">
              <a:spcBef>
                <a:spcPts val="1200"/>
              </a:spcBef>
              <a:spcAft>
                <a:spcPts val="200"/>
              </a:spcAft>
              <a:buSzPct val="100000"/>
              <a:buFont typeface="Wingdings" panose="05000000000000000000" pitchFamily="2" charset="2"/>
              <a:buChar char="n"/>
            </a:pPr>
            <a:endParaRPr lang="en-US" altLang="zh-CN" dirty="0"/>
          </a:p>
          <a:p>
            <a:pPr marL="91440" lvl="1" indent="-91440" algn="just">
              <a:spcBef>
                <a:spcPts val="1200"/>
              </a:spcBef>
              <a:spcAft>
                <a:spcPts val="200"/>
              </a:spcAft>
              <a:buSzPct val="100000"/>
              <a:buFont typeface="Wingdings" panose="05000000000000000000" pitchFamily="2" charset="2"/>
              <a:buChar char="n"/>
            </a:pPr>
            <a:endParaRPr lang="en-US" altLang="zh-CN" dirty="0"/>
          </a:p>
          <a:p>
            <a:pPr marL="91440" lvl="1" indent="-91440" algn="just">
              <a:spcBef>
                <a:spcPts val="1200"/>
              </a:spcBef>
              <a:spcAft>
                <a:spcPts val="200"/>
              </a:spcAft>
              <a:buSzPct val="100000"/>
              <a:buFont typeface="Wingdings" panose="05000000000000000000" pitchFamily="2" charset="2"/>
              <a:buChar char="n"/>
            </a:pPr>
            <a:endParaRPr lang="en-US" altLang="zh-CN" dirty="0"/>
          </a:p>
          <a:p>
            <a:pPr marL="0" lvl="1" indent="0" algn="just">
              <a:spcBef>
                <a:spcPts val="1200"/>
              </a:spcBef>
              <a:spcAft>
                <a:spcPts val="200"/>
              </a:spcAft>
              <a:buSzPct val="100000"/>
              <a:buNone/>
            </a:pPr>
            <a:endParaRPr lang="en-US" altLang="zh-CN" dirty="0"/>
          </a:p>
          <a:p>
            <a:pPr marL="365760" lvl="3" indent="0" algn="just">
              <a:spcBef>
                <a:spcPts val="2400"/>
              </a:spcBef>
              <a:spcAft>
                <a:spcPts val="200"/>
              </a:spcAft>
              <a:buSzPct val="100000"/>
              <a:buNone/>
            </a:pPr>
            <a:endParaRPr lang="en-US" altLang="zh-CN" sz="1700" dirty="0">
              <a:ea typeface="Arial Unicode MS" panose="020B0604020202020204"/>
            </a:endParaRPr>
          </a:p>
          <a:p>
            <a:pPr marL="457200" lvl="3" indent="-91440" algn="just">
              <a:spcBef>
                <a:spcPts val="2400"/>
              </a:spcBef>
              <a:spcAft>
                <a:spcPts val="200"/>
              </a:spcAft>
              <a:buSzPct val="100000"/>
              <a:buFont typeface="Wingdings" panose="05000000000000000000" pitchFamily="2" charset="2"/>
              <a:buChar char="n"/>
            </a:pPr>
            <a:r>
              <a:rPr lang="en-US" altLang="zh-CN" sz="2100" dirty="0" smtClean="0">
                <a:ea typeface="Arial Unicode MS" panose="020B0604020202020204"/>
              </a:rPr>
              <a:t>Observation</a:t>
            </a:r>
            <a:endParaRPr lang="en-US" altLang="zh-CN" sz="2100" dirty="0">
              <a:ea typeface="Arial Unicode MS" panose="020B0604020202020204"/>
            </a:endParaRPr>
          </a:p>
          <a:p>
            <a:pPr lvl="3" hangingPunct="0">
              <a:lnSpc>
                <a:spcPct val="110000"/>
              </a:lnSpc>
              <a:buSzPct val="100000"/>
              <a:buFont typeface="Calibri" panose="020F0502020204030204" pitchFamily="34" charset="0"/>
              <a:buChar char="−"/>
            </a:pPr>
            <a:r>
              <a:rPr lang="en-US" altLang="zh-CN" sz="1700" dirty="0"/>
              <a:t> UE peak data rate reduction has been supported as an add-on solution in RAN1 meeting</a:t>
            </a:r>
          </a:p>
          <a:p>
            <a:pPr lvl="3" hangingPunct="0">
              <a:lnSpc>
                <a:spcPct val="110000"/>
              </a:lnSpc>
              <a:buSzPct val="100000"/>
              <a:buFont typeface="Calibri" panose="020F0502020204030204" pitchFamily="34" charset="0"/>
              <a:buChar char="−"/>
            </a:pPr>
            <a:r>
              <a:rPr lang="en-US" altLang="zh-CN" sz="1700" dirty="0"/>
              <a:t> According to the WID, the aim is to define at most one Rel-18 </a:t>
            </a:r>
            <a:r>
              <a:rPr lang="en-US" altLang="zh-CN" sz="1700" dirty="0" err="1"/>
              <a:t>RedCap</a:t>
            </a:r>
            <a:r>
              <a:rPr lang="en-US" altLang="zh-CN" sz="1700" dirty="0"/>
              <a:t> UE type for further UE complexity reduction</a:t>
            </a:r>
          </a:p>
          <a:p>
            <a:pPr lvl="3" hangingPunct="0">
              <a:lnSpc>
                <a:spcPct val="110000"/>
              </a:lnSpc>
              <a:buSzPct val="100000"/>
              <a:buFont typeface="Calibri" panose="020F0502020204030204" pitchFamily="34" charset="0"/>
              <a:buChar char="−"/>
            </a:pPr>
            <a:r>
              <a:rPr lang="en-US" altLang="zh-CN" sz="1700" dirty="0"/>
              <a:t>  The complexity reduction of PR1 is limited (~4%)</a:t>
            </a:r>
          </a:p>
          <a:p>
            <a:pPr lvl="3" hangingPunct="0">
              <a:lnSpc>
                <a:spcPct val="110000"/>
              </a:lnSpc>
              <a:buSzPct val="100000"/>
              <a:buFont typeface="Calibri" panose="020F0502020204030204" pitchFamily="34" charset="0"/>
              <a:buChar char="−"/>
            </a:pPr>
            <a:r>
              <a:rPr lang="en-US" altLang="zh-CN" sz="1700" dirty="0"/>
              <a:t>It has the potential to fragment the market if taking PR1 as a standalone </a:t>
            </a:r>
            <a:r>
              <a:rPr lang="en-US" altLang="zh-CN" sz="1700" dirty="0"/>
              <a:t>feature</a:t>
            </a:r>
          </a:p>
          <a:p>
            <a:pPr marL="457200" lvl="3" indent="-91440" algn="just">
              <a:spcBef>
                <a:spcPts val="2400"/>
              </a:spcBef>
              <a:spcAft>
                <a:spcPts val="200"/>
              </a:spcAft>
              <a:buSzPct val="100000"/>
              <a:buFont typeface="Wingdings" panose="05000000000000000000" pitchFamily="2" charset="2"/>
              <a:buChar char="n"/>
            </a:pPr>
            <a:r>
              <a:rPr lang="en-US" altLang="zh-CN" sz="2100" dirty="0">
                <a:ea typeface="Arial Unicode MS" panose="020B0604020202020204"/>
              </a:rPr>
              <a:t>Xiaomi’s </a:t>
            </a:r>
            <a:r>
              <a:rPr lang="en-US" altLang="zh-CN" sz="2100" dirty="0">
                <a:ea typeface="Arial Unicode MS" panose="020B0604020202020204"/>
              </a:rPr>
              <a:t>proposal</a:t>
            </a:r>
            <a:endParaRPr lang="en-US" altLang="zh-CN" sz="2100" dirty="0">
              <a:ea typeface="Arial Unicode MS" panose="020B0604020202020204"/>
            </a:endParaRPr>
          </a:p>
          <a:p>
            <a:pPr lvl="3" hangingPunct="0">
              <a:lnSpc>
                <a:spcPct val="110000"/>
              </a:lnSpc>
              <a:buClr>
                <a:srgbClr val="E48312"/>
              </a:buClr>
              <a:buSzPct val="100000"/>
              <a:buFont typeface="Wingdings" panose="05000000000000000000" pitchFamily="2" charset="2"/>
              <a:buChar char="Ø"/>
            </a:pPr>
            <a:r>
              <a:rPr lang="en-US" altLang="zh-CN" sz="1900" dirty="0" smtClean="0">
                <a:solidFill>
                  <a:srgbClr val="000000">
                    <a:lumMod val="75000"/>
                    <a:lumOff val="25000"/>
                  </a:srgbClr>
                </a:solidFill>
                <a:sym typeface="Wingdings" panose="05000000000000000000" pitchFamily="2" charset="2"/>
              </a:rPr>
              <a:t>UE </a:t>
            </a:r>
            <a:r>
              <a:rPr lang="en-US" altLang="zh-CN" sz="1900" dirty="0">
                <a:solidFill>
                  <a:srgbClr val="000000">
                    <a:lumMod val="75000"/>
                    <a:lumOff val="25000"/>
                  </a:srgbClr>
                </a:solidFill>
                <a:sym typeface="Wingdings" panose="05000000000000000000" pitchFamily="2" charset="2"/>
              </a:rPr>
              <a:t>peak data rate reduction for UE is limited only with UE BB bandwidth reduction</a:t>
            </a:r>
            <a:endParaRPr lang="en-US" altLang="zh-CN" sz="1900" dirty="0">
              <a:solidFill>
                <a:srgbClr val="000000">
                  <a:lumMod val="75000"/>
                  <a:lumOff val="25000"/>
                </a:srgbClr>
              </a:solidFill>
            </a:endParaRPr>
          </a:p>
        </p:txBody>
      </p:sp>
      <p:graphicFrame>
        <p:nvGraphicFramePr>
          <p:cNvPr id="4" name="表格 3"/>
          <p:cNvGraphicFramePr>
            <a:graphicFrameLocks noGrp="1"/>
          </p:cNvGraphicFramePr>
          <p:nvPr>
            <p:extLst>
              <p:ext uri="{D42A27DB-BD31-4B8C-83A1-F6EECF244321}">
                <p14:modId xmlns:p14="http://schemas.microsoft.com/office/powerpoint/2010/main" val="2103143586"/>
              </p:ext>
            </p:extLst>
          </p:nvPr>
        </p:nvGraphicFramePr>
        <p:xfrm>
          <a:off x="1097280" y="1855671"/>
          <a:ext cx="10058400" cy="1935480"/>
        </p:xfrm>
        <a:graphic>
          <a:graphicData uri="http://schemas.openxmlformats.org/drawingml/2006/table">
            <a:tbl>
              <a:tblPr firstRow="1" bandRow="1">
                <a:tableStyleId>{5C22544A-7EE6-4342-B048-85BDC9FD1C3A}</a:tableStyleId>
              </a:tblPr>
              <a:tblGrid>
                <a:gridCol w="10058400">
                  <a:extLst>
                    <a:ext uri="{9D8B030D-6E8A-4147-A177-3AD203B41FA5}">
                      <a16:colId xmlns:a16="http://schemas.microsoft.com/office/drawing/2014/main" val="4176619867"/>
                    </a:ext>
                  </a:extLst>
                </a:gridCol>
              </a:tblGrid>
              <a:tr h="370840">
                <a:tc>
                  <a:txBody>
                    <a:bodyPr/>
                    <a:lstStyle/>
                    <a:p>
                      <a:pPr marL="0" algn="l" defTabSz="914400" rtl="0" eaLnBrk="1" latinLnBrk="0" hangingPunct="1">
                        <a:spcAft>
                          <a:spcPts val="0"/>
                        </a:spcAft>
                      </a:pPr>
                      <a:r>
                        <a:rPr lang="en-US" altLang="zh-CN" sz="1600" b="0" kern="1200" dirty="0">
                          <a:solidFill>
                            <a:schemeClr val="tx1"/>
                          </a:solidFill>
                          <a:effectLst/>
                          <a:highlight>
                            <a:srgbClr val="00FF00"/>
                          </a:highlight>
                          <a:latin typeface="Times" panose="02020603050405020304" pitchFamily="18" charset="0"/>
                          <a:ea typeface="Arial Unicode MS" panose="020B0604020202020204"/>
                          <a:cs typeface="Times" panose="02020603050405020304" pitchFamily="18" charset="0"/>
                        </a:rPr>
                        <a:t>Agreements:</a:t>
                      </a:r>
                      <a:endParaRPr lang="zh-CN" altLang="zh-CN" sz="1600" b="0" kern="1200" dirty="0">
                        <a:solidFill>
                          <a:schemeClr val="tx1"/>
                        </a:solidFill>
                        <a:effectLst/>
                        <a:highlight>
                          <a:srgbClr val="00FF00"/>
                        </a:highlight>
                        <a:latin typeface="Times" panose="02020603050405020304" pitchFamily="18" charset="0"/>
                        <a:ea typeface="Arial Unicode MS" panose="020B0604020202020204"/>
                        <a:cs typeface="Times" panose="02020603050405020304" pitchFamily="18" charset="0"/>
                      </a:endParaRPr>
                    </a:p>
                    <a:p>
                      <a:pPr marL="468630" lvl="2" indent="-285750" algn="l" defTabSz="914400" rtl="0" eaLnBrk="1" latinLnBrk="0" hangingPunct="1">
                        <a:lnSpc>
                          <a:spcPct val="70000"/>
                        </a:lnSpc>
                        <a:spcBef>
                          <a:spcPts val="600"/>
                        </a:spcBef>
                        <a:spcAft>
                          <a:spcPts val="0"/>
                        </a:spcAft>
                        <a:buClr>
                          <a:schemeClr val="accent1"/>
                        </a:buClr>
                        <a:buSzPct val="100000"/>
                        <a:buFont typeface="Arial" panose="020B0604020202020204" pitchFamily="34" charset="0"/>
                        <a:buChar char="•"/>
                      </a:pPr>
                      <a:r>
                        <a:rPr lang="en-US" altLang="zh-CN" sz="1500" b="0" kern="1200" dirty="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UE peak data rate reduction is supported at least as an add-on to UE BB bandwidth reduction,</a:t>
                      </a:r>
                    </a:p>
                    <a:p>
                      <a:pPr marL="651510" lvl="3" indent="-285750" algn="l" defTabSz="914400" rtl="0" eaLnBrk="1" latinLnBrk="0" hangingPunct="1">
                        <a:lnSpc>
                          <a:spcPct val="70000"/>
                        </a:lnSpc>
                        <a:spcBef>
                          <a:spcPts val="600"/>
                        </a:spcBef>
                        <a:spcAft>
                          <a:spcPts val="0"/>
                        </a:spcAft>
                        <a:buClr>
                          <a:schemeClr val="accent1"/>
                        </a:buClr>
                        <a:buSzPct val="100000"/>
                        <a:buFont typeface="Arial" panose="020B0604020202020204" pitchFamily="34" charset="0"/>
                        <a:buChar char="•"/>
                      </a:pPr>
                      <a:r>
                        <a:rPr lang="en-US" altLang="zh-CN" sz="1400" b="0" kern="1200" dirty="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The constraint </a:t>
                      </a:r>
                      <a:r>
                        <a:rPr lang="en-US" altLang="zh-CN" sz="1400" b="0" kern="1200" dirty="0" err="1">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v</a:t>
                      </a:r>
                      <a:r>
                        <a:rPr lang="en-US" altLang="zh-CN" sz="1400" b="0" i="1" kern="1200" baseline="-25000" dirty="0" err="1">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Layers</a:t>
                      </a:r>
                      <a:r>
                        <a:rPr lang="en-US" altLang="zh-CN" sz="1400" b="0" kern="1200" dirty="0" err="1">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·Q</a:t>
                      </a:r>
                      <a:r>
                        <a:rPr lang="en-US" altLang="zh-CN" sz="1400" b="0" i="1" kern="1200" baseline="-25000" dirty="0" err="1">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m</a:t>
                      </a:r>
                      <a:r>
                        <a:rPr lang="en-US" altLang="zh-CN" sz="1400" b="0" kern="1200" dirty="0" err="1">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·f</a:t>
                      </a:r>
                      <a:r>
                        <a:rPr lang="en-US" altLang="zh-CN" sz="1400" b="0" kern="1200" dirty="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 ≥ 4 is relaxed to </a:t>
                      </a:r>
                      <a:r>
                        <a:rPr lang="en-US" altLang="zh-CN" sz="1400" b="0" kern="1200" dirty="0" err="1">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v</a:t>
                      </a:r>
                      <a:r>
                        <a:rPr lang="en-US" altLang="zh-CN" sz="1400" b="0" i="1" kern="1200" baseline="-25000" dirty="0" err="1">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Layers</a:t>
                      </a:r>
                      <a:r>
                        <a:rPr lang="en-US" altLang="zh-CN" sz="1400" b="0" kern="1200" dirty="0" err="1">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·Q</a:t>
                      </a:r>
                      <a:r>
                        <a:rPr lang="en-US" altLang="zh-CN" sz="1400" b="0" i="1" kern="1200" baseline="-25000" dirty="0" err="1">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m</a:t>
                      </a:r>
                      <a:r>
                        <a:rPr lang="en-US" altLang="zh-CN" sz="1400" b="0" kern="1200" dirty="0" err="1">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·f</a:t>
                      </a:r>
                      <a:r>
                        <a:rPr lang="en-US" altLang="zh-CN" sz="1400" b="0" kern="1200" dirty="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 ≥ X.</a:t>
                      </a:r>
                    </a:p>
                    <a:p>
                      <a:pPr marL="651510" lvl="3" indent="-285750" algn="l" defTabSz="914400" rtl="0" eaLnBrk="1" latinLnBrk="0" hangingPunct="1">
                        <a:lnSpc>
                          <a:spcPct val="70000"/>
                        </a:lnSpc>
                        <a:spcBef>
                          <a:spcPts val="600"/>
                        </a:spcBef>
                        <a:spcAft>
                          <a:spcPts val="0"/>
                        </a:spcAft>
                        <a:buClr>
                          <a:schemeClr val="accent1"/>
                        </a:buClr>
                        <a:buSzPct val="100000"/>
                        <a:buFont typeface="Arial" panose="020B0604020202020204" pitchFamily="34" charset="0"/>
                        <a:buChar char="•"/>
                      </a:pPr>
                      <a:r>
                        <a:rPr lang="en-US" altLang="zh-CN" sz="1400" b="0" kern="1200" dirty="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FFS: the value of X </a:t>
                      </a:r>
                      <a:endParaRPr lang="en-US" altLang="zh-CN" sz="1400" b="0" i="1" kern="1200" baseline="-25000" dirty="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endParaRPr>
                    </a:p>
                    <a:p>
                      <a:pPr marL="468630" lvl="2" indent="-285750" algn="l" defTabSz="914400" rtl="0" eaLnBrk="1" latinLnBrk="0" hangingPunct="1">
                        <a:lnSpc>
                          <a:spcPct val="70000"/>
                        </a:lnSpc>
                        <a:spcBef>
                          <a:spcPts val="600"/>
                        </a:spcBef>
                        <a:spcAft>
                          <a:spcPts val="0"/>
                        </a:spcAft>
                        <a:buClr>
                          <a:schemeClr val="accent1"/>
                        </a:buClr>
                        <a:buSzPct val="100000"/>
                        <a:buFont typeface="Arial" panose="020B0604020202020204" pitchFamily="34" charset="0"/>
                        <a:buChar char="•"/>
                      </a:pPr>
                      <a:r>
                        <a:rPr lang="en-US" altLang="zh-CN" sz="1500" b="0" kern="1200" dirty="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If UE peak data rate reduction is supported as a standalone feature,</a:t>
                      </a:r>
                    </a:p>
                    <a:p>
                      <a:pPr marL="651510" lvl="3" indent="-285750" algn="l" defTabSz="914400" rtl="0" eaLnBrk="1" latinLnBrk="0" hangingPunct="1">
                        <a:lnSpc>
                          <a:spcPct val="70000"/>
                        </a:lnSpc>
                        <a:spcBef>
                          <a:spcPts val="600"/>
                        </a:spcBef>
                        <a:spcAft>
                          <a:spcPts val="0"/>
                        </a:spcAft>
                        <a:buClr>
                          <a:schemeClr val="accent1"/>
                        </a:buClr>
                        <a:buSzPct val="100000"/>
                        <a:buFont typeface="Arial" panose="020B0604020202020204" pitchFamily="34" charset="0"/>
                        <a:buChar char="•"/>
                      </a:pPr>
                      <a:r>
                        <a:rPr lang="en-US" altLang="zh-CN" sz="1400" b="0" kern="1200" dirty="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The constraint </a:t>
                      </a:r>
                      <a:r>
                        <a:rPr lang="en-US" altLang="zh-CN" sz="1400" b="0" kern="1200" dirty="0" err="1">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v</a:t>
                      </a:r>
                      <a:r>
                        <a:rPr lang="en-US" altLang="zh-CN" sz="1400" b="0" i="1" kern="1200" baseline="-25000" dirty="0" err="1">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Layers</a:t>
                      </a:r>
                      <a:r>
                        <a:rPr lang="en-US" altLang="zh-CN" sz="1400" b="0" kern="1200" dirty="0" err="1">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·Q</a:t>
                      </a:r>
                      <a:r>
                        <a:rPr lang="en-US" altLang="zh-CN" sz="1400" b="0" i="1" kern="1200" baseline="-25000" dirty="0" err="1">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m</a:t>
                      </a:r>
                      <a:r>
                        <a:rPr lang="en-US" altLang="zh-CN" sz="1400" b="0" kern="1200" dirty="0" err="1">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·f</a:t>
                      </a:r>
                      <a:r>
                        <a:rPr lang="en-US" altLang="zh-CN" sz="1400" b="0" kern="1200" dirty="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 ≥ 4 is relaxed to </a:t>
                      </a:r>
                      <a:r>
                        <a:rPr lang="en-US" altLang="zh-CN" sz="1400" b="0" kern="1200" dirty="0" err="1">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v</a:t>
                      </a:r>
                      <a:r>
                        <a:rPr lang="en-US" altLang="zh-CN" sz="1400" b="0" i="1" kern="1200" baseline="-25000" dirty="0" err="1">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Layers</a:t>
                      </a:r>
                      <a:r>
                        <a:rPr lang="en-US" altLang="zh-CN" sz="1400" b="0" kern="1200" dirty="0" err="1">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·Q</a:t>
                      </a:r>
                      <a:r>
                        <a:rPr lang="en-US" altLang="zh-CN" sz="1400" b="0" i="1" kern="1200" baseline="-25000" dirty="0" err="1">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m</a:t>
                      </a:r>
                      <a:r>
                        <a:rPr lang="en-US" altLang="zh-CN" sz="1400" b="0" kern="1200" dirty="0" err="1">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·f</a:t>
                      </a:r>
                      <a:r>
                        <a:rPr lang="en-US" altLang="zh-CN" sz="1400" b="0" kern="1200" dirty="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 ≥ Y.</a:t>
                      </a:r>
                    </a:p>
                    <a:p>
                      <a:pPr marL="651510" lvl="3" indent="-285750" algn="l" defTabSz="914400" rtl="0" eaLnBrk="1" latinLnBrk="0" hangingPunct="1">
                        <a:lnSpc>
                          <a:spcPct val="70000"/>
                        </a:lnSpc>
                        <a:spcBef>
                          <a:spcPts val="600"/>
                        </a:spcBef>
                        <a:spcAft>
                          <a:spcPts val="0"/>
                        </a:spcAft>
                        <a:buClr>
                          <a:schemeClr val="accent1"/>
                        </a:buClr>
                        <a:buSzPct val="100000"/>
                        <a:buFont typeface="Arial" panose="020B0604020202020204" pitchFamily="34" charset="0"/>
                        <a:buChar char="•"/>
                      </a:pPr>
                      <a:r>
                        <a:rPr lang="en-US" altLang="zh-CN" sz="1400" b="0" kern="1200" dirty="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FFS: the value of Y</a:t>
                      </a:r>
                    </a:p>
                    <a:p>
                      <a:pPr marL="651510" lvl="3" indent="-285750" algn="l" defTabSz="914400" rtl="0" eaLnBrk="1" latinLnBrk="0" hangingPunct="1">
                        <a:lnSpc>
                          <a:spcPct val="70000"/>
                        </a:lnSpc>
                        <a:spcBef>
                          <a:spcPts val="600"/>
                        </a:spcBef>
                        <a:spcAft>
                          <a:spcPts val="0"/>
                        </a:spcAft>
                        <a:buClr>
                          <a:schemeClr val="accent1"/>
                        </a:buClr>
                        <a:buSzPct val="100000"/>
                        <a:buFont typeface="Arial" panose="020B0604020202020204" pitchFamily="34" charset="0"/>
                        <a:buChar char="•"/>
                      </a:pPr>
                      <a:r>
                        <a:rPr lang="en-US" altLang="zh-CN" sz="1400" b="0" kern="1200" dirty="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Note: Whether this option is supported will be decided in RAN plenary.</a:t>
                      </a:r>
                      <a:endParaRPr lang="zh-CN" altLang="zh-CN" sz="1400" b="0" kern="1200" dirty="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92833902"/>
                  </a:ext>
                </a:extLst>
              </a:tr>
            </a:tbl>
          </a:graphicData>
        </a:graphic>
      </p:graphicFrame>
    </p:spTree>
    <p:extLst>
      <p:ext uri="{BB962C8B-B14F-4D97-AF65-F5344CB8AC3E}">
        <p14:creationId xmlns:p14="http://schemas.microsoft.com/office/powerpoint/2010/main" val="28042302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Remaining issue#2</a:t>
            </a:r>
            <a:endParaRPr lang="zh-CN" altLang="en-US" dirty="0"/>
          </a:p>
        </p:txBody>
      </p:sp>
      <p:sp>
        <p:nvSpPr>
          <p:cNvPr id="3" name="内容占位符 2"/>
          <p:cNvSpPr>
            <a:spLocks noGrp="1"/>
          </p:cNvSpPr>
          <p:nvPr>
            <p:ph idx="1"/>
          </p:nvPr>
        </p:nvSpPr>
        <p:spPr/>
        <p:txBody>
          <a:bodyPr/>
          <a:lstStyle/>
          <a:p>
            <a:pPr lvl="1" hangingPunct="0"/>
            <a:r>
              <a:rPr lang="en-US" altLang="zh-CN" dirty="0"/>
              <a:t>  Remaining issue #2: Whether or not/how a separate early indication can</a:t>
            </a:r>
            <a:r>
              <a:rPr lang="en-GB" altLang="zh-CN" sz="1400" dirty="0"/>
              <a:t> </a:t>
            </a:r>
            <a:r>
              <a:rPr lang="en-US" altLang="zh-CN" dirty="0"/>
              <a:t> be supported</a:t>
            </a:r>
          </a:p>
          <a:p>
            <a:pPr lvl="2" hangingPunct="0">
              <a:buFont typeface="Wingdings" panose="05000000000000000000" pitchFamily="2" charset="2"/>
              <a:buChar char="n"/>
            </a:pPr>
            <a:r>
              <a:rPr lang="en-US" altLang="zh-CN" dirty="0"/>
              <a:t>The timeline requirement between Msg2 and Msg3</a:t>
            </a:r>
          </a:p>
          <a:p>
            <a:pPr lvl="1" hangingPunct="0"/>
            <a:endParaRPr lang="en-US" altLang="zh-CN" dirty="0"/>
          </a:p>
          <a:p>
            <a:pPr lvl="1" hangingPunct="0"/>
            <a:endParaRPr lang="en-US" altLang="zh-CN" dirty="0"/>
          </a:p>
          <a:p>
            <a:pPr lvl="1" hangingPunct="0"/>
            <a:endParaRPr lang="en-US" altLang="zh-CN" dirty="0"/>
          </a:p>
          <a:p>
            <a:pPr lvl="1" hangingPunct="0"/>
            <a:endParaRPr lang="en-US" altLang="zh-CN" dirty="0"/>
          </a:p>
          <a:p>
            <a:pPr lvl="1" hangingPunct="0"/>
            <a:endParaRPr lang="en-US" altLang="zh-CN" dirty="0"/>
          </a:p>
          <a:p>
            <a:pPr lvl="1" hangingPunct="0"/>
            <a:endParaRPr lang="en-US" altLang="zh-CN" dirty="0"/>
          </a:p>
          <a:p>
            <a:pPr lvl="2" hangingPunct="0">
              <a:buFont typeface="Wingdings" panose="05000000000000000000" pitchFamily="2" charset="2"/>
              <a:buChar char="n"/>
            </a:pPr>
            <a:r>
              <a:rPr lang="en-US" altLang="zh-CN" dirty="0"/>
              <a:t>Observation 1 </a:t>
            </a:r>
          </a:p>
          <a:p>
            <a:pPr lvl="3" hangingPunct="0">
              <a:buFont typeface="Calibri" panose="020F0502020204030204" pitchFamily="34" charset="0"/>
              <a:buChar char="−"/>
            </a:pPr>
            <a:r>
              <a:rPr lang="en-US" altLang="zh-CN" dirty="0"/>
              <a:t>For the case where the number of RBs allocated for RAR PDSCH is larger than 5MHz, separate early indication by Msg1 enables the </a:t>
            </a:r>
            <a:r>
              <a:rPr lang="en-US" altLang="zh-CN" dirty="0" err="1"/>
              <a:t>gNB</a:t>
            </a:r>
            <a:r>
              <a:rPr lang="en-US" altLang="zh-CN" dirty="0"/>
              <a:t> to identify the UE type before allocating appropriate time domain resources to meet the timeline requirements for both legacy UEs and Rel-18 </a:t>
            </a:r>
            <a:r>
              <a:rPr lang="en-US" altLang="zh-CN" dirty="0" err="1"/>
              <a:t>RedCap</a:t>
            </a:r>
            <a:r>
              <a:rPr lang="en-US" altLang="zh-CN" dirty="0"/>
              <a:t> UEs</a:t>
            </a:r>
          </a:p>
          <a:p>
            <a:pPr marL="91440" lvl="1" indent="-91440">
              <a:spcBef>
                <a:spcPts val="1200"/>
              </a:spcBef>
              <a:spcAft>
                <a:spcPts val="200"/>
              </a:spcAft>
              <a:buSzPct val="100000"/>
              <a:buFont typeface="Wingdings" panose="05000000000000000000" pitchFamily="2" charset="2"/>
              <a:buChar char="n"/>
            </a:pPr>
            <a:endParaRPr lang="en-US" altLang="zh-CN" dirty="0"/>
          </a:p>
          <a:p>
            <a:pPr marL="91440" lvl="1" indent="-91440">
              <a:spcBef>
                <a:spcPts val="1200"/>
              </a:spcBef>
              <a:spcAft>
                <a:spcPts val="200"/>
              </a:spcAft>
              <a:buSzPct val="100000"/>
              <a:buFont typeface="Wingdings" panose="05000000000000000000" pitchFamily="2" charset="2"/>
              <a:buChar char="n"/>
            </a:pPr>
            <a:endParaRPr lang="en-US" altLang="zh-CN" dirty="0"/>
          </a:p>
          <a:p>
            <a:pPr marL="0" lvl="1" indent="0">
              <a:spcBef>
                <a:spcPts val="1200"/>
              </a:spcBef>
              <a:spcAft>
                <a:spcPts val="200"/>
              </a:spcAft>
              <a:buSzPct val="100000"/>
              <a:buNone/>
            </a:pPr>
            <a:endParaRPr lang="en-US" altLang="zh-CN" dirty="0"/>
          </a:p>
          <a:p>
            <a:pPr marL="0" lvl="1" indent="0">
              <a:spcBef>
                <a:spcPts val="1200"/>
              </a:spcBef>
              <a:spcAft>
                <a:spcPts val="200"/>
              </a:spcAft>
              <a:buSzPct val="100000"/>
              <a:buNone/>
            </a:pPr>
            <a:endParaRPr lang="en-US" altLang="zh-CN" dirty="0"/>
          </a:p>
        </p:txBody>
      </p:sp>
      <p:graphicFrame>
        <p:nvGraphicFramePr>
          <p:cNvPr id="7" name="表格 6"/>
          <p:cNvGraphicFramePr>
            <a:graphicFrameLocks noGrp="1"/>
          </p:cNvGraphicFramePr>
          <p:nvPr>
            <p:extLst>
              <p:ext uri="{D42A27DB-BD31-4B8C-83A1-F6EECF244321}">
                <p14:modId xmlns:p14="http://schemas.microsoft.com/office/powerpoint/2010/main" val="690568143"/>
              </p:ext>
            </p:extLst>
          </p:nvPr>
        </p:nvGraphicFramePr>
        <p:xfrm>
          <a:off x="1097280" y="2261706"/>
          <a:ext cx="10058400" cy="1994322"/>
        </p:xfrm>
        <a:graphic>
          <a:graphicData uri="http://schemas.openxmlformats.org/drawingml/2006/table">
            <a:tbl>
              <a:tblPr firstRow="1" bandRow="1">
                <a:tableStyleId>{5C22544A-7EE6-4342-B048-85BDC9FD1C3A}</a:tableStyleId>
              </a:tblPr>
              <a:tblGrid>
                <a:gridCol w="10058400">
                  <a:extLst>
                    <a:ext uri="{9D8B030D-6E8A-4147-A177-3AD203B41FA5}">
                      <a16:colId xmlns:a16="http://schemas.microsoft.com/office/drawing/2014/main" val="4176619867"/>
                    </a:ext>
                  </a:extLst>
                </a:gridCol>
              </a:tblGrid>
              <a:tr h="1994322">
                <a:tc>
                  <a:txBody>
                    <a:bodyPr/>
                    <a:lstStyle/>
                    <a:p>
                      <a:pPr>
                        <a:spcAft>
                          <a:spcPts val="0"/>
                        </a:spcAft>
                      </a:pPr>
                      <a:r>
                        <a:rPr lang="en-US" altLang="zh-CN" sz="1600" b="0" dirty="0">
                          <a:solidFill>
                            <a:schemeClr val="tx1"/>
                          </a:solidFill>
                          <a:effectLst/>
                          <a:highlight>
                            <a:srgbClr val="00FF00"/>
                          </a:highlight>
                          <a:latin typeface="Times" panose="02020603050405020304" pitchFamily="18" charset="0"/>
                          <a:ea typeface="Arial Unicode MS" panose="020B0604020202020204"/>
                          <a:cs typeface="Times" panose="02020603050405020304" pitchFamily="18" charset="0"/>
                        </a:rPr>
                        <a:t>Agreements</a:t>
                      </a:r>
                      <a:r>
                        <a:rPr lang="en-US" altLang="zh-CN" sz="1600" b="0" dirty="0">
                          <a:solidFill>
                            <a:schemeClr val="tx1"/>
                          </a:solidFill>
                          <a:effectLst/>
                          <a:latin typeface="Times" panose="02020603050405020304" pitchFamily="18" charset="0"/>
                          <a:ea typeface="Arial Unicode MS" panose="020B0604020202020204"/>
                          <a:cs typeface="Times" panose="02020603050405020304" pitchFamily="18" charset="0"/>
                        </a:rPr>
                        <a:t>:</a:t>
                      </a:r>
                      <a:endParaRPr lang="zh-CN" altLang="zh-CN" sz="1600" b="0" dirty="0">
                        <a:solidFill>
                          <a:schemeClr val="tx1"/>
                        </a:solidFill>
                        <a:effectLst/>
                        <a:latin typeface="Times" panose="02020603050405020304" pitchFamily="18" charset="0"/>
                        <a:ea typeface="Arial Unicode MS" panose="020B0604020202020204"/>
                        <a:cs typeface="Times" panose="02020603050405020304" pitchFamily="18" charset="0"/>
                      </a:endParaRPr>
                    </a:p>
                    <a:p>
                      <a:pPr marL="468630" lvl="2" indent="-285750" algn="l" defTabSz="914400" rtl="0" eaLnBrk="1" latinLnBrk="0" hangingPunct="1">
                        <a:lnSpc>
                          <a:spcPct val="70000"/>
                        </a:lnSpc>
                        <a:spcBef>
                          <a:spcPts val="600"/>
                        </a:spcBef>
                        <a:spcAft>
                          <a:spcPts val="0"/>
                        </a:spcAft>
                        <a:buClr>
                          <a:schemeClr val="accent1"/>
                        </a:buClr>
                        <a:buSzPct val="100000"/>
                        <a:buFont typeface="Arial" panose="020B0604020202020204" pitchFamily="34" charset="0"/>
                        <a:buChar char="•"/>
                      </a:pPr>
                      <a:r>
                        <a:rPr lang="en-US" altLang="zh-CN" sz="1400" b="0" kern="1200" dirty="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For UE BB bandwidth reduction, for RAR (PDSCH) to Rel-18 </a:t>
                      </a:r>
                      <a:r>
                        <a:rPr lang="en-US" altLang="zh-CN" sz="1400" b="0" kern="1200" dirty="0" err="1">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RedCap</a:t>
                      </a:r>
                      <a:r>
                        <a:rPr lang="en-US" altLang="zh-CN" sz="1400" b="0" kern="1200" dirty="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 UEs, the scheduling of RAR PDSCH is allowed to be larger than the maximum number of unicast PRBs that the UE can process per slot.</a:t>
                      </a:r>
                    </a:p>
                    <a:p>
                      <a:pPr marL="468630" lvl="2" indent="-285750" algn="l" defTabSz="914400" rtl="0" eaLnBrk="1" latinLnBrk="0" hangingPunct="1">
                        <a:lnSpc>
                          <a:spcPct val="70000"/>
                        </a:lnSpc>
                        <a:spcBef>
                          <a:spcPts val="600"/>
                        </a:spcBef>
                        <a:spcAft>
                          <a:spcPts val="0"/>
                        </a:spcAft>
                        <a:buClr>
                          <a:schemeClr val="accent1"/>
                        </a:buClr>
                        <a:buSzPct val="100000"/>
                        <a:buFont typeface="Arial" panose="020B0604020202020204" pitchFamily="34" charset="0"/>
                        <a:buChar char="•"/>
                      </a:pPr>
                      <a:r>
                        <a:rPr lang="en-US" altLang="zh-CN" sz="1400" b="0" kern="1200" dirty="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When the scheduling of RAR PDSCH is larger than the maximum number of unicast PRBs that the UE can process per slot,</a:t>
                      </a:r>
                    </a:p>
                    <a:p>
                      <a:pPr marL="651510" lvl="3" indent="-285750" algn="l" defTabSz="914400" rtl="0" eaLnBrk="1" latinLnBrk="0" hangingPunct="1">
                        <a:lnSpc>
                          <a:spcPct val="100000"/>
                        </a:lnSpc>
                        <a:spcBef>
                          <a:spcPts val="600"/>
                        </a:spcBef>
                        <a:spcAft>
                          <a:spcPts val="0"/>
                        </a:spcAft>
                        <a:buClr>
                          <a:schemeClr val="accent1"/>
                        </a:buClr>
                        <a:buSzPct val="100000"/>
                        <a:buFont typeface="Arial" panose="020B0604020202020204" pitchFamily="34" charset="0"/>
                        <a:buChar char="•"/>
                      </a:pPr>
                      <a:r>
                        <a:rPr lang="en-US" altLang="zh-CN" sz="1200" b="0" kern="1200" dirty="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The UE receives the RAR and correspondingly transmits Msg3 if the TDRA for Msg3 in UL grant in RAR indicates that the time between RAR reception and Msg3 transmission is NOT smaller than NT,1 + NT,2 + 0.5 + X </a:t>
                      </a:r>
                      <a:r>
                        <a:rPr lang="en-US" altLang="zh-CN" sz="1200" b="0" kern="1200" dirty="0" err="1">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ms.</a:t>
                      </a:r>
                      <a:endParaRPr lang="en-US" altLang="zh-CN" sz="1200" b="0" kern="1200" dirty="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endParaRPr>
                    </a:p>
                    <a:p>
                      <a:pPr marL="651510" lvl="3" indent="396000" algn="l" defTabSz="914400" rtl="0" eaLnBrk="1" latinLnBrk="0" hangingPunct="1">
                        <a:lnSpc>
                          <a:spcPct val="70000"/>
                        </a:lnSpc>
                        <a:spcBef>
                          <a:spcPts val="600"/>
                        </a:spcBef>
                        <a:spcAft>
                          <a:spcPts val="0"/>
                        </a:spcAft>
                        <a:buClr>
                          <a:schemeClr val="accent1"/>
                        </a:buClr>
                        <a:buSzPct val="100000"/>
                        <a:buFont typeface="Arial" panose="020B0604020202020204" pitchFamily="34" charset="0"/>
                        <a:buChar char="•"/>
                      </a:pPr>
                      <a:r>
                        <a:rPr lang="en-US" altLang="zh-CN" sz="1100" b="0" kern="1200" dirty="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FFS: value(s) of X</a:t>
                      </a:r>
                    </a:p>
                    <a:p>
                      <a:pPr marL="651510" lvl="3" indent="-285750" algn="l" defTabSz="914400" rtl="0" eaLnBrk="1" latinLnBrk="0" hangingPunct="1">
                        <a:lnSpc>
                          <a:spcPct val="70000"/>
                        </a:lnSpc>
                        <a:spcBef>
                          <a:spcPts val="600"/>
                        </a:spcBef>
                        <a:spcAft>
                          <a:spcPts val="0"/>
                        </a:spcAft>
                        <a:buClr>
                          <a:schemeClr val="accent1"/>
                        </a:buClr>
                        <a:buSzPct val="100000"/>
                        <a:buFont typeface="Arial" panose="020B0604020202020204" pitchFamily="34" charset="0"/>
                        <a:buChar char="•"/>
                      </a:pPr>
                      <a:r>
                        <a:rPr lang="en-US" altLang="zh-CN" sz="1200" b="0" kern="1200" dirty="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Otherwise, the UE behavior is up to the UE implementation.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92833902"/>
                  </a:ext>
                </a:extLst>
              </a:tr>
            </a:tbl>
          </a:graphicData>
        </a:graphic>
      </p:graphicFrame>
    </p:spTree>
    <p:extLst>
      <p:ext uri="{BB962C8B-B14F-4D97-AF65-F5344CB8AC3E}">
        <p14:creationId xmlns:p14="http://schemas.microsoft.com/office/powerpoint/2010/main" val="6204277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Remaining issue#2 </a:t>
            </a:r>
            <a:endParaRPr lang="zh-CN" altLang="en-US" dirty="0"/>
          </a:p>
        </p:txBody>
      </p:sp>
      <p:sp>
        <p:nvSpPr>
          <p:cNvPr id="3" name="内容占位符 2"/>
          <p:cNvSpPr>
            <a:spLocks noGrp="1"/>
          </p:cNvSpPr>
          <p:nvPr>
            <p:ph idx="1"/>
          </p:nvPr>
        </p:nvSpPr>
        <p:spPr/>
        <p:txBody>
          <a:bodyPr/>
          <a:lstStyle/>
          <a:p>
            <a:pPr lvl="1" hangingPunct="0"/>
            <a:r>
              <a:rPr lang="en-US" altLang="zh-CN" dirty="0"/>
              <a:t>  Remaining issue #2: Whether or not/how a separate early indication can</a:t>
            </a:r>
            <a:r>
              <a:rPr lang="en-GB" altLang="zh-CN" sz="1400" dirty="0"/>
              <a:t> </a:t>
            </a:r>
            <a:r>
              <a:rPr lang="en-US" altLang="zh-CN" dirty="0"/>
              <a:t> be supported</a:t>
            </a:r>
          </a:p>
          <a:p>
            <a:pPr lvl="2" hangingPunct="0">
              <a:buClr>
                <a:srgbClr val="E48312"/>
              </a:buClr>
              <a:buFont typeface="Wingdings" panose="05000000000000000000" pitchFamily="2" charset="2"/>
              <a:buChar char="n"/>
            </a:pPr>
            <a:r>
              <a:rPr lang="en-US" altLang="zh-CN" dirty="0">
                <a:solidFill>
                  <a:srgbClr val="000000">
                    <a:lumMod val="75000"/>
                    <a:lumOff val="25000"/>
                  </a:srgbClr>
                </a:solidFill>
              </a:rPr>
              <a:t>Msg3 PUSCH bandwidth</a:t>
            </a:r>
          </a:p>
          <a:p>
            <a:pPr lvl="1" hangingPunct="0"/>
            <a:endParaRPr lang="en-US" altLang="zh-CN" dirty="0"/>
          </a:p>
          <a:p>
            <a:pPr lvl="1" hangingPunct="0"/>
            <a:endParaRPr lang="en-US" altLang="zh-CN" dirty="0"/>
          </a:p>
          <a:p>
            <a:pPr marL="0" lvl="1" indent="0">
              <a:spcBef>
                <a:spcPts val="1200"/>
              </a:spcBef>
              <a:spcAft>
                <a:spcPts val="200"/>
              </a:spcAft>
              <a:buSzPct val="100000"/>
              <a:buNone/>
            </a:pPr>
            <a:endParaRPr lang="en-US" altLang="zh-CN" dirty="0"/>
          </a:p>
          <a:p>
            <a:pPr lvl="1" hangingPunct="0">
              <a:buFont typeface="Wingdings" panose="05000000000000000000" pitchFamily="2" charset="2"/>
              <a:buChar char="n"/>
            </a:pPr>
            <a:endParaRPr lang="en-US" altLang="zh-CN" dirty="0"/>
          </a:p>
          <a:p>
            <a:pPr lvl="2" hangingPunct="0">
              <a:buFont typeface="Wingdings" panose="05000000000000000000" pitchFamily="2" charset="2"/>
              <a:buChar char="n"/>
            </a:pPr>
            <a:r>
              <a:rPr lang="en-US" altLang="zh-CN" dirty="0"/>
              <a:t>Observation 2</a:t>
            </a:r>
          </a:p>
          <a:p>
            <a:pPr lvl="3" hangingPunct="0">
              <a:buFont typeface="Calibri" panose="020F0502020204030204" pitchFamily="34" charset="0"/>
              <a:buChar char="−"/>
            </a:pPr>
            <a:r>
              <a:rPr lang="en-US" altLang="zh-CN" dirty="0"/>
              <a:t>For the case where the payload size of Msg3 is relatively large (e.g., for Msg3 group B, or for RA-SDT), it is necessary for </a:t>
            </a:r>
            <a:r>
              <a:rPr lang="en-US" altLang="zh-CN" dirty="0" err="1"/>
              <a:t>gNB</a:t>
            </a:r>
            <a:r>
              <a:rPr lang="en-US" altLang="zh-CN" dirty="0"/>
              <a:t> to recognize the UE type in advance before allocating the frequency domain resources, considering that the number of RBs for legacy UEs may need to be larger than 5MHz</a:t>
            </a:r>
          </a:p>
        </p:txBody>
      </p:sp>
      <p:graphicFrame>
        <p:nvGraphicFramePr>
          <p:cNvPr id="7" name="表格 6"/>
          <p:cNvGraphicFramePr>
            <a:graphicFrameLocks noGrp="1"/>
          </p:cNvGraphicFramePr>
          <p:nvPr>
            <p:extLst>
              <p:ext uri="{D42A27DB-BD31-4B8C-83A1-F6EECF244321}">
                <p14:modId xmlns:p14="http://schemas.microsoft.com/office/powerpoint/2010/main" val="3015979619"/>
              </p:ext>
            </p:extLst>
          </p:nvPr>
        </p:nvGraphicFramePr>
        <p:xfrm>
          <a:off x="1269626" y="2393717"/>
          <a:ext cx="10058400" cy="1051560"/>
        </p:xfrm>
        <a:graphic>
          <a:graphicData uri="http://schemas.openxmlformats.org/drawingml/2006/table">
            <a:tbl>
              <a:tblPr firstRow="1" bandRow="1">
                <a:tableStyleId>{5C22544A-7EE6-4342-B048-85BDC9FD1C3A}</a:tableStyleId>
              </a:tblPr>
              <a:tblGrid>
                <a:gridCol w="10058400">
                  <a:extLst>
                    <a:ext uri="{9D8B030D-6E8A-4147-A177-3AD203B41FA5}">
                      <a16:colId xmlns:a16="http://schemas.microsoft.com/office/drawing/2014/main" val="4176619867"/>
                    </a:ext>
                  </a:extLst>
                </a:gridCol>
              </a:tblGrid>
              <a:tr h="811135">
                <a:tc>
                  <a:txBody>
                    <a:bodyPr/>
                    <a:lstStyle/>
                    <a:p>
                      <a:pPr>
                        <a:spcAft>
                          <a:spcPts val="0"/>
                        </a:spcAft>
                      </a:pPr>
                      <a:r>
                        <a:rPr lang="en-US" altLang="zh-CN" sz="1600" b="0" dirty="0">
                          <a:solidFill>
                            <a:schemeClr val="tx1"/>
                          </a:solidFill>
                          <a:effectLst/>
                          <a:highlight>
                            <a:srgbClr val="00FF00"/>
                          </a:highlight>
                          <a:latin typeface="Times" panose="02020603050405020304" pitchFamily="18" charset="0"/>
                          <a:ea typeface="Arial Unicode MS" panose="020B0604020202020204"/>
                          <a:cs typeface="Times" panose="02020603050405020304" pitchFamily="18" charset="0"/>
                        </a:rPr>
                        <a:t>Agreements</a:t>
                      </a:r>
                      <a:r>
                        <a:rPr lang="en-US" altLang="zh-CN" sz="1600" b="0" dirty="0">
                          <a:solidFill>
                            <a:schemeClr val="tx1"/>
                          </a:solidFill>
                          <a:effectLst/>
                          <a:latin typeface="Times" panose="02020603050405020304" pitchFamily="18" charset="0"/>
                          <a:ea typeface="Arial Unicode MS" panose="020B0604020202020204"/>
                          <a:cs typeface="Times" panose="02020603050405020304" pitchFamily="18" charset="0"/>
                        </a:rPr>
                        <a:t>:</a:t>
                      </a:r>
                      <a:endParaRPr lang="zh-CN" altLang="zh-CN" sz="1600" b="0" dirty="0">
                        <a:solidFill>
                          <a:schemeClr val="tx1"/>
                        </a:solidFill>
                        <a:effectLst/>
                        <a:latin typeface="Times" panose="02020603050405020304" pitchFamily="18" charset="0"/>
                        <a:ea typeface="Arial Unicode MS" panose="020B0604020202020204"/>
                        <a:cs typeface="Times" panose="02020603050405020304" pitchFamily="18" charset="0"/>
                      </a:endParaRPr>
                    </a:p>
                    <a:p>
                      <a:pPr marL="468630" lvl="2" indent="-285750" algn="l" defTabSz="914400" rtl="0" eaLnBrk="1" latinLnBrk="0" hangingPunct="1">
                        <a:lnSpc>
                          <a:spcPct val="100000"/>
                        </a:lnSpc>
                        <a:spcBef>
                          <a:spcPts val="600"/>
                        </a:spcBef>
                        <a:spcAft>
                          <a:spcPts val="0"/>
                        </a:spcAft>
                        <a:buClr>
                          <a:schemeClr val="accent1"/>
                        </a:buClr>
                        <a:buSzPct val="100000"/>
                        <a:buFont typeface="Arial" panose="020B0604020202020204" pitchFamily="34" charset="0"/>
                        <a:buChar char="•"/>
                      </a:pPr>
                      <a:r>
                        <a:rPr lang="en-US" altLang="zh-CN" sz="1400" b="0" kern="1200" dirty="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For UE BB complexity reduction, a UE is not expected to receive an UL grant in a RAR or in a DCI scrambled with TC-RNTI with a Msg3 PUSCH resource allocation spanning a bandwidth of more than ~5 MHz per slot or per hop, if applicable.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92833902"/>
                  </a:ext>
                </a:extLst>
              </a:tr>
            </a:tbl>
          </a:graphicData>
        </a:graphic>
      </p:graphicFrame>
    </p:spTree>
    <p:extLst>
      <p:ext uri="{BB962C8B-B14F-4D97-AF65-F5344CB8AC3E}">
        <p14:creationId xmlns:p14="http://schemas.microsoft.com/office/powerpoint/2010/main" val="1266264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Remaining issue#2 </a:t>
            </a:r>
            <a:endParaRPr lang="zh-CN" altLang="en-US" dirty="0"/>
          </a:p>
        </p:txBody>
      </p:sp>
      <p:sp>
        <p:nvSpPr>
          <p:cNvPr id="3" name="内容占位符 2"/>
          <p:cNvSpPr>
            <a:spLocks noGrp="1"/>
          </p:cNvSpPr>
          <p:nvPr>
            <p:ph idx="1"/>
          </p:nvPr>
        </p:nvSpPr>
        <p:spPr/>
        <p:txBody>
          <a:bodyPr>
            <a:normAutofit lnSpcReduction="10000"/>
          </a:bodyPr>
          <a:lstStyle/>
          <a:p>
            <a:pPr lvl="1" hangingPunct="0"/>
            <a:r>
              <a:rPr lang="en-US" altLang="zh-CN" dirty="0"/>
              <a:t>  Remaining issue #2: Whether or not/how a separate early indication can</a:t>
            </a:r>
            <a:r>
              <a:rPr lang="en-GB" altLang="zh-CN" sz="1400" dirty="0"/>
              <a:t> </a:t>
            </a:r>
            <a:r>
              <a:rPr lang="en-US" altLang="zh-CN" dirty="0"/>
              <a:t> be supported</a:t>
            </a:r>
          </a:p>
          <a:p>
            <a:pPr lvl="2" hangingPunct="0">
              <a:buClr>
                <a:srgbClr val="E48312"/>
              </a:buClr>
              <a:buFont typeface="Wingdings" panose="05000000000000000000" pitchFamily="2" charset="2"/>
              <a:buChar char="n"/>
            </a:pPr>
            <a:r>
              <a:rPr lang="en-US" altLang="zh-CN" dirty="0">
                <a:solidFill>
                  <a:srgbClr val="000000">
                    <a:lumMod val="75000"/>
                    <a:lumOff val="25000"/>
                  </a:srgbClr>
                </a:solidFill>
              </a:rPr>
              <a:t>Msg4 PDSCH bandwidth</a:t>
            </a:r>
          </a:p>
          <a:p>
            <a:pPr lvl="1" hangingPunct="0"/>
            <a:endParaRPr lang="en-US" altLang="zh-CN" dirty="0"/>
          </a:p>
          <a:p>
            <a:pPr lvl="1" hangingPunct="0"/>
            <a:endParaRPr lang="en-US" altLang="zh-CN" dirty="0"/>
          </a:p>
          <a:p>
            <a:pPr marL="0" lvl="1" indent="0">
              <a:spcBef>
                <a:spcPts val="1200"/>
              </a:spcBef>
              <a:spcAft>
                <a:spcPts val="200"/>
              </a:spcAft>
              <a:buSzPct val="100000"/>
              <a:buNone/>
            </a:pPr>
            <a:endParaRPr lang="en-US" altLang="zh-CN" dirty="0"/>
          </a:p>
          <a:p>
            <a:pPr marL="384048" lvl="2" indent="0" hangingPunct="0">
              <a:buNone/>
            </a:pPr>
            <a:endParaRPr lang="en-US" altLang="zh-CN" dirty="0"/>
          </a:p>
          <a:p>
            <a:pPr lvl="2" hangingPunct="0">
              <a:buFont typeface="Wingdings" panose="05000000000000000000" pitchFamily="2" charset="2"/>
              <a:buChar char="n"/>
            </a:pPr>
            <a:r>
              <a:rPr lang="en-US" altLang="zh-CN" dirty="0"/>
              <a:t>Observation 3</a:t>
            </a:r>
          </a:p>
          <a:p>
            <a:pPr lvl="3" hangingPunct="0">
              <a:buFont typeface="Calibri" panose="020F0502020204030204" pitchFamily="34" charset="0"/>
              <a:buChar char="−"/>
            </a:pPr>
            <a:r>
              <a:rPr lang="en-US" altLang="zh-CN" dirty="0"/>
              <a:t>For Msg4 PDSCH, the limit on the number of allocated RBs could follow the above agreement for unicast PDSCH</a:t>
            </a:r>
          </a:p>
          <a:p>
            <a:pPr lvl="3" hangingPunct="0">
              <a:buFont typeface="Calibri" panose="020F0502020204030204" pitchFamily="34" charset="0"/>
              <a:buChar char="−"/>
            </a:pPr>
            <a:r>
              <a:rPr lang="en-US" altLang="zh-CN" dirty="0"/>
              <a:t>The payload of Msg4 may be large to carry the RRC signaling for the master cell group configuration by </a:t>
            </a:r>
            <a:r>
              <a:rPr lang="en-US" altLang="zh-CN" i="1" dirty="0" err="1"/>
              <a:t>cellGroupConfig</a:t>
            </a:r>
            <a:endParaRPr lang="en-US" altLang="zh-CN" i="1" dirty="0"/>
          </a:p>
          <a:p>
            <a:pPr lvl="3" hangingPunct="0">
              <a:buFont typeface="Calibri" panose="020F0502020204030204" pitchFamily="34" charset="0"/>
              <a:buChar char="−"/>
            </a:pPr>
            <a:r>
              <a:rPr lang="en-US" altLang="zh-CN" dirty="0"/>
              <a:t>Separate early indication via </a:t>
            </a:r>
            <a:r>
              <a:rPr lang="en-US" altLang="zh-CN" dirty="0" smtClean="0"/>
              <a:t>Msg1 and/or Msg3 is </a:t>
            </a:r>
            <a:r>
              <a:rPr lang="en-US" altLang="zh-CN" dirty="0"/>
              <a:t>useful for the scheduling of Msg4</a:t>
            </a:r>
          </a:p>
          <a:p>
            <a:pPr lvl="3" hangingPunct="0">
              <a:buFont typeface="Calibri" panose="020F0502020204030204" pitchFamily="34" charset="0"/>
              <a:buChar char="−"/>
            </a:pPr>
            <a:endParaRPr lang="en-US" altLang="zh-CN" dirty="0"/>
          </a:p>
          <a:p>
            <a:pPr lvl="2" hangingPunct="0">
              <a:lnSpc>
                <a:spcPct val="100000"/>
              </a:lnSpc>
              <a:buFont typeface="Wingdings" panose="05000000000000000000" pitchFamily="2" charset="2"/>
              <a:buChar char="n"/>
            </a:pPr>
            <a:r>
              <a:rPr lang="en-US" altLang="zh-CN" dirty="0"/>
              <a:t>Xiaomi’s proposal</a:t>
            </a:r>
          </a:p>
          <a:p>
            <a:pPr lvl="3" hangingPunct="0">
              <a:buClr>
                <a:srgbClr val="E48312"/>
              </a:buClr>
              <a:buFont typeface="Wingdings" panose="05000000000000000000" pitchFamily="2" charset="2"/>
              <a:buChar char="Ø"/>
            </a:pPr>
            <a:r>
              <a:rPr lang="en-US" altLang="zh-CN" dirty="0">
                <a:solidFill>
                  <a:srgbClr val="000000">
                    <a:lumMod val="75000"/>
                    <a:lumOff val="25000"/>
                  </a:srgbClr>
                </a:solidFill>
              </a:rPr>
              <a:t>Support separate early indication via </a:t>
            </a:r>
            <a:r>
              <a:rPr lang="en-US" altLang="zh-CN" dirty="0" smtClean="0">
                <a:solidFill>
                  <a:srgbClr val="000000">
                    <a:lumMod val="75000"/>
                    <a:lumOff val="25000"/>
                  </a:srgbClr>
                </a:solidFill>
              </a:rPr>
              <a:t>Msg1 and/or Msg3 for </a:t>
            </a:r>
            <a:r>
              <a:rPr lang="en-US" altLang="zh-CN" dirty="0">
                <a:solidFill>
                  <a:srgbClr val="000000">
                    <a:lumMod val="75000"/>
                    <a:lumOff val="25000"/>
                  </a:srgbClr>
                </a:solidFill>
              </a:rPr>
              <a:t>Rel-18 </a:t>
            </a:r>
            <a:r>
              <a:rPr lang="en-US" altLang="zh-CN" dirty="0" err="1">
                <a:solidFill>
                  <a:srgbClr val="000000">
                    <a:lumMod val="75000"/>
                    <a:lumOff val="25000"/>
                  </a:srgbClr>
                </a:solidFill>
              </a:rPr>
              <a:t>RedCap</a:t>
            </a:r>
            <a:r>
              <a:rPr lang="en-US" altLang="zh-CN" dirty="0">
                <a:solidFill>
                  <a:srgbClr val="000000">
                    <a:lumMod val="75000"/>
                    <a:lumOff val="25000"/>
                  </a:srgbClr>
                </a:solidFill>
              </a:rPr>
              <a:t> UEs</a:t>
            </a:r>
          </a:p>
          <a:p>
            <a:pPr lvl="3" hangingPunct="0">
              <a:buFont typeface="Calibri" panose="020F0502020204030204" pitchFamily="34" charset="0"/>
              <a:buChar char="−"/>
            </a:pPr>
            <a:endParaRPr lang="en-US" altLang="zh-CN" dirty="0"/>
          </a:p>
        </p:txBody>
      </p:sp>
      <p:graphicFrame>
        <p:nvGraphicFramePr>
          <p:cNvPr id="7" name="表格 6"/>
          <p:cNvGraphicFramePr>
            <a:graphicFrameLocks noGrp="1"/>
          </p:cNvGraphicFramePr>
          <p:nvPr>
            <p:extLst>
              <p:ext uri="{D42A27DB-BD31-4B8C-83A1-F6EECF244321}">
                <p14:modId xmlns:p14="http://schemas.microsoft.com/office/powerpoint/2010/main" val="1692606047"/>
              </p:ext>
            </p:extLst>
          </p:nvPr>
        </p:nvGraphicFramePr>
        <p:xfrm>
          <a:off x="1097280" y="2191188"/>
          <a:ext cx="10058400" cy="1176528"/>
        </p:xfrm>
        <a:graphic>
          <a:graphicData uri="http://schemas.openxmlformats.org/drawingml/2006/table">
            <a:tbl>
              <a:tblPr firstRow="1" bandRow="1">
                <a:tableStyleId>{5C22544A-7EE6-4342-B048-85BDC9FD1C3A}</a:tableStyleId>
              </a:tblPr>
              <a:tblGrid>
                <a:gridCol w="10058400">
                  <a:extLst>
                    <a:ext uri="{9D8B030D-6E8A-4147-A177-3AD203B41FA5}">
                      <a16:colId xmlns:a16="http://schemas.microsoft.com/office/drawing/2014/main" val="4176619867"/>
                    </a:ext>
                  </a:extLst>
                </a:gridCol>
              </a:tblGrid>
              <a:tr h="811135">
                <a:tc>
                  <a:txBody>
                    <a:bodyPr/>
                    <a:lstStyle/>
                    <a:p>
                      <a:pPr>
                        <a:spcAft>
                          <a:spcPts val="0"/>
                        </a:spcAft>
                      </a:pPr>
                      <a:r>
                        <a:rPr lang="en-US" altLang="zh-CN" sz="1800" b="0" dirty="0" smtClean="0">
                          <a:solidFill>
                            <a:schemeClr val="tx1">
                              <a:lumMod val="95000"/>
                              <a:lumOff val="5000"/>
                            </a:schemeClr>
                          </a:solidFill>
                          <a:effectLst/>
                          <a:highlight>
                            <a:srgbClr val="808000"/>
                          </a:highlight>
                          <a:latin typeface="Times" panose="02020603050405020304" pitchFamily="18" charset="0"/>
                          <a:ea typeface="Batang"/>
                          <a:cs typeface="Times New Roman" panose="02020603050405020304" pitchFamily="18" charset="0"/>
                        </a:rPr>
                        <a:t>Working Assumption</a:t>
                      </a:r>
                      <a:endParaRPr lang="zh-CN" altLang="zh-CN" sz="1800" b="0" dirty="0" smtClean="0">
                        <a:solidFill>
                          <a:schemeClr val="tx1">
                            <a:lumMod val="95000"/>
                            <a:lumOff val="5000"/>
                          </a:schemeClr>
                        </a:solidFill>
                        <a:effectLst/>
                        <a:latin typeface="Times" panose="02020603050405020304" pitchFamily="18" charset="0"/>
                        <a:ea typeface="Batang"/>
                        <a:cs typeface="Times New Roman" panose="02020603050405020304" pitchFamily="18" charset="0"/>
                      </a:endParaRPr>
                    </a:p>
                    <a:p>
                      <a:pPr marL="342900" lvl="0" indent="-342900">
                        <a:spcAft>
                          <a:spcPts val="0"/>
                        </a:spcAft>
                        <a:buFont typeface="Symbol" panose="05050102010706020507" pitchFamily="18" charset="2"/>
                        <a:buChar char=""/>
                      </a:pPr>
                      <a:r>
                        <a:rPr lang="en-US" altLang="zh-CN" sz="1400" b="0" kern="1200" dirty="0" smtClean="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For UE BB complexity reduction, a UE is able to receive a Msg4 PDSCH resource allocation spanning a bandwidth of more than ~5 MHz per slot.</a:t>
                      </a:r>
                      <a:endParaRPr lang="zh-CN" altLang="zh-CN" sz="1400" b="0" kern="1200" dirty="0" smtClean="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endParaRPr>
                    </a:p>
                    <a:p>
                      <a:pPr marL="742950" lvl="1" indent="-285750" algn="just">
                        <a:lnSpc>
                          <a:spcPct val="105000"/>
                        </a:lnSpc>
                        <a:spcAft>
                          <a:spcPts val="900"/>
                        </a:spcAft>
                        <a:buFont typeface="Courier New" panose="02070309020205020404" pitchFamily="49" charset="0"/>
                        <a:buChar char="o"/>
                      </a:pPr>
                      <a:r>
                        <a:rPr lang="en-US" altLang="zh-CN" sz="1200" b="0" kern="1200" dirty="0" smtClean="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The UE is not required to process a Msg4 PDSCH with a larger number of PRBs than 25 PRBs for 15 kHz SCS and 12 PRBs for 30 kHz SCS.</a:t>
                      </a:r>
                      <a:endParaRPr lang="zh-CN" altLang="zh-CN" sz="1200" b="0" kern="1200" dirty="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92833902"/>
                  </a:ext>
                </a:extLst>
              </a:tr>
            </a:tbl>
          </a:graphicData>
        </a:graphic>
      </p:graphicFrame>
    </p:spTree>
    <p:extLst>
      <p:ext uri="{BB962C8B-B14F-4D97-AF65-F5344CB8AC3E}">
        <p14:creationId xmlns:p14="http://schemas.microsoft.com/office/powerpoint/2010/main" val="1128324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Updated WI scope</a:t>
            </a:r>
            <a:endParaRPr lang="zh-CN" altLang="en-US" dirty="0"/>
          </a:p>
        </p:txBody>
      </p:sp>
      <p:sp>
        <p:nvSpPr>
          <p:cNvPr id="3" name="内容占位符 2"/>
          <p:cNvSpPr>
            <a:spLocks noGrp="1"/>
          </p:cNvSpPr>
          <p:nvPr>
            <p:ph idx="1"/>
          </p:nvPr>
        </p:nvSpPr>
        <p:spPr/>
        <p:txBody>
          <a:bodyPr>
            <a:normAutofit fontScale="62500" lnSpcReduction="20000"/>
          </a:bodyPr>
          <a:lstStyle/>
          <a:p>
            <a:pPr marL="0" indent="0" hangingPunct="0">
              <a:buNone/>
            </a:pPr>
            <a:r>
              <a:rPr lang="en-GB" altLang="zh-CN" dirty="0"/>
              <a:t>The objective is to specify support for the following enhancements: </a:t>
            </a:r>
            <a:endParaRPr lang="zh-CN" altLang="zh-CN" dirty="0"/>
          </a:p>
          <a:p>
            <a:pPr marL="0" indent="0" hangingPunct="0">
              <a:spcBef>
                <a:spcPts val="1000"/>
              </a:spcBef>
              <a:buNone/>
            </a:pPr>
            <a:r>
              <a:rPr lang="en-GB" altLang="zh-CN" b="1" dirty="0"/>
              <a:t>Power saving/energy efficiency enhancements</a:t>
            </a:r>
            <a:endParaRPr lang="zh-CN" altLang="zh-CN" dirty="0"/>
          </a:p>
          <a:p>
            <a:pPr lvl="1" hangingPunct="0">
              <a:buFont typeface="Wingdings" panose="05000000000000000000" pitchFamily="2" charset="2"/>
              <a:buChar char="l"/>
            </a:pPr>
            <a:r>
              <a:rPr lang="en-GB" altLang="zh-CN" dirty="0"/>
              <a:t>Enhanced </a:t>
            </a:r>
            <a:r>
              <a:rPr lang="en-GB" altLang="zh-CN" dirty="0" err="1"/>
              <a:t>eDRX</a:t>
            </a:r>
            <a:r>
              <a:rPr lang="en-GB" altLang="zh-CN" dirty="0"/>
              <a:t> in RRC_INACTIVE (&gt;10.24s) [RAN2, RAN3, RAN4]</a:t>
            </a:r>
            <a:endParaRPr lang="zh-CN" altLang="zh-CN" dirty="0"/>
          </a:p>
          <a:p>
            <a:pPr lvl="2" hangingPunct="0">
              <a:spcAft>
                <a:spcPts val="200"/>
              </a:spcAft>
              <a:buFontTx/>
              <a:buChar char="○"/>
            </a:pPr>
            <a:r>
              <a:rPr lang="en-GB" altLang="zh-CN" dirty="0"/>
              <a:t>Note that this objective requires SA2, CT1 and CT4 involvement</a:t>
            </a:r>
            <a:endParaRPr lang="zh-CN" altLang="zh-CN" dirty="0"/>
          </a:p>
          <a:p>
            <a:pPr marL="0" indent="0" hangingPunct="0">
              <a:spcBef>
                <a:spcPts val="1000"/>
              </a:spcBef>
              <a:buNone/>
            </a:pPr>
            <a:r>
              <a:rPr lang="en-GB" altLang="zh-CN" b="1" dirty="0"/>
              <a:t>Complexity/cost reduction</a:t>
            </a:r>
            <a:endParaRPr lang="en-US" altLang="zh-CN" dirty="0"/>
          </a:p>
          <a:p>
            <a:pPr lvl="1" hangingPunct="0">
              <a:buFont typeface="Wingdings" panose="05000000000000000000" pitchFamily="2" charset="2"/>
              <a:buChar char="l"/>
            </a:pPr>
            <a:r>
              <a:rPr lang="en-GB" altLang="zh-CN" dirty="0"/>
              <a:t>Further reduced UE complexity in FR1 [RAN1, RAN2, RAN4]</a:t>
            </a:r>
            <a:endParaRPr lang="zh-CN" altLang="zh-CN" dirty="0"/>
          </a:p>
          <a:p>
            <a:pPr lvl="2" hangingPunct="0">
              <a:buFontTx/>
              <a:buChar char="○"/>
            </a:pPr>
            <a:r>
              <a:rPr lang="en-US" altLang="zh-CN" dirty="0"/>
              <a:t>UE BB bandwidth reduction</a:t>
            </a:r>
            <a:endParaRPr lang="zh-CN" altLang="zh-CN" dirty="0"/>
          </a:p>
          <a:p>
            <a:pPr lvl="3" hangingPunct="0">
              <a:buSzPct val="50000"/>
              <a:buFont typeface="Wingdings" panose="05000000000000000000" pitchFamily="2" charset="2"/>
              <a:buChar char="n"/>
            </a:pPr>
            <a:r>
              <a:rPr lang="en-US" altLang="zh-CN" dirty="0"/>
              <a:t>5 MHz BB bandwidth only for PDSCH (for both unicast and broadcast) and PUSCH, with 20 MHz RF bandwidth for UL and DL</a:t>
            </a:r>
            <a:endParaRPr lang="zh-CN" altLang="zh-CN" dirty="0"/>
          </a:p>
          <a:p>
            <a:pPr lvl="3" hangingPunct="0">
              <a:buSzPct val="50000"/>
              <a:buFont typeface="Wingdings" panose="05000000000000000000" pitchFamily="2" charset="2"/>
              <a:buChar char="n"/>
            </a:pPr>
            <a:r>
              <a:rPr lang="en-US" altLang="zh-CN" dirty="0"/>
              <a:t>The other physical channels and signals are still allowed to use a BWP up to the 20 MHz maximum UE RF+BB bandwidth.</a:t>
            </a:r>
            <a:endParaRPr lang="zh-CN" altLang="zh-CN" dirty="0"/>
          </a:p>
          <a:p>
            <a:pPr lvl="3" hangingPunct="0">
              <a:buSzPct val="50000"/>
              <a:buFont typeface="Wingdings" panose="05000000000000000000" pitchFamily="2" charset="2"/>
              <a:buChar char="n"/>
            </a:pPr>
            <a:r>
              <a:rPr lang="en-GB" altLang="zh-CN" dirty="0"/>
              <a:t>Support additional separate early indication(s) </a:t>
            </a:r>
            <a:r>
              <a:rPr lang="en-GB" altLang="zh-CN" dirty="0" smtClean="0">
                <a:solidFill>
                  <a:srgbClr val="FF0000"/>
                </a:solidFill>
              </a:rPr>
              <a:t>via Msg1 and Msg3</a:t>
            </a:r>
            <a:r>
              <a:rPr lang="en-GB" altLang="zh-CN" dirty="0" smtClean="0"/>
              <a:t>[RAN1</a:t>
            </a:r>
            <a:r>
              <a:rPr lang="en-GB" altLang="zh-CN" dirty="0"/>
              <a:t>, RAN2]</a:t>
            </a:r>
            <a:endParaRPr lang="zh-CN" altLang="zh-CN" dirty="0"/>
          </a:p>
          <a:p>
            <a:pPr lvl="2" hangingPunct="0">
              <a:buFontTx/>
              <a:buChar char="○"/>
            </a:pPr>
            <a:r>
              <a:rPr lang="en-GB" altLang="zh-CN" dirty="0"/>
              <a:t>UE peak data rate reduction</a:t>
            </a:r>
            <a:endParaRPr lang="zh-CN" altLang="zh-CN" dirty="0"/>
          </a:p>
          <a:p>
            <a:pPr lvl="3" hangingPunct="0">
              <a:buSzPct val="50000"/>
              <a:buFont typeface="Wingdings" panose="05000000000000000000" pitchFamily="2" charset="2"/>
              <a:buChar char="n"/>
            </a:pPr>
            <a:r>
              <a:rPr lang="en-US" altLang="zh-CN" dirty="0"/>
              <a:t>Relaxation of the constraint (</a:t>
            </a:r>
            <a:r>
              <a:rPr lang="en-US" altLang="zh-CN" i="1" dirty="0" err="1"/>
              <a:t>v</a:t>
            </a:r>
            <a:r>
              <a:rPr lang="en-US" altLang="zh-CN" i="1" baseline="-25000" dirty="0" err="1"/>
              <a:t>Layers</a:t>
            </a:r>
            <a:r>
              <a:rPr lang="en-US" altLang="zh-CN" i="1" dirty="0" err="1"/>
              <a:t>·Q</a:t>
            </a:r>
            <a:r>
              <a:rPr lang="en-US" altLang="zh-CN" i="1" baseline="-25000" dirty="0" err="1"/>
              <a:t>m</a:t>
            </a:r>
            <a:r>
              <a:rPr lang="en-US" altLang="zh-CN" i="1" dirty="0" err="1"/>
              <a:t>·f</a:t>
            </a:r>
            <a:r>
              <a:rPr lang="en-US" altLang="zh-CN" i="1" dirty="0"/>
              <a:t> ≥ 4</a:t>
            </a:r>
            <a:r>
              <a:rPr lang="en-US" altLang="zh-CN" dirty="0"/>
              <a:t>) for peak data rate reduction</a:t>
            </a:r>
            <a:endParaRPr lang="zh-CN" altLang="zh-CN" dirty="0"/>
          </a:p>
          <a:p>
            <a:pPr lvl="3" hangingPunct="0">
              <a:buSzPct val="50000"/>
              <a:buFont typeface="Wingdings" panose="05000000000000000000" pitchFamily="2" charset="2"/>
              <a:buChar char="n"/>
            </a:pPr>
            <a:r>
              <a:rPr lang="en-US" altLang="zh-CN" dirty="0"/>
              <a:t>The relaxed constraint is, e.g., 1 (instead of 4).</a:t>
            </a:r>
            <a:endParaRPr lang="zh-CN" altLang="zh-CN" dirty="0"/>
          </a:p>
          <a:p>
            <a:pPr lvl="3" hangingPunct="0">
              <a:buSzPct val="50000"/>
              <a:buFont typeface="Wingdings" panose="05000000000000000000" pitchFamily="2" charset="2"/>
              <a:buChar char="n"/>
            </a:pPr>
            <a:r>
              <a:rPr lang="en-US" altLang="zh-CN" dirty="0"/>
              <a:t>The parameters (</a:t>
            </a:r>
            <a:r>
              <a:rPr lang="en-US" altLang="zh-CN" i="1" dirty="0" err="1"/>
              <a:t>v</a:t>
            </a:r>
            <a:r>
              <a:rPr lang="en-US" altLang="zh-CN" i="1" baseline="-25000" dirty="0" err="1"/>
              <a:t>Layers</a:t>
            </a:r>
            <a:r>
              <a:rPr lang="en-US" altLang="zh-CN" i="1" dirty="0"/>
              <a:t>, </a:t>
            </a:r>
            <a:r>
              <a:rPr lang="en-US" altLang="zh-CN" i="1" dirty="0" err="1"/>
              <a:t>Q</a:t>
            </a:r>
            <a:r>
              <a:rPr lang="en-US" altLang="zh-CN" i="1" baseline="-25000" dirty="0" err="1"/>
              <a:t>m</a:t>
            </a:r>
            <a:r>
              <a:rPr lang="en-US" altLang="zh-CN" i="1" dirty="0"/>
              <a:t>, f </a:t>
            </a:r>
            <a:r>
              <a:rPr lang="en-US" altLang="zh-CN" dirty="0"/>
              <a:t>) can be as in Rel-17 </a:t>
            </a:r>
            <a:r>
              <a:rPr lang="en-US" altLang="zh-CN" dirty="0" err="1"/>
              <a:t>RedCap</a:t>
            </a:r>
            <a:r>
              <a:rPr lang="en-US" altLang="zh-CN" dirty="0"/>
              <a:t>.</a:t>
            </a:r>
            <a:endParaRPr lang="zh-CN" altLang="zh-CN" dirty="0"/>
          </a:p>
          <a:p>
            <a:pPr lvl="2" hangingPunct="0">
              <a:buFontTx/>
              <a:buChar char="○"/>
            </a:pPr>
            <a:r>
              <a:rPr lang="en-US" altLang="zh-CN" dirty="0"/>
              <a:t>Both 15 kHz SCS and 30 kHz SCS are supported.</a:t>
            </a:r>
            <a:endParaRPr lang="zh-CN" altLang="zh-CN" dirty="0"/>
          </a:p>
          <a:p>
            <a:pPr lvl="2" hangingPunct="0">
              <a:buFontTx/>
              <a:buChar char="○"/>
            </a:pPr>
            <a:r>
              <a:rPr lang="en-US" altLang="zh-CN" dirty="0"/>
              <a:t>Aim to define at most one Rel-18 </a:t>
            </a:r>
            <a:r>
              <a:rPr lang="en-US" altLang="zh-CN" dirty="0" err="1"/>
              <a:t>RedCap</a:t>
            </a:r>
            <a:r>
              <a:rPr lang="en-US" altLang="zh-CN" dirty="0"/>
              <a:t> UE type for further UE complexity reduction.</a:t>
            </a:r>
            <a:endParaRPr lang="zh-CN" altLang="zh-CN" dirty="0"/>
          </a:p>
          <a:p>
            <a:pPr lvl="2" hangingPunct="0">
              <a:spcAft>
                <a:spcPts val="200"/>
              </a:spcAft>
              <a:buFontTx/>
              <a:buChar char="○"/>
            </a:pPr>
            <a:r>
              <a:rPr lang="en-GB" altLang="zh-CN" dirty="0"/>
              <a:t>The existing UE capability framework is used, and changes to capability signalling are specified only if necessary. By default, all UE capabilities applicable to a Rel-17 </a:t>
            </a:r>
            <a:r>
              <a:rPr lang="en-GB" altLang="zh-CN" dirty="0" err="1"/>
              <a:t>RedCap</a:t>
            </a:r>
            <a:r>
              <a:rPr lang="en-GB" altLang="zh-CN" dirty="0"/>
              <a:t> UE are applicable unless otherwise specified.</a:t>
            </a:r>
            <a:endParaRPr lang="zh-CN" altLang="zh-CN" dirty="0"/>
          </a:p>
          <a:p>
            <a:pPr marL="0" indent="0" hangingPunct="0">
              <a:spcBef>
                <a:spcPts val="600"/>
              </a:spcBef>
              <a:buNone/>
            </a:pPr>
            <a:r>
              <a:rPr lang="en-US" altLang="zh-CN" dirty="0"/>
              <a:t>Notes:</a:t>
            </a:r>
            <a:endParaRPr lang="zh-CN" altLang="zh-CN" dirty="0"/>
          </a:p>
          <a:p>
            <a:pPr lvl="1" hangingPunct="0"/>
            <a:r>
              <a:rPr lang="en-US" altLang="zh-CN" dirty="0"/>
              <a:t>The work defined as part of this WI is not to overlap with LPWA use cases.</a:t>
            </a:r>
            <a:endParaRPr lang="zh-CN" altLang="zh-CN" dirty="0"/>
          </a:p>
          <a:p>
            <a:pPr lvl="1" hangingPunct="0"/>
            <a:r>
              <a:rPr lang="en-US" altLang="zh-CN" dirty="0"/>
              <a:t>Coexistence with non-</a:t>
            </a:r>
            <a:r>
              <a:rPr lang="en-US" altLang="zh-CN" dirty="0" err="1"/>
              <a:t>RedCap</a:t>
            </a:r>
            <a:r>
              <a:rPr lang="en-US" altLang="zh-CN" dirty="0"/>
              <a:t> UEs and Rel-17 </a:t>
            </a:r>
            <a:r>
              <a:rPr lang="en-US" altLang="zh-CN" dirty="0" err="1"/>
              <a:t>RedCap</a:t>
            </a:r>
            <a:r>
              <a:rPr lang="en-US" altLang="zh-CN" dirty="0"/>
              <a:t> UEs </a:t>
            </a:r>
            <a:r>
              <a:rPr lang="en-GB" altLang="zh-CN" dirty="0"/>
              <a:t>should </a:t>
            </a:r>
            <a:r>
              <a:rPr lang="en-US" altLang="zh-CN" dirty="0"/>
              <a:t>be ensured.</a:t>
            </a:r>
            <a:endParaRPr lang="zh-CN" altLang="zh-CN" dirty="0"/>
          </a:p>
          <a:p>
            <a:pPr lvl="1" hangingPunct="0"/>
            <a:r>
              <a:rPr lang="en-US" altLang="zh-CN" dirty="0"/>
              <a:t>This WI considers all applicable duplex modes unless otherwise specified.</a:t>
            </a:r>
            <a:endParaRPr lang="zh-CN" altLang="zh-CN" dirty="0"/>
          </a:p>
          <a:p>
            <a:pPr lvl="1"/>
            <a:r>
              <a:rPr lang="en-US" altLang="zh-CN" dirty="0">
                <a:solidFill>
                  <a:srgbClr val="FF0000"/>
                </a:solidFill>
              </a:rPr>
              <a:t>UE peak data rate reduction for UE is limited only with UE BB bandwidth reduction</a:t>
            </a:r>
            <a:endParaRPr lang="en-US" altLang="zh-CN" dirty="0">
              <a:solidFill>
                <a:srgbClr val="FF0000"/>
              </a:solidFill>
            </a:endParaRPr>
          </a:p>
          <a:p>
            <a:pPr lvl="1"/>
            <a:endParaRPr lang="zh-CN" altLang="zh-CN" dirty="0"/>
          </a:p>
        </p:txBody>
      </p:sp>
    </p:spTree>
    <p:extLst>
      <p:ext uri="{BB962C8B-B14F-4D97-AF65-F5344CB8AC3E}">
        <p14:creationId xmlns:p14="http://schemas.microsoft.com/office/powerpoint/2010/main" val="1897124986"/>
      </p:ext>
    </p:extLst>
  </p:cSld>
  <p:clrMapOvr>
    <a:masterClrMapping/>
  </p:clrMapOvr>
</p:sld>
</file>

<file path=ppt/theme/theme1.xml><?xml version="1.0" encoding="utf-8"?>
<a:theme xmlns:a="http://schemas.openxmlformats.org/drawingml/2006/main" name="部门模板">
  <a:themeElements>
    <a:clrScheme name="橙色">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回顾">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回顾">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部门模板" id="{E2DC5678-086C-4760-ACA1-B993FDAAF1C6}" vid="{051EAF1F-A00B-4BE4-A1C3-9344BDD4385D}"/>
    </a:ext>
  </a:extLst>
</a:theme>
</file>

<file path=docProps/app.xml><?xml version="1.0" encoding="utf-8"?>
<Properties xmlns="http://schemas.openxmlformats.org/officeDocument/2006/extended-properties" xmlns:vt="http://schemas.openxmlformats.org/officeDocument/2006/docPropsVTypes">
  <Template>部门模板</Template>
  <TotalTime>5627</TotalTime>
  <Words>1151</Words>
  <Application>Microsoft Office PowerPoint</Application>
  <PresentationFormat>宽屏</PresentationFormat>
  <Paragraphs>129</Paragraphs>
  <Slides>9</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9</vt:i4>
      </vt:variant>
    </vt:vector>
  </HeadingPairs>
  <TitlesOfParts>
    <vt:vector size="21" baseType="lpstr">
      <vt:lpstr>Arial Unicode MS</vt:lpstr>
      <vt:lpstr>Batang</vt:lpstr>
      <vt:lpstr>宋体</vt:lpstr>
      <vt:lpstr>Arial</vt:lpstr>
      <vt:lpstr>Calibri</vt:lpstr>
      <vt:lpstr>Calibri Light</vt:lpstr>
      <vt:lpstr>Courier New</vt:lpstr>
      <vt:lpstr>Symbol</vt:lpstr>
      <vt:lpstr>Times</vt:lpstr>
      <vt:lpstr>Times New Roman</vt:lpstr>
      <vt:lpstr>Wingdings</vt:lpstr>
      <vt:lpstr>部门模板</vt:lpstr>
      <vt:lpstr>PowerPoint 演示文稿</vt:lpstr>
      <vt:lpstr>Revised Rel-18 RedCap WI approved in RAN#98e</vt:lpstr>
      <vt:lpstr>Outline</vt:lpstr>
      <vt:lpstr>Remaining issues  </vt:lpstr>
      <vt:lpstr>Remaining issue#1 </vt:lpstr>
      <vt:lpstr>Remaining issue#2</vt:lpstr>
      <vt:lpstr>Remaining issue#2 </vt:lpstr>
      <vt:lpstr>Remaining issue#2 </vt:lpstr>
      <vt:lpstr>Updated WI scope</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Views on Redcap</dc:title>
  <dc:creator>Microsoft</dc:creator>
  <cp:lastModifiedBy>乔雪梅</cp:lastModifiedBy>
  <cp:revision>110</cp:revision>
  <dcterms:created xsi:type="dcterms:W3CDTF">2020-11-20T06:12:24Z</dcterms:created>
  <dcterms:modified xsi:type="dcterms:W3CDTF">2023-03-10T06:23:02Z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WM7e1afc330578407bb659acaae49a64f5">
    <vt:lpwstr>CWMMh6owy1ZIY1aoTxlGexzjghU6ygsBVvMsAGhiqTjtsYLhuec3YXOtK+8tEzAtjd+BrabSXmrju1+DwMLQdDYHQ==</vt:lpwstr>
  </property>
  <property fmtid="{D5CDD505-2E9C-101B-9397-08002B2CF9AE}" pid="3" name="CWMfa432e1cc4a7429db5c95f617696f86f">
    <vt:lpwstr>CWMErhlMDNjBJekIkgIshazHR2OrAW7K6ip8hW/uwy9dsqVtX2SwPj+mYu/K/KJZIw1g/J7KhbuAJgRB43f4XevcQ==</vt:lpwstr>
  </property>
</Properties>
</file>