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92" r:id="rId3"/>
    <p:sldId id="293" r:id="rId4"/>
    <p:sldId id="270" r:id="rId5"/>
    <p:sldId id="294" r:id="rId6"/>
    <p:sldId id="291" r:id="rId7"/>
    <p:sldId id="28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592"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75042D-037B-4A0B-B34C-04D73CC57D69}" type="datetimeFigureOut">
              <a:rPr lang="zh-CN" altLang="en-US" smtClean="0"/>
              <a:t>2023/3/13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AADB56-9B35-47DE-9110-8A5BC3188D5F}" type="slidenum">
              <a:rPr lang="zh-CN" altLang="en-US" smtClean="0"/>
              <a:t>‹#›</a:t>
            </a:fld>
            <a:endParaRPr lang="zh-CN" altLang="en-US"/>
          </a:p>
        </p:txBody>
      </p:sp>
    </p:spTree>
    <p:extLst>
      <p:ext uri="{BB962C8B-B14F-4D97-AF65-F5344CB8AC3E}">
        <p14:creationId xmlns:p14="http://schemas.microsoft.com/office/powerpoint/2010/main" val="1055992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168390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6899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8816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95832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7" name="Slide Number Placeholder 6"/>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24404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44161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5" name="Slide Number Placeholder 4"/>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92923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461741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A1780EC-8CFB-4891-A589-D6DD0C626007}" type="datetimeFigureOut">
              <a:rPr lang="zh-CN" altLang="en-US" smtClean="0"/>
              <a:t>2023/3/13</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87978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2023/3/13</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1180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A1780EC-8CFB-4891-A589-D6DD0C626007}" type="datetimeFigureOut">
              <a:rPr lang="zh-CN" altLang="en-US" smtClean="0"/>
              <a:t>2023/3/13</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E5C134-4DF8-44A5-AF1C-095C80654A1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3527461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sz="3200" dirty="0"/>
              <a:t>Views on the scope of XR WI</a:t>
            </a:r>
            <a:br>
              <a:rPr lang="en-US" altLang="zh-CN" sz="3200" dirty="0"/>
            </a:br>
            <a:endParaRPr lang="zh-CN" altLang="en-US" sz="2400" dirty="0"/>
          </a:p>
        </p:txBody>
      </p:sp>
      <p:sp>
        <p:nvSpPr>
          <p:cNvPr id="4" name="TextBox 2"/>
          <p:cNvSpPr txBox="1"/>
          <p:nvPr/>
        </p:nvSpPr>
        <p:spPr>
          <a:xfrm>
            <a:off x="578814" y="680412"/>
            <a:ext cx="11210274" cy="654341"/>
          </a:xfrm>
          <a:prstGeom prst="rect">
            <a:avLst/>
          </a:prstGeom>
        </p:spPr>
        <p:txBody>
          <a:bodyPr wrap="square" lIns="0" tIns="0" rIns="0" bIns="0" rtlCol="0">
            <a:noAutofit/>
          </a:bodyPr>
          <a:lstStyle/>
          <a:p>
            <a:pPr>
              <a:tabLst>
                <a:tab pos="11199813" algn="r"/>
              </a:tabLst>
            </a:pPr>
            <a:r>
              <a:rPr lang="en-US" b="1" dirty="0">
                <a:latin typeface="+mj-lt"/>
              </a:rPr>
              <a:t>	</a:t>
            </a:r>
          </a:p>
          <a:p>
            <a:pPr>
              <a:tabLst>
                <a:tab pos="11199813" algn="r"/>
              </a:tabLst>
            </a:pPr>
            <a:r>
              <a:rPr lang="en-US" dirty="0"/>
              <a:t>March , 2023	</a:t>
            </a:r>
          </a:p>
        </p:txBody>
      </p:sp>
      <p:sp>
        <p:nvSpPr>
          <p:cNvPr id="7" name="矩形 6">
            <a:extLst>
              <a:ext uri="{FF2B5EF4-FFF2-40B4-BE49-F238E27FC236}">
                <a16:creationId xmlns:a16="http://schemas.microsoft.com/office/drawing/2014/main" id="{F9189F3E-957C-4FC5-80A0-5E60115584D8}"/>
              </a:ext>
            </a:extLst>
          </p:cNvPr>
          <p:cNvSpPr/>
          <p:nvPr/>
        </p:nvSpPr>
        <p:spPr>
          <a:xfrm>
            <a:off x="402912" y="579706"/>
            <a:ext cx="2873735" cy="369332"/>
          </a:xfrm>
          <a:prstGeom prst="rect">
            <a:avLst/>
          </a:prstGeom>
        </p:spPr>
        <p:txBody>
          <a:bodyPr wrap="none">
            <a:spAutoFit/>
          </a:bodyPr>
          <a:lstStyle/>
          <a:p>
            <a:r>
              <a:rPr lang="en-US" altLang="zh-CN" dirty="0"/>
              <a:t>3GPP TSG RAN Meeting #99</a:t>
            </a:r>
            <a:endParaRPr lang="zh-CN" altLang="en-US" dirty="0"/>
          </a:p>
        </p:txBody>
      </p:sp>
      <p:sp>
        <p:nvSpPr>
          <p:cNvPr id="8" name="TextBox 2">
            <a:extLst>
              <a:ext uri="{FF2B5EF4-FFF2-40B4-BE49-F238E27FC236}">
                <a16:creationId xmlns:a16="http://schemas.microsoft.com/office/drawing/2014/main" id="{74D467A3-53CA-4D50-A670-85D364676092}"/>
              </a:ext>
            </a:extLst>
          </p:cNvPr>
          <p:cNvSpPr txBox="1"/>
          <p:nvPr/>
        </p:nvSpPr>
        <p:spPr>
          <a:xfrm>
            <a:off x="9973432" y="501268"/>
            <a:ext cx="1991558" cy="654341"/>
          </a:xfrm>
          <a:prstGeom prst="rect">
            <a:avLst/>
          </a:prstGeom>
        </p:spPr>
        <p:txBody>
          <a:bodyPr wrap="square" lIns="0" tIns="0" rIns="0" bIns="0" rtlCol="0">
            <a:noAutofit/>
          </a:bodyPr>
          <a:lstStyle/>
          <a:p>
            <a:pPr>
              <a:tabLst>
                <a:tab pos="11199813" algn="r"/>
              </a:tabLst>
            </a:pPr>
            <a:r>
              <a:rPr lang="en-US" b="1" dirty="0">
                <a:latin typeface="+mj-lt"/>
              </a:rPr>
              <a:t>	</a:t>
            </a:r>
          </a:p>
          <a:p>
            <a:pPr>
              <a:tabLst>
                <a:tab pos="11199813" algn="r"/>
              </a:tabLst>
            </a:pPr>
            <a:r>
              <a:rPr lang="en-US" dirty="0"/>
              <a:t>RP-230123	</a:t>
            </a:r>
          </a:p>
        </p:txBody>
      </p:sp>
      <p:sp>
        <p:nvSpPr>
          <p:cNvPr id="12" name="矩形 11">
            <a:extLst>
              <a:ext uri="{FF2B5EF4-FFF2-40B4-BE49-F238E27FC236}">
                <a16:creationId xmlns:a16="http://schemas.microsoft.com/office/drawing/2014/main" id="{B061DA5A-74D7-4F9E-B2EA-C764B0DC5270}"/>
              </a:ext>
            </a:extLst>
          </p:cNvPr>
          <p:cNvSpPr/>
          <p:nvPr/>
        </p:nvSpPr>
        <p:spPr>
          <a:xfrm>
            <a:off x="854298" y="3555153"/>
            <a:ext cx="6096000" cy="923330"/>
          </a:xfrm>
          <a:prstGeom prst="rect">
            <a:avLst/>
          </a:prstGeom>
        </p:spPr>
        <p:txBody>
          <a:bodyPr>
            <a:spAutoFit/>
          </a:bodyPr>
          <a:lstStyle/>
          <a:p>
            <a:r>
              <a:rPr lang="zh-CN" altLang="en-US" dirty="0"/>
              <a:t>Agenda Item:         </a:t>
            </a:r>
            <a:r>
              <a:rPr lang="en-US" altLang="zh-CN" dirty="0"/>
              <a:t>9.3.2.9</a:t>
            </a:r>
            <a:endParaRPr lang="zh-CN" altLang="en-US" dirty="0"/>
          </a:p>
          <a:p>
            <a:r>
              <a:rPr lang="zh-CN" altLang="en-US" dirty="0"/>
              <a:t>Source:                   Xiaomi</a:t>
            </a:r>
          </a:p>
          <a:p>
            <a:r>
              <a:rPr lang="zh-CN" altLang="en-US" dirty="0"/>
              <a:t>Document for :      Discussion and decision</a:t>
            </a:r>
          </a:p>
        </p:txBody>
      </p:sp>
    </p:spTree>
    <p:extLst>
      <p:ext uri="{BB962C8B-B14F-4D97-AF65-F5344CB8AC3E}">
        <p14:creationId xmlns:p14="http://schemas.microsoft.com/office/powerpoint/2010/main" val="4250088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7325" y="33104"/>
            <a:ext cx="10058400" cy="811851"/>
          </a:xfrm>
        </p:spPr>
        <p:txBody>
          <a:bodyPr>
            <a:normAutofit/>
          </a:bodyPr>
          <a:lstStyle/>
          <a:p>
            <a:r>
              <a:rPr lang="en-US" altLang="zh-CN" sz="3600" dirty="0"/>
              <a:t>Summary of Rel-18 SI on XR</a:t>
            </a:r>
            <a:r>
              <a:rPr lang="en-GB" altLang="zh-CN" sz="3600" dirty="0"/>
              <a:t> </a:t>
            </a:r>
            <a:endParaRPr lang="zh-CN" altLang="en-US" sz="3600" dirty="0"/>
          </a:p>
        </p:txBody>
      </p:sp>
      <p:sp>
        <p:nvSpPr>
          <p:cNvPr id="3" name="内容占位符 2"/>
          <p:cNvSpPr>
            <a:spLocks noGrp="1"/>
          </p:cNvSpPr>
          <p:nvPr>
            <p:ph idx="1"/>
          </p:nvPr>
        </p:nvSpPr>
        <p:spPr>
          <a:xfrm>
            <a:off x="320542" y="968765"/>
            <a:ext cx="10908405" cy="5044280"/>
          </a:xfrm>
        </p:spPr>
        <p:txBody>
          <a:bodyPr>
            <a:normAutofit/>
          </a:bodyPr>
          <a:lstStyle/>
          <a:p>
            <a:r>
              <a:rPr lang="en-US" altLang="zh-CN" sz="2000" dirty="0"/>
              <a:t>In RAN2#121 meeting, </a:t>
            </a:r>
            <a:r>
              <a:rPr lang="en-GB" altLang="zh-CN" sz="2000" dirty="0"/>
              <a:t>RAN2 considers the Rel-18 XR SI complete. </a:t>
            </a:r>
          </a:p>
          <a:p>
            <a:r>
              <a:rPr lang="en-US" altLang="zh-CN" sz="2000" dirty="0"/>
              <a:t>RAN is suggested</a:t>
            </a:r>
            <a:r>
              <a:rPr lang="en-GB" altLang="zh-CN" sz="2000" dirty="0"/>
              <a:t> to consider updating the following objectives for XR Awareness:</a:t>
            </a:r>
            <a:endParaRPr lang="zh-CN" altLang="zh-CN" sz="2000"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graphicFrame>
        <p:nvGraphicFramePr>
          <p:cNvPr id="5" name="表格 4">
            <a:extLst>
              <a:ext uri="{FF2B5EF4-FFF2-40B4-BE49-F238E27FC236}">
                <a16:creationId xmlns:a16="http://schemas.microsoft.com/office/drawing/2014/main" id="{B4A296AC-9167-4C4D-96F1-2D03B550E9BE}"/>
              </a:ext>
            </a:extLst>
          </p:cNvPr>
          <p:cNvGraphicFramePr>
            <a:graphicFrameLocks noGrp="1"/>
          </p:cNvGraphicFramePr>
          <p:nvPr>
            <p:extLst>
              <p:ext uri="{D42A27DB-BD31-4B8C-83A1-F6EECF244321}">
                <p14:modId xmlns:p14="http://schemas.microsoft.com/office/powerpoint/2010/main" val="2738051837"/>
              </p:ext>
            </p:extLst>
          </p:nvPr>
        </p:nvGraphicFramePr>
        <p:xfrm>
          <a:off x="637146" y="1941849"/>
          <a:ext cx="10137820" cy="4195006"/>
        </p:xfrm>
        <a:graphic>
          <a:graphicData uri="http://schemas.openxmlformats.org/drawingml/2006/table">
            <a:tbl>
              <a:tblPr firstRow="1" bandRow="1">
                <a:tableStyleId>{5C22544A-7EE6-4342-B048-85BDC9FD1C3A}</a:tableStyleId>
              </a:tblPr>
              <a:tblGrid>
                <a:gridCol w="10137820">
                  <a:extLst>
                    <a:ext uri="{9D8B030D-6E8A-4147-A177-3AD203B41FA5}">
                      <a16:colId xmlns:a16="http://schemas.microsoft.com/office/drawing/2014/main" val="1737290606"/>
                    </a:ext>
                  </a:extLst>
                </a:gridCol>
              </a:tblGrid>
              <a:tr h="4195006">
                <a:tc>
                  <a:txBody>
                    <a:bodyPr/>
                    <a:lstStyle/>
                    <a:p>
                      <a:pPr marL="360680" indent="-180340" hangingPunct="0">
                        <a:spcAft>
                          <a:spcPts val="900"/>
                        </a:spcAft>
                      </a:pPr>
                      <a:r>
                        <a:rPr lang="en-US" altLang="zh-CN" sz="1000" dirty="0">
                          <a:solidFill>
                            <a:schemeClr val="tx1"/>
                          </a:solidFill>
                          <a:effectLst/>
                          <a:latin typeface="Times New Roman" panose="02020603050405020304" pitchFamily="18" charset="0"/>
                          <a:ea typeface="等线" panose="02010600030101010101" pitchFamily="2" charset="-122"/>
                        </a:rPr>
                        <a:t>Specify the enhancements related to power saving:</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DRX support of XR frame rates corresponding to non-integer periodicities (through at least semi-static mechanisms e.g. RRC </a:t>
                      </a:r>
                      <a:r>
                        <a:rPr lang="en-US" altLang="zh-CN" sz="1000" b="0" dirty="0" err="1">
                          <a:solidFill>
                            <a:schemeClr val="tx1"/>
                          </a:solidFill>
                          <a:effectLst/>
                          <a:latin typeface="Times New Roman" panose="02020603050405020304" pitchFamily="18" charset="0"/>
                          <a:ea typeface="等线" panose="02010600030101010101" pitchFamily="2" charset="-122"/>
                        </a:rPr>
                        <a:t>signalling</a:t>
                      </a:r>
                      <a:r>
                        <a:rPr lang="en-US" altLang="zh-CN" sz="1000" b="0" dirty="0">
                          <a:solidFill>
                            <a:schemeClr val="tx1"/>
                          </a:solidFill>
                          <a:effectLst/>
                          <a:latin typeface="Times New Roman" panose="02020603050405020304" pitchFamily="18" charset="0"/>
                          <a:ea typeface="等线" panose="02010600030101010101" pitchFamily="2" charset="-122"/>
                        </a:rPr>
                        <a:t>) (RAN2).</a:t>
                      </a:r>
                    </a:p>
                    <a:p>
                      <a:pPr marL="360680" indent="-180340" hangingPunct="0">
                        <a:spcAft>
                          <a:spcPts val="900"/>
                        </a:spcAft>
                      </a:pPr>
                      <a:r>
                        <a:rPr lang="en-US" altLang="zh-CN" sz="1000" dirty="0">
                          <a:solidFill>
                            <a:schemeClr val="tx1"/>
                          </a:solidFill>
                          <a:effectLst/>
                          <a:latin typeface="Times New Roman" panose="02020603050405020304" pitchFamily="18" charset="0"/>
                          <a:ea typeface="等线" panose="02010600030101010101" pitchFamily="2" charset="-122"/>
                        </a:rPr>
                        <a:t>Specify the enhancements related to capacity:</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Multiple CG PUSCH transmission occasions in a period of a single CG PUSCH configuration (RAN1, RAN2);  </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Dynamic indication of unused CG PUSCH occasion(s) based on UCI by the UE (RAN1);</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BSR enhancements including at least new BS Table(s); (RAN2);</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Delay reporting of buffered data in uplink; (RAN2);</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Provision of XR traffic assistance information for DL and UL (e.g. periodicity); (RAN2);</a:t>
                      </a:r>
                    </a:p>
                    <a:p>
                      <a:pPr marL="360680" indent="-180340" hangingPunct="0">
                        <a:spcAft>
                          <a:spcPts val="900"/>
                        </a:spcAft>
                      </a:pPr>
                      <a:r>
                        <a:rPr lang="en-US" altLang="zh-CN" sz="1000" b="0" dirty="0">
                          <a:solidFill>
                            <a:schemeClr val="tx1"/>
                          </a:solidFill>
                          <a:effectLst/>
                          <a:latin typeface="Times New Roman" panose="02020603050405020304" pitchFamily="18" charset="0"/>
                          <a:ea typeface="等线" panose="02010600030101010101" pitchFamily="2" charset="-122"/>
                        </a:rPr>
                        <a:t>-	Discard operation of PDU Sets (RAN2);</a:t>
                      </a:r>
                    </a:p>
                    <a:p>
                      <a:pPr marL="360680" indent="-180340" hangingPunct="0">
                        <a:spcAft>
                          <a:spcPts val="900"/>
                        </a:spcAft>
                      </a:pPr>
                      <a:r>
                        <a:rPr lang="en-US" altLang="zh-CN" sz="1000" dirty="0">
                          <a:solidFill>
                            <a:schemeClr val="tx1"/>
                          </a:solidFill>
                          <a:effectLst/>
                          <a:latin typeface="Times New Roman" panose="02020603050405020304" pitchFamily="18" charset="0"/>
                          <a:ea typeface="等线" panose="02010600030101010101" pitchFamily="2" charset="-122"/>
                        </a:rPr>
                        <a:t>Specify the enhancements for XR Awareness (RAN2, RAN3): </a:t>
                      </a:r>
                      <a:r>
                        <a:rPr lang="en-US" altLang="zh-CN" sz="1000" b="0" dirty="0">
                          <a:solidFill>
                            <a:schemeClr val="tx1"/>
                          </a:solidFill>
                          <a:effectLst/>
                          <a:highlight>
                            <a:srgbClr val="FFFF00"/>
                          </a:highlight>
                          <a:latin typeface="Times New Roman" panose="02020603050405020304" pitchFamily="18" charset="0"/>
                          <a:ea typeface="等线" panose="02010600030101010101" pitchFamily="2" charset="-122"/>
                        </a:rPr>
                        <a:t>TBD (detailed objectives will be further clarified at RAN#99 based on the conclusions of TR38.835, and work to be started only after RAN#99)</a:t>
                      </a:r>
                    </a:p>
                    <a:p>
                      <a:pPr marL="360680" indent="-180340" hangingPunct="0">
                        <a:spcAft>
                          <a:spcPts val="900"/>
                        </a:spcAft>
                      </a:pPr>
                      <a:r>
                        <a:rPr lang="en-US" altLang="zh-CN" sz="1000" b="0" dirty="0">
                          <a:solidFill>
                            <a:schemeClr val="tx1"/>
                          </a:solidFill>
                          <a:effectLst/>
                          <a:highlight>
                            <a:srgbClr val="FFFF00"/>
                          </a:highlight>
                          <a:latin typeface="Times New Roman" panose="02020603050405020304" pitchFamily="18" charset="0"/>
                          <a:ea typeface="等线" panose="02010600030101010101" pitchFamily="2" charset="-122"/>
                        </a:rPr>
                        <a:t>Note: Impacts to RAN3 will be assessed at RAN#99</a:t>
                      </a:r>
                    </a:p>
                    <a:p>
                      <a:pPr marL="360680" indent="-180340" hangingPunct="0">
                        <a:spcAft>
                          <a:spcPts val="900"/>
                        </a:spcAft>
                      </a:pPr>
                      <a:endParaRPr lang="en-GB" altLang="zh-CN" sz="1000" dirty="0">
                        <a:solidFill>
                          <a:schemeClr val="tx1"/>
                        </a:solidFill>
                        <a:effectLst/>
                        <a:latin typeface="Times New Roman" panose="02020603050405020304" pitchFamily="18" charset="0"/>
                        <a:ea typeface="等线"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8541094"/>
                  </a:ext>
                </a:extLst>
              </a:tr>
            </a:tbl>
          </a:graphicData>
        </a:graphic>
      </p:graphicFrame>
    </p:spTree>
    <p:extLst>
      <p:ext uri="{BB962C8B-B14F-4D97-AF65-F5344CB8AC3E}">
        <p14:creationId xmlns:p14="http://schemas.microsoft.com/office/powerpoint/2010/main" val="1946824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a:bodyPr>
          <a:lstStyle/>
          <a:p>
            <a:r>
              <a:rPr lang="en-US" altLang="zh-CN" sz="3600" dirty="0"/>
              <a:t>Discussing on WID scope of </a:t>
            </a:r>
            <a:r>
              <a:rPr lang="en-GB" altLang="zh-CN" sz="3600" dirty="0"/>
              <a:t>XR-awareness (1)</a:t>
            </a:r>
            <a:endParaRPr lang="zh-CN" altLang="en-US" sz="3600" dirty="0"/>
          </a:p>
        </p:txBody>
      </p:sp>
      <p:sp>
        <p:nvSpPr>
          <p:cNvPr id="3" name="内容占位符 2"/>
          <p:cNvSpPr>
            <a:spLocks noGrp="1"/>
          </p:cNvSpPr>
          <p:nvPr>
            <p:ph idx="1"/>
          </p:nvPr>
        </p:nvSpPr>
        <p:spPr>
          <a:xfrm>
            <a:off x="500559" y="1037452"/>
            <a:ext cx="11438156" cy="5044280"/>
          </a:xfrm>
        </p:spPr>
        <p:txBody>
          <a:bodyPr>
            <a:normAutofit/>
          </a:bodyPr>
          <a:lstStyle/>
          <a:p>
            <a:pPr marL="91440" lvl="1" indent="-91440">
              <a:spcBef>
                <a:spcPts val="1200"/>
              </a:spcBef>
              <a:spcAft>
                <a:spcPts val="200"/>
              </a:spcAft>
              <a:buSzPct val="100000"/>
              <a:buFont typeface="Wingdings" panose="05000000000000000000" pitchFamily="2" charset="2"/>
              <a:buChar char="n"/>
            </a:pPr>
            <a:r>
              <a:rPr lang="en-US" altLang="zh-CN" dirty="0"/>
              <a:t>In RAN2#121 meeting, RAN2 discussed the </a:t>
            </a:r>
            <a:r>
              <a:rPr lang="en-GB" altLang="zh-CN" dirty="0"/>
              <a:t>UL jitter and</a:t>
            </a:r>
            <a:r>
              <a:rPr lang="en-US" altLang="zh-CN" dirty="0"/>
              <a:t>  </a:t>
            </a:r>
            <a:r>
              <a:rPr lang="en-GB" altLang="zh-CN" dirty="0"/>
              <a:t>thinks UL jitter may be present for XR (e.g. for tethering use cases). It is unclear how network would use UL jitter information.</a:t>
            </a:r>
          </a:p>
          <a:p>
            <a:pPr marL="91440" lvl="1" indent="-91440">
              <a:spcBef>
                <a:spcPts val="1200"/>
              </a:spcBef>
              <a:spcAft>
                <a:spcPts val="200"/>
              </a:spcAft>
              <a:buSzPct val="100000"/>
              <a:buFont typeface="Wingdings" panose="05000000000000000000" pitchFamily="2" charset="2"/>
              <a:buChar char="n"/>
            </a:pPr>
            <a:r>
              <a:rPr lang="en-GB" altLang="zh-CN" dirty="0"/>
              <a:t>In our understanding, </a:t>
            </a:r>
            <a:r>
              <a:rPr lang="en-US" altLang="zh-CN" dirty="0"/>
              <a:t>UL jitter is not taken into account in Rel-18 XR WI for the following reasons:</a:t>
            </a:r>
          </a:p>
          <a:p>
            <a:pPr marL="651510" lvl="3" indent="-285750">
              <a:spcBef>
                <a:spcPts val="1200"/>
              </a:spcBef>
              <a:spcAft>
                <a:spcPts val="200"/>
              </a:spcAft>
              <a:buSzPct val="100000"/>
              <a:buFont typeface="Arial" panose="020B0604020202020204" pitchFamily="34" charset="0"/>
              <a:buChar char="•"/>
            </a:pPr>
            <a:r>
              <a:rPr lang="en-GB" altLang="zh-CN" dirty="0"/>
              <a:t>It is difficult to identify characteristics for </a:t>
            </a:r>
            <a:r>
              <a:rPr lang="en-US" altLang="zh-CN" dirty="0"/>
              <a:t>UL jitter</a:t>
            </a:r>
            <a:r>
              <a:rPr lang="en-GB" altLang="zh-CN" dirty="0"/>
              <a:t> since it heavily depends on how the tethered device(s) are connected to UE, e.g., WIFI, </a:t>
            </a:r>
            <a:r>
              <a:rPr lang="en-GB" altLang="zh-CN" dirty="0" err="1"/>
              <a:t>bluetooth</a:t>
            </a:r>
            <a:r>
              <a:rPr lang="en-GB" altLang="zh-CN" dirty="0"/>
              <a:t>. Coordination with SA WG4 might be needed.</a:t>
            </a:r>
          </a:p>
          <a:p>
            <a:pPr marL="651510" lvl="3" indent="-285750">
              <a:spcBef>
                <a:spcPts val="1200"/>
              </a:spcBef>
              <a:spcAft>
                <a:spcPts val="200"/>
              </a:spcAft>
              <a:buSzPct val="100000"/>
              <a:buFont typeface="Arial" panose="020B0604020202020204" pitchFamily="34" charset="0"/>
              <a:buChar char="•"/>
            </a:pPr>
            <a:r>
              <a:rPr lang="en-GB" altLang="zh-CN" dirty="0"/>
              <a:t>In SA2, Round-Trip latency requirements only considers the latency between UE and N6 termination point at the UPF and </a:t>
            </a:r>
            <a:r>
              <a:rPr lang="en-US" altLang="zh-CN" dirty="0"/>
              <a:t>UL jitter is not taken into account.</a:t>
            </a:r>
            <a:endParaRPr lang="en-GB" altLang="zh-CN" dirty="0"/>
          </a:p>
          <a:p>
            <a:pPr marL="0" lvl="1" indent="0">
              <a:lnSpc>
                <a:spcPct val="110000"/>
              </a:lnSpc>
              <a:spcBef>
                <a:spcPts val="1200"/>
              </a:spcBef>
              <a:spcAft>
                <a:spcPts val="200"/>
              </a:spcAft>
              <a:buSzPct val="100000"/>
              <a:buNone/>
            </a:pPr>
            <a:endParaRPr lang="en-GB" altLang="zh-CN" sz="1800" dirty="0"/>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spcBef>
                <a:spcPts val="1200"/>
              </a:spcBef>
              <a:spcAft>
                <a:spcPts val="200"/>
              </a:spcAft>
              <a:buSzPct val="100000"/>
              <a:buFont typeface="Arial" panose="020B0604020202020204" pitchFamily="34" charset="0"/>
              <a:buChar char="•"/>
            </a:pPr>
            <a:r>
              <a:rPr lang="en-US" altLang="zh-CN" dirty="0"/>
              <a:t>In the WI phase, UL jitter is not taken into account </a:t>
            </a:r>
            <a:r>
              <a:rPr lang="en-GB" altLang="zh-CN" dirty="0"/>
              <a:t>Rel-18 XR</a:t>
            </a:r>
            <a:r>
              <a:rPr lang="en-US" altLang="zh-CN" dirty="0"/>
              <a:t>.</a:t>
            </a:r>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2267231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a:bodyPr>
          <a:lstStyle/>
          <a:p>
            <a:r>
              <a:rPr lang="en-US" altLang="zh-CN" sz="3600" dirty="0"/>
              <a:t>Discussing on WID scope of </a:t>
            </a:r>
            <a:r>
              <a:rPr lang="en-GB" altLang="zh-CN" sz="3600" dirty="0"/>
              <a:t>XR-awareness (2)</a:t>
            </a:r>
            <a:endParaRPr lang="zh-CN" altLang="en-US" sz="3600" dirty="0"/>
          </a:p>
        </p:txBody>
      </p:sp>
      <p:sp>
        <p:nvSpPr>
          <p:cNvPr id="3" name="内容占位符 2"/>
          <p:cNvSpPr>
            <a:spLocks noGrp="1"/>
          </p:cNvSpPr>
          <p:nvPr>
            <p:ph idx="1"/>
          </p:nvPr>
        </p:nvSpPr>
        <p:spPr>
          <a:xfrm>
            <a:off x="500559" y="1037452"/>
            <a:ext cx="11438156" cy="5044280"/>
          </a:xfrm>
        </p:spPr>
        <p:txBody>
          <a:bodyPr>
            <a:normAutofit fontScale="92500" lnSpcReduction="10000"/>
          </a:bodyPr>
          <a:lstStyle/>
          <a:p>
            <a:pPr marL="91440" lvl="1" indent="-91440">
              <a:lnSpc>
                <a:spcPct val="110000"/>
              </a:lnSpc>
              <a:spcBef>
                <a:spcPts val="1200"/>
              </a:spcBef>
              <a:spcAft>
                <a:spcPts val="200"/>
              </a:spcAft>
              <a:buSzPct val="100000"/>
              <a:buFont typeface="Wingdings" panose="05000000000000000000" pitchFamily="2" charset="2"/>
              <a:buChar char="n"/>
            </a:pPr>
            <a:r>
              <a:rPr lang="en-US" altLang="zh-CN" sz="1800" dirty="0"/>
              <a:t>In RAN2#120 meeting, </a:t>
            </a:r>
            <a:r>
              <a:rPr lang="en-GB" altLang="zh-CN" sz="1800" dirty="0"/>
              <a:t>RAN2 has agreed to support timer-based discarding of UL transmit side of PDCP PDU/SDUs of a PDU set. FFS how this is modelled in PDCP specification, can be discussed in WI phase.</a:t>
            </a:r>
            <a:endParaRPr lang="en-US" altLang="zh-CN" sz="1800" dirty="0"/>
          </a:p>
          <a:p>
            <a:pPr marL="91440" lvl="1" indent="-91440">
              <a:lnSpc>
                <a:spcPct val="110000"/>
              </a:lnSpc>
              <a:spcBef>
                <a:spcPts val="1200"/>
              </a:spcBef>
              <a:spcAft>
                <a:spcPts val="200"/>
              </a:spcAft>
              <a:buSzPct val="100000"/>
              <a:buFont typeface="Wingdings" panose="05000000000000000000" pitchFamily="2" charset="2"/>
              <a:buChar char="n"/>
            </a:pPr>
            <a:r>
              <a:rPr lang="en-US" altLang="zh-CN" sz="1800" dirty="0"/>
              <a:t>In RAN2#121 meeting, </a:t>
            </a:r>
            <a:r>
              <a:rPr lang="en-GB" altLang="zh-CN" sz="1800" dirty="0"/>
              <a:t>RAN2 aims to introduce a mechanism to allow UE to handle discarding of packets with different PSI in case of congestion</a:t>
            </a:r>
            <a:r>
              <a:rPr lang="en-GB" altLang="zh-CN" sz="1800" dirty="0">
                <a:highlight>
                  <a:srgbClr val="FFFF00"/>
                </a:highlight>
              </a:rPr>
              <a:t>. FFS for other cases.</a:t>
            </a:r>
            <a:endParaRPr lang="zh-CN" altLang="zh-CN" sz="1800" dirty="0">
              <a:highlight>
                <a:srgbClr val="FFFF00"/>
              </a:highlight>
            </a:endParaRPr>
          </a:p>
          <a:p>
            <a:pPr marL="91440" lvl="1" indent="-91440">
              <a:lnSpc>
                <a:spcPct val="110000"/>
              </a:lnSpc>
              <a:spcBef>
                <a:spcPts val="1200"/>
              </a:spcBef>
              <a:spcAft>
                <a:spcPts val="200"/>
              </a:spcAft>
              <a:buSzPct val="100000"/>
              <a:buFont typeface="Wingdings" panose="05000000000000000000" pitchFamily="2" charset="2"/>
              <a:buChar char="n"/>
            </a:pPr>
            <a:r>
              <a:rPr lang="en-GB" altLang="zh-CN" dirty="0"/>
              <a:t> </a:t>
            </a:r>
            <a:r>
              <a:rPr lang="en-GB" altLang="zh-CN" sz="1800" dirty="0"/>
              <a:t>According to the defemination of PHISI(When the PSIHI is set for a QoS flow, as soon as one PDU of a PDU set is known to be lost, the remaining PDUs of that PDU Set can be considered as no longer needed by the application and may be subject to discard operation), </a:t>
            </a:r>
            <a:r>
              <a:rPr lang="en-US" altLang="zh-CN" sz="1800" dirty="0"/>
              <a:t>discarding of a PDU within a PDU set also happens when a PDU loss due to unsuccessful </a:t>
            </a:r>
            <a:r>
              <a:rPr lang="en-GB" altLang="zh-CN" sz="1800" dirty="0"/>
              <a:t>delivery </a:t>
            </a:r>
            <a:r>
              <a:rPr lang="en-US" altLang="zh-CN" sz="1800" dirty="0"/>
              <a:t>over air interface.</a:t>
            </a:r>
          </a:p>
          <a:p>
            <a:pPr marL="91440" lvl="1" indent="-91440">
              <a:lnSpc>
                <a:spcPct val="110000"/>
              </a:lnSpc>
              <a:spcBef>
                <a:spcPts val="1200"/>
              </a:spcBef>
              <a:spcAft>
                <a:spcPts val="200"/>
              </a:spcAft>
              <a:buSzPct val="100000"/>
              <a:buFont typeface="Wingdings" panose="05000000000000000000" pitchFamily="2" charset="2"/>
              <a:buChar char="n"/>
            </a:pPr>
            <a:r>
              <a:rPr lang="en-US" altLang="zh-CN" sz="1800" dirty="0"/>
              <a:t>In RAN2#121 meeting, </a:t>
            </a:r>
            <a:r>
              <a:rPr lang="en-GB" altLang="zh-CN" sz="1800" dirty="0"/>
              <a:t>RAN2 has no intention to pursue </a:t>
            </a:r>
            <a:r>
              <a:rPr lang="en-US" altLang="ko-KR" sz="1800" dirty="0"/>
              <a:t>PDU prioritization which should not be in the WID scope.</a:t>
            </a:r>
          </a:p>
          <a:p>
            <a:pPr marL="91440" lvl="1" indent="-91440">
              <a:lnSpc>
                <a:spcPct val="110000"/>
              </a:lnSpc>
              <a:spcBef>
                <a:spcPts val="1200"/>
              </a:spcBef>
              <a:spcAft>
                <a:spcPts val="200"/>
              </a:spcAft>
              <a:buSzPct val="100000"/>
              <a:buFont typeface="Wingdings" panose="05000000000000000000" pitchFamily="2" charset="2"/>
              <a:buChar char="n"/>
            </a:pPr>
            <a:r>
              <a:rPr lang="en-US" altLang="zh-CN" sz="1800" dirty="0"/>
              <a:t>In RAN2#121 meeting, </a:t>
            </a:r>
            <a:r>
              <a:rPr lang="en-GB" altLang="zh-CN" sz="1800" dirty="0"/>
              <a:t>RAN2 has no intention to </a:t>
            </a:r>
            <a:r>
              <a:rPr lang="en-US" altLang="zh-CN" sz="1800" dirty="0"/>
              <a:t>support of RLC bearer splitting based on new XR-specific functionality which </a:t>
            </a:r>
            <a:r>
              <a:rPr lang="en-US" altLang="ko-KR" sz="1800" dirty="0"/>
              <a:t>should not be in the WID scope</a:t>
            </a:r>
            <a:endParaRPr lang="en-GB" altLang="zh-CN" sz="1800" dirty="0"/>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spcBef>
                <a:spcPts val="1200"/>
              </a:spcBef>
              <a:spcAft>
                <a:spcPts val="200"/>
              </a:spcAft>
              <a:buSzPct val="100000"/>
              <a:buFont typeface="Arial" panose="020B0604020202020204" pitchFamily="34" charset="0"/>
              <a:buChar char="•"/>
            </a:pPr>
            <a:r>
              <a:rPr lang="en-GB" altLang="zh-CN" dirty="0"/>
              <a:t>RAN is suggested to specify discard operation of PDU Sets (e.g., timer-based discarding, PSI-based discarding in presence of congestion, </a:t>
            </a:r>
            <a:r>
              <a:rPr lang="en-US" altLang="zh-CN" dirty="0"/>
              <a:t>unsuccessful </a:t>
            </a:r>
            <a:r>
              <a:rPr lang="en-GB" altLang="zh-CN" dirty="0"/>
              <a:t>delivery -based discarding).</a:t>
            </a:r>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1521820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a:bodyPr>
          <a:lstStyle/>
          <a:p>
            <a:r>
              <a:rPr lang="en-US" altLang="zh-CN" sz="3600" dirty="0"/>
              <a:t>Discussing on WID scope of </a:t>
            </a:r>
            <a:r>
              <a:rPr lang="en-GB" altLang="zh-CN" sz="3600" dirty="0"/>
              <a:t>XR-awareness (3)</a:t>
            </a:r>
            <a:endParaRPr lang="zh-CN" altLang="en-US" sz="3600" dirty="0"/>
          </a:p>
        </p:txBody>
      </p:sp>
      <p:sp>
        <p:nvSpPr>
          <p:cNvPr id="3" name="内容占位符 2"/>
          <p:cNvSpPr>
            <a:spLocks noGrp="1"/>
          </p:cNvSpPr>
          <p:nvPr>
            <p:ph idx="1"/>
          </p:nvPr>
        </p:nvSpPr>
        <p:spPr>
          <a:xfrm>
            <a:off x="500559" y="1037452"/>
            <a:ext cx="11438156" cy="5044280"/>
          </a:xfrm>
        </p:spPr>
        <p:txBody>
          <a:bodyPr>
            <a:normAutofit/>
          </a:bodyPr>
          <a:lstStyle/>
          <a:p>
            <a:pPr marL="91440" lvl="1" indent="-91440">
              <a:lnSpc>
                <a:spcPct val="110000"/>
              </a:lnSpc>
              <a:spcBef>
                <a:spcPts val="1200"/>
              </a:spcBef>
              <a:spcAft>
                <a:spcPts val="200"/>
              </a:spcAft>
              <a:buSzPct val="100000"/>
              <a:buFont typeface="Wingdings" panose="05000000000000000000" pitchFamily="2" charset="2"/>
              <a:buChar char="n"/>
            </a:pPr>
            <a:r>
              <a:rPr lang="en-GB" altLang="zh-CN" sz="1800" dirty="0">
                <a:solidFill>
                  <a:schemeClr val="tx1"/>
                </a:solidFill>
              </a:rPr>
              <a:t>According to the conclusion of SA2’s TR 23.700-60 v18.0.0, the following aspects are identified with RAN impacts for XR-awareness in NG-RAN:</a:t>
            </a:r>
          </a:p>
          <a:p>
            <a:pPr marL="651510" lvl="3" indent="-285750">
              <a:spcBef>
                <a:spcPts val="1200"/>
              </a:spcBef>
              <a:spcAft>
                <a:spcPts val="200"/>
              </a:spcAft>
              <a:buSzPct val="100000"/>
              <a:buFont typeface="Arial" panose="020B0604020202020204" pitchFamily="34" charset="0"/>
              <a:buChar char="•"/>
            </a:pPr>
            <a:r>
              <a:rPr lang="en-GB" altLang="zh-CN" sz="1500" dirty="0">
                <a:solidFill>
                  <a:schemeClr val="tx1"/>
                </a:solidFill>
              </a:rPr>
              <a:t>For </a:t>
            </a:r>
            <a:r>
              <a:rPr lang="en-US" altLang="zh-CN" sz="1500" dirty="0">
                <a:solidFill>
                  <a:schemeClr val="tx1"/>
                </a:solidFill>
              </a:rPr>
              <a:t>RAN information exposure in SA2</a:t>
            </a:r>
            <a:r>
              <a:rPr lang="zh-CN" altLang="en-US" sz="1500" dirty="0">
                <a:solidFill>
                  <a:schemeClr val="tx1"/>
                </a:solidFill>
              </a:rPr>
              <a:t>‘</a:t>
            </a:r>
            <a:r>
              <a:rPr lang="en-US" altLang="zh-CN" sz="1500" dirty="0">
                <a:solidFill>
                  <a:schemeClr val="tx1"/>
                </a:solidFill>
              </a:rPr>
              <a:t>s </a:t>
            </a:r>
            <a:r>
              <a:rPr lang="en-GB" altLang="zh-CN" sz="1500" dirty="0">
                <a:solidFill>
                  <a:schemeClr val="tx1"/>
                </a:solidFill>
              </a:rPr>
              <a:t>KI#3, RAN3 </a:t>
            </a:r>
            <a:r>
              <a:rPr lang="en-US" altLang="zh-CN" sz="1500" dirty="0">
                <a:solidFill>
                  <a:schemeClr val="tx1"/>
                </a:solidFill>
              </a:rPr>
              <a:t>needs to discuss how to measure the congestion and how to exposure the congestion information to the 5GC.</a:t>
            </a:r>
            <a:endParaRPr lang="en-GB" altLang="zh-CN" sz="1500" dirty="0">
              <a:solidFill>
                <a:schemeClr val="tx1"/>
              </a:solidFill>
            </a:endParaRPr>
          </a:p>
          <a:p>
            <a:pPr marL="651510" lvl="3" indent="-285750">
              <a:spcBef>
                <a:spcPts val="1200"/>
              </a:spcBef>
              <a:spcAft>
                <a:spcPts val="200"/>
              </a:spcAft>
              <a:buSzPct val="100000"/>
              <a:buFont typeface="Arial" panose="020B0604020202020204" pitchFamily="34" charset="0"/>
              <a:buChar char="•"/>
            </a:pPr>
            <a:r>
              <a:rPr lang="en-GB" altLang="zh-CN" sz="1500" dirty="0">
                <a:solidFill>
                  <a:schemeClr val="tx1"/>
                </a:solidFill>
              </a:rPr>
              <a:t>For </a:t>
            </a:r>
            <a:r>
              <a:rPr lang="da-DK" altLang="zh-CN" sz="1500" dirty="0">
                <a:solidFill>
                  <a:schemeClr val="tx1"/>
                </a:solidFill>
              </a:rPr>
              <a:t>PDU Set based QoS handling in SA2’s KI#4 and KI#5, RAN3 needs to discuss how to support and handle the PDU set QoS parameters in Control Plane and PDU Set related information in User Plane. </a:t>
            </a:r>
          </a:p>
          <a:p>
            <a:pPr marL="651510" lvl="3" indent="-285750">
              <a:spcBef>
                <a:spcPts val="1200"/>
              </a:spcBef>
              <a:spcAft>
                <a:spcPts val="200"/>
              </a:spcAft>
              <a:buSzPct val="100000"/>
              <a:buFont typeface="Arial" panose="020B0604020202020204" pitchFamily="34" charset="0"/>
              <a:buChar char="•"/>
            </a:pPr>
            <a:r>
              <a:rPr lang="en-GB" altLang="zh-CN" sz="1500" dirty="0">
                <a:solidFill>
                  <a:schemeClr val="tx1"/>
                </a:solidFill>
              </a:rPr>
              <a:t>For XR power saving SA2’s Ki#8, RAN3 needs to discuss the signalling support of transmission of assistance information from 5GC to NG-RAN.</a:t>
            </a:r>
            <a:endParaRPr lang="en-GB" altLang="zh-CN" sz="1800" dirty="0">
              <a:solidFill>
                <a:srgbClr val="FF0000"/>
              </a:solidFill>
            </a:endParaRPr>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365760" lvl="3" indent="0">
              <a:spcBef>
                <a:spcPts val="1200"/>
              </a:spcBef>
              <a:spcAft>
                <a:spcPts val="200"/>
              </a:spcAft>
              <a:buSzPct val="100000"/>
              <a:buNone/>
            </a:pPr>
            <a:r>
              <a:rPr lang="en-GB" altLang="zh-CN" sz="1500" dirty="0">
                <a:solidFill>
                  <a:schemeClr val="tx1"/>
                </a:solidFill>
              </a:rPr>
              <a:t>For RAN3’s objectives, it’s suggested to focus on the following aspects.</a:t>
            </a:r>
          </a:p>
          <a:p>
            <a:pPr marL="651510" lvl="3" indent="-285750">
              <a:spcBef>
                <a:spcPts val="1200"/>
              </a:spcBef>
              <a:spcAft>
                <a:spcPts val="200"/>
              </a:spcAft>
              <a:buSzPct val="100000"/>
              <a:buFont typeface="Arial" panose="020B0604020202020204" pitchFamily="34" charset="0"/>
              <a:buChar char="•"/>
            </a:pPr>
            <a:r>
              <a:rPr lang="en-GB" altLang="zh-CN" sz="1500" dirty="0">
                <a:solidFill>
                  <a:schemeClr val="tx1"/>
                </a:solidFill>
              </a:rPr>
              <a:t>Support of </a:t>
            </a:r>
            <a:r>
              <a:rPr lang="en-US" altLang="zh-CN" sz="1500" dirty="0">
                <a:solidFill>
                  <a:schemeClr val="tx1"/>
                </a:solidFill>
              </a:rPr>
              <a:t>RAN information exposure</a:t>
            </a:r>
            <a:r>
              <a:rPr lang="en-GB" altLang="zh-CN" sz="1500" dirty="0">
                <a:solidFill>
                  <a:schemeClr val="tx1"/>
                </a:solidFill>
              </a:rPr>
              <a:t>, including congestion information, etc..</a:t>
            </a:r>
          </a:p>
          <a:p>
            <a:pPr marL="651510" lvl="3" indent="-285750">
              <a:spcBef>
                <a:spcPts val="1200"/>
              </a:spcBef>
              <a:spcAft>
                <a:spcPts val="200"/>
              </a:spcAft>
              <a:buSzPct val="100000"/>
              <a:buFont typeface="Arial" panose="020B0604020202020204" pitchFamily="34" charset="0"/>
              <a:buChar char="•"/>
            </a:pPr>
            <a:r>
              <a:rPr lang="en-GB" altLang="zh-CN" sz="1500" dirty="0">
                <a:solidFill>
                  <a:schemeClr val="tx1"/>
                </a:solidFill>
              </a:rPr>
              <a:t>Support of </a:t>
            </a:r>
            <a:r>
              <a:rPr lang="da-DK" altLang="zh-CN" sz="1500" dirty="0">
                <a:solidFill>
                  <a:schemeClr val="tx1"/>
                </a:solidFill>
              </a:rPr>
              <a:t>PDU Set based QoS handling, including control plane and user plane enhancement.</a:t>
            </a:r>
          </a:p>
          <a:p>
            <a:pPr marL="651510" lvl="3" indent="-285750">
              <a:spcBef>
                <a:spcPts val="1200"/>
              </a:spcBef>
              <a:spcAft>
                <a:spcPts val="200"/>
              </a:spcAft>
              <a:buSzPct val="100000"/>
              <a:buFont typeface="Arial" panose="020B0604020202020204" pitchFamily="34" charset="0"/>
              <a:buChar char="•"/>
            </a:pPr>
            <a:r>
              <a:rPr lang="en-GB" altLang="zh-CN" sz="1500" dirty="0">
                <a:solidFill>
                  <a:schemeClr val="tx1"/>
                </a:solidFill>
              </a:rPr>
              <a:t>Signalling support of assistance information from 5GC to NG-RAN for XR power saving.</a:t>
            </a:r>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4247512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7325" y="33104"/>
            <a:ext cx="10058400" cy="811851"/>
          </a:xfrm>
        </p:spPr>
        <p:txBody>
          <a:bodyPr>
            <a:normAutofit/>
          </a:bodyPr>
          <a:lstStyle/>
          <a:p>
            <a:r>
              <a:rPr lang="en-US" altLang="zh-CN" sz="3600" dirty="0"/>
              <a:t>Summary</a:t>
            </a:r>
            <a:r>
              <a:rPr lang="en-GB" altLang="zh-CN" sz="3600" dirty="0"/>
              <a:t> </a:t>
            </a:r>
            <a:endParaRPr lang="zh-CN" altLang="en-US" sz="3600" dirty="0"/>
          </a:p>
        </p:txBody>
      </p:sp>
      <p:sp>
        <p:nvSpPr>
          <p:cNvPr id="3" name="内容占位符 2"/>
          <p:cNvSpPr>
            <a:spLocks noGrp="1"/>
          </p:cNvSpPr>
          <p:nvPr>
            <p:ph idx="1"/>
          </p:nvPr>
        </p:nvSpPr>
        <p:spPr>
          <a:xfrm>
            <a:off x="320542" y="968765"/>
            <a:ext cx="10908405" cy="5044280"/>
          </a:xfrm>
        </p:spPr>
        <p:txBody>
          <a:bodyPr>
            <a:normAutofit/>
          </a:bodyPr>
          <a:lstStyle/>
          <a:p>
            <a:pPr marL="91440" lvl="1" indent="-91440">
              <a:lnSpc>
                <a:spcPct val="100000"/>
              </a:lnSpc>
              <a:spcBef>
                <a:spcPts val="1200"/>
              </a:spcBef>
              <a:spcAft>
                <a:spcPts val="200"/>
              </a:spcAft>
              <a:buSzPct val="100000"/>
              <a:buFont typeface="Wingdings" panose="05000000000000000000" pitchFamily="2" charset="2"/>
              <a:buChar char="n"/>
            </a:pPr>
            <a:r>
              <a:rPr lang="en-US" altLang="zh-CN" dirty="0"/>
              <a:t>Proposal 1: RAN is suggested</a:t>
            </a:r>
            <a:r>
              <a:rPr lang="en-GB" altLang="zh-CN" dirty="0"/>
              <a:t> to consider updating the following objectives for Rel-18 XR WID:</a:t>
            </a:r>
            <a:endParaRPr lang="zh-CN" altLang="zh-CN"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graphicFrame>
        <p:nvGraphicFramePr>
          <p:cNvPr id="5" name="表格 4">
            <a:extLst>
              <a:ext uri="{FF2B5EF4-FFF2-40B4-BE49-F238E27FC236}">
                <a16:creationId xmlns:a16="http://schemas.microsoft.com/office/drawing/2014/main" id="{B4A296AC-9167-4C4D-96F1-2D03B550E9BE}"/>
              </a:ext>
            </a:extLst>
          </p:cNvPr>
          <p:cNvGraphicFramePr>
            <a:graphicFrameLocks noGrp="1"/>
          </p:cNvGraphicFramePr>
          <p:nvPr>
            <p:extLst>
              <p:ext uri="{D42A27DB-BD31-4B8C-83A1-F6EECF244321}">
                <p14:modId xmlns:p14="http://schemas.microsoft.com/office/powerpoint/2010/main" val="2261222872"/>
              </p:ext>
            </p:extLst>
          </p:nvPr>
        </p:nvGraphicFramePr>
        <p:xfrm>
          <a:off x="791693" y="1551189"/>
          <a:ext cx="10137820" cy="4257040"/>
        </p:xfrm>
        <a:graphic>
          <a:graphicData uri="http://schemas.openxmlformats.org/drawingml/2006/table">
            <a:tbl>
              <a:tblPr firstRow="1" bandRow="1">
                <a:tableStyleId>{5C22544A-7EE6-4342-B048-85BDC9FD1C3A}</a:tableStyleId>
              </a:tblPr>
              <a:tblGrid>
                <a:gridCol w="10137820">
                  <a:extLst>
                    <a:ext uri="{9D8B030D-6E8A-4147-A177-3AD203B41FA5}">
                      <a16:colId xmlns:a16="http://schemas.microsoft.com/office/drawing/2014/main" val="1737290606"/>
                    </a:ext>
                  </a:extLst>
                </a:gridCol>
              </a:tblGrid>
              <a:tr h="4195006">
                <a:tc>
                  <a:txBody>
                    <a:bodyPr/>
                    <a:lstStyle/>
                    <a:p>
                      <a:pPr hangingPunct="0">
                        <a:spcAft>
                          <a:spcPts val="900"/>
                        </a:spcAft>
                      </a:pPr>
                      <a:r>
                        <a:rPr lang="en-GB" altLang="zh-CN" sz="1000" b="1" dirty="0">
                          <a:solidFill>
                            <a:schemeClr val="tx1"/>
                          </a:solidFill>
                          <a:effectLst/>
                          <a:latin typeface="Times New Roman" panose="02020603050405020304" pitchFamily="18" charset="0"/>
                          <a:ea typeface="等线" panose="02010600030101010101" pitchFamily="2" charset="-122"/>
                        </a:rPr>
                        <a:t>Specify the enhancements related to power saving:</a:t>
                      </a:r>
                      <a:endParaRPr lang="zh-CN" altLang="zh-CN" sz="1000" b="1" dirty="0">
                        <a:solidFill>
                          <a:schemeClr val="tx1"/>
                        </a:solidFill>
                        <a:effectLst/>
                        <a:latin typeface="Times New Roman" panose="02020603050405020304" pitchFamily="18" charset="0"/>
                        <a:ea typeface="等线" panose="02010600030101010101" pitchFamily="2" charset="-122"/>
                      </a:endParaRPr>
                    </a:p>
                    <a:p>
                      <a:pPr marL="360680" indent="-180340" hangingPunct="0">
                        <a:spcAft>
                          <a:spcPts val="900"/>
                        </a:spcAft>
                      </a:pPr>
                      <a:r>
                        <a:rPr lang="en-GB" altLang="zh-CN" sz="1000" b="0" dirty="0">
                          <a:solidFill>
                            <a:schemeClr val="tx1"/>
                          </a:solidFill>
                          <a:effectLst/>
                          <a:latin typeface="Times New Roman" panose="02020603050405020304" pitchFamily="18" charset="0"/>
                          <a:ea typeface="等线" panose="02010600030101010101" pitchFamily="2" charset="-122"/>
                        </a:rPr>
                        <a:t>-	DRX support of XR frame rates corresponding to non-integer periodicities (through at least semi-static mechanisms e.g. RRC signalling) (RAN2).</a:t>
                      </a:r>
                      <a:endParaRPr lang="zh-CN" altLang="zh-CN" sz="1000" b="0" dirty="0">
                        <a:solidFill>
                          <a:schemeClr val="tx1"/>
                        </a:solidFill>
                        <a:effectLst/>
                        <a:latin typeface="Times New Roman" panose="02020603050405020304" pitchFamily="18" charset="0"/>
                        <a:ea typeface="等线" panose="02010600030101010101" pitchFamily="2" charset="-122"/>
                      </a:endParaRPr>
                    </a:p>
                    <a:p>
                      <a:pPr hangingPunct="0">
                        <a:spcAft>
                          <a:spcPts val="900"/>
                        </a:spcAft>
                      </a:pPr>
                      <a:r>
                        <a:rPr lang="en-GB" altLang="zh-CN" sz="1000" dirty="0">
                          <a:solidFill>
                            <a:schemeClr val="tx1"/>
                          </a:solidFill>
                          <a:effectLst/>
                          <a:latin typeface="Times New Roman" panose="02020603050405020304" pitchFamily="18" charset="0"/>
                          <a:ea typeface="等线" panose="02010600030101010101" pitchFamily="2" charset="-122"/>
                        </a:rPr>
                        <a:t>Specify the enhancements related to capacity:</a:t>
                      </a:r>
                      <a:endParaRPr lang="zh-CN" altLang="zh-CN" sz="1000" dirty="0">
                        <a:solidFill>
                          <a:schemeClr val="tx1"/>
                        </a:solidFill>
                        <a:effectLst/>
                        <a:latin typeface="Times New Roman" panose="02020603050405020304" pitchFamily="18" charset="0"/>
                        <a:ea typeface="等线" panose="02010600030101010101" pitchFamily="2" charset="-122"/>
                      </a:endParaRPr>
                    </a:p>
                    <a:p>
                      <a:pPr marL="540385" indent="-180340" hangingPunct="0">
                        <a:spcAft>
                          <a:spcPts val="900"/>
                        </a:spcAft>
                      </a:pPr>
                      <a:r>
                        <a:rPr lang="en-GB" altLang="zh-CN" sz="1000" b="0" dirty="0">
                          <a:solidFill>
                            <a:schemeClr val="tx1"/>
                          </a:solidFill>
                          <a:effectLst/>
                          <a:latin typeface="Times New Roman" panose="02020603050405020304" pitchFamily="18" charset="0"/>
                          <a:ea typeface="等线" panose="02010600030101010101" pitchFamily="2" charset="-122"/>
                        </a:rPr>
                        <a:t>-	Multiple CG PUSCH transmission occasions in a period of a single CG PUSCH configuration (RAN1, RAN2);  </a:t>
                      </a:r>
                      <a:endParaRPr lang="zh-CN" altLang="zh-CN" sz="1000" b="0" dirty="0">
                        <a:solidFill>
                          <a:schemeClr val="tx1"/>
                        </a:solidFill>
                        <a:effectLst/>
                        <a:latin typeface="Times New Roman" panose="02020603050405020304" pitchFamily="18" charset="0"/>
                        <a:ea typeface="等线" panose="02010600030101010101" pitchFamily="2" charset="-122"/>
                      </a:endParaRPr>
                    </a:p>
                    <a:p>
                      <a:pPr marL="540385" indent="-180340" hangingPunct="0">
                        <a:spcAft>
                          <a:spcPts val="900"/>
                        </a:spcAft>
                      </a:pPr>
                      <a:r>
                        <a:rPr lang="en-GB" altLang="zh-CN" sz="1000" b="0" dirty="0">
                          <a:solidFill>
                            <a:schemeClr val="tx1"/>
                          </a:solidFill>
                          <a:effectLst/>
                          <a:latin typeface="Times New Roman" panose="02020603050405020304" pitchFamily="18" charset="0"/>
                          <a:ea typeface="等线" panose="02010600030101010101" pitchFamily="2" charset="-122"/>
                        </a:rPr>
                        <a:t>-	Dynamic indication of unused CG PUSCH occasion(s) based on UCI by the UE (RAN1);</a:t>
                      </a:r>
                      <a:endParaRPr lang="zh-CN" altLang="zh-CN" sz="1000" b="0" dirty="0">
                        <a:solidFill>
                          <a:schemeClr val="tx1"/>
                        </a:solidFill>
                        <a:effectLst/>
                        <a:latin typeface="Times New Roman" panose="02020603050405020304" pitchFamily="18" charset="0"/>
                        <a:ea typeface="等线" panose="02010600030101010101" pitchFamily="2" charset="-122"/>
                      </a:endParaRPr>
                    </a:p>
                    <a:p>
                      <a:pPr marL="540385" indent="-180340" hangingPunct="0">
                        <a:spcAft>
                          <a:spcPts val="900"/>
                        </a:spcAft>
                      </a:pPr>
                      <a:r>
                        <a:rPr lang="en-GB" altLang="zh-CN" sz="1000" b="0" dirty="0">
                          <a:solidFill>
                            <a:schemeClr val="tx1"/>
                          </a:solidFill>
                          <a:effectLst/>
                          <a:latin typeface="Times New Roman" panose="02020603050405020304" pitchFamily="18" charset="0"/>
                          <a:ea typeface="等线" panose="02010600030101010101" pitchFamily="2" charset="-122"/>
                        </a:rPr>
                        <a:t>-	BSR enhancements including at least new BS Table(s); (RAN2);</a:t>
                      </a:r>
                      <a:endParaRPr lang="zh-CN" altLang="zh-CN" sz="1000" b="0" dirty="0">
                        <a:solidFill>
                          <a:schemeClr val="tx1"/>
                        </a:solidFill>
                        <a:effectLst/>
                        <a:latin typeface="Times New Roman" panose="02020603050405020304" pitchFamily="18" charset="0"/>
                        <a:ea typeface="等线" panose="02010600030101010101" pitchFamily="2" charset="-122"/>
                      </a:endParaRPr>
                    </a:p>
                    <a:p>
                      <a:pPr marL="540385" indent="-180340" hangingPunct="0">
                        <a:spcAft>
                          <a:spcPts val="900"/>
                        </a:spcAft>
                      </a:pPr>
                      <a:r>
                        <a:rPr lang="en-GB" altLang="zh-CN" sz="1000" b="0" dirty="0">
                          <a:solidFill>
                            <a:schemeClr val="tx1"/>
                          </a:solidFill>
                          <a:effectLst/>
                          <a:latin typeface="Times New Roman" panose="02020603050405020304" pitchFamily="18" charset="0"/>
                          <a:ea typeface="等线" panose="02010600030101010101" pitchFamily="2" charset="-122"/>
                        </a:rPr>
                        <a:t>-	Delay reporting of buffered data in uplink; (RAN2);</a:t>
                      </a:r>
                      <a:endParaRPr lang="zh-CN" altLang="zh-CN" sz="1000" b="0" dirty="0">
                        <a:solidFill>
                          <a:schemeClr val="tx1"/>
                        </a:solidFill>
                        <a:effectLst/>
                        <a:latin typeface="Times New Roman" panose="02020603050405020304" pitchFamily="18" charset="0"/>
                        <a:ea typeface="等线" panose="02010600030101010101" pitchFamily="2" charset="-122"/>
                      </a:endParaRPr>
                    </a:p>
                    <a:p>
                      <a:pPr marL="540385" indent="-180340" hangingPunct="0">
                        <a:spcAft>
                          <a:spcPts val="900"/>
                        </a:spcAft>
                        <a:buFontTx/>
                        <a:buChar char="-"/>
                      </a:pPr>
                      <a:r>
                        <a:rPr lang="en-GB" altLang="zh-CN" sz="1000" b="0" dirty="0">
                          <a:solidFill>
                            <a:schemeClr val="tx1"/>
                          </a:solidFill>
                          <a:effectLst/>
                          <a:latin typeface="Times New Roman" panose="02020603050405020304" pitchFamily="18" charset="0"/>
                          <a:ea typeface="等线" panose="02010600030101010101" pitchFamily="2" charset="-122"/>
                        </a:rPr>
                        <a:t>Provision of XR traffic assistance information for DL and UL (e.g. periodicity); (RAN2);</a:t>
                      </a:r>
                    </a:p>
                    <a:p>
                      <a:pPr algn="just">
                        <a:spcAft>
                          <a:spcPts val="0"/>
                        </a:spcAft>
                      </a:pPr>
                      <a:r>
                        <a:rPr lang="en-GB" altLang="zh-CN" sz="1000" b="0" strike="sngStrike"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rPr>
                        <a:t>          </a:t>
                      </a:r>
                      <a:r>
                        <a:rPr lang="en-GB" altLang="zh-CN" sz="1000" b="0" strike="sngStrike"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Discard operation of PDU Sets (RAN2);</a:t>
                      </a:r>
                      <a:endParaRPr lang="en-US" altLang="zh-CN" sz="1000" b="0" strike="sngStrike" kern="100" dirty="0">
                        <a:solidFill>
                          <a:schemeClr val="lt1"/>
                        </a:solidFill>
                        <a:effectLst/>
                        <a:latin typeface="Times New Roman" panose="02020603050405020304" pitchFamily="18" charset="0"/>
                        <a:ea typeface="等线" panose="02010600030101010101" pitchFamily="2" charset="-122"/>
                        <a:cs typeface="Times New Roman" panose="02020603050405020304" pitchFamily="18" charset="0"/>
                      </a:endParaRPr>
                    </a:p>
                    <a:p>
                      <a:pPr marL="360680" indent="-180340" hangingPunct="0">
                        <a:spcAft>
                          <a:spcPts val="900"/>
                        </a:spcAft>
                      </a:pPr>
                      <a:endParaRPr lang="en-US" altLang="zh-CN" sz="1000" b="0" dirty="0">
                        <a:solidFill>
                          <a:schemeClr val="tx1"/>
                        </a:solidFill>
                        <a:effectLst/>
                        <a:latin typeface="Times New Roman" panose="02020603050405020304" pitchFamily="18" charset="0"/>
                        <a:ea typeface="等线" panose="02010600030101010101" pitchFamily="2" charset="-122"/>
                      </a:endParaRPr>
                    </a:p>
                    <a:p>
                      <a:pPr marL="0" indent="-180340" algn="l" defTabSz="914400" rtl="0" eaLnBrk="1" latinLnBrk="0" hangingPunct="0">
                        <a:spcAft>
                          <a:spcPts val="900"/>
                        </a:spcAft>
                      </a:pPr>
                      <a:r>
                        <a:rPr lang="en-GB" altLang="zh-CN" sz="1000" b="1" kern="1200" dirty="0">
                          <a:solidFill>
                            <a:schemeClr val="tx1"/>
                          </a:solidFill>
                          <a:effectLst/>
                          <a:latin typeface="Times New Roman" panose="02020603050405020304" pitchFamily="18" charset="0"/>
                          <a:ea typeface="等线" panose="02010600030101010101" pitchFamily="2" charset="-122"/>
                          <a:cs typeface="+mn-cs"/>
                        </a:rPr>
                        <a:t>Specify the enhancements for XR Awareness (RAN2, RAN3): </a:t>
                      </a:r>
                    </a:p>
                    <a:p>
                      <a:pPr marL="360045" marR="0" lvl="1" indent="0" algn="l" defTabSz="914400" rtl="0" eaLnBrk="1" fontAlgn="base" latinLnBrk="0" hangingPunct="0">
                        <a:lnSpc>
                          <a:spcPct val="100000"/>
                        </a:lnSpc>
                        <a:spcBef>
                          <a:spcPts val="200"/>
                        </a:spcBef>
                        <a:spcAft>
                          <a:spcPts val="900"/>
                        </a:spcAft>
                        <a:buClrTx/>
                        <a:buSzTx/>
                        <a:buFont typeface="Courier New" panose="02070309020205020404" pitchFamily="49" charset="0"/>
                        <a:buNone/>
                        <a:tabLst/>
                        <a:defRPr/>
                      </a:pPr>
                      <a:r>
                        <a:rPr lang="en-GB" altLang="zh-CN" sz="1000" b="0" kern="1200" dirty="0">
                          <a:solidFill>
                            <a:srgbClr val="FF0000"/>
                          </a:solidFill>
                          <a:effectLst/>
                          <a:latin typeface="Times New Roman" panose="02020603050405020304" pitchFamily="18" charset="0"/>
                          <a:ea typeface="等线" panose="02010600030101010101" pitchFamily="2" charset="-122"/>
                          <a:cs typeface="+mn-cs"/>
                        </a:rPr>
                        <a:t>-     Discard operation of PDU Sets (RAN2, RAN3);</a:t>
                      </a:r>
                    </a:p>
                    <a:p>
                      <a:pPr marL="360045" marR="0" lvl="1" indent="0" algn="l" defTabSz="914400" rtl="0" eaLnBrk="1" fontAlgn="base" latinLnBrk="0" hangingPunct="0">
                        <a:lnSpc>
                          <a:spcPct val="100000"/>
                        </a:lnSpc>
                        <a:spcBef>
                          <a:spcPts val="200"/>
                        </a:spcBef>
                        <a:spcAft>
                          <a:spcPts val="900"/>
                        </a:spcAft>
                        <a:buClrTx/>
                        <a:buSzTx/>
                        <a:buFont typeface="Courier New" panose="02070309020205020404" pitchFamily="49" charset="0"/>
                        <a:buNone/>
                        <a:tabLst/>
                        <a:defRPr/>
                      </a:pPr>
                      <a:r>
                        <a:rPr lang="en-GB" altLang="zh-CN" sz="1000" b="0" kern="1200" dirty="0">
                          <a:solidFill>
                            <a:srgbClr val="FF0000"/>
                          </a:solidFill>
                          <a:effectLst/>
                          <a:latin typeface="Times New Roman" panose="02020603050405020304" pitchFamily="18" charset="0"/>
                          <a:ea typeface="等线" panose="02010600030101010101" pitchFamily="2" charset="-122"/>
                          <a:cs typeface="+mn-cs"/>
                        </a:rPr>
                        <a:t>-     Support of  </a:t>
                      </a:r>
                      <a:r>
                        <a:rPr lang="en-US" altLang="zh-CN" sz="1000" b="0" kern="1200" dirty="0">
                          <a:solidFill>
                            <a:srgbClr val="FF0000"/>
                          </a:solidFill>
                          <a:effectLst/>
                          <a:latin typeface="Times New Roman" panose="02020603050405020304" pitchFamily="18" charset="0"/>
                          <a:ea typeface="等线" panose="02010600030101010101" pitchFamily="2" charset="-122"/>
                          <a:cs typeface="+mn-cs"/>
                        </a:rPr>
                        <a:t>RAN information exposure, including congestion information, etc., as required by other WGs (RAN3);</a:t>
                      </a:r>
                    </a:p>
                    <a:p>
                      <a:pPr marL="360045" lvl="1" indent="0" algn="l" defTabSz="914400" rtl="0" eaLnBrk="1" fontAlgn="base" latinLnBrk="0" hangingPunct="0">
                        <a:spcBef>
                          <a:spcPts val="200"/>
                        </a:spcBef>
                        <a:spcAft>
                          <a:spcPts val="900"/>
                        </a:spcAft>
                        <a:buFont typeface="Courier New" panose="02070309020205020404" pitchFamily="49" charset="0"/>
                        <a:buNone/>
                      </a:pPr>
                      <a:r>
                        <a:rPr lang="en-US" altLang="zh-CN" sz="1000" b="0" kern="1200" dirty="0">
                          <a:solidFill>
                            <a:srgbClr val="FF0000"/>
                          </a:solidFill>
                          <a:effectLst/>
                          <a:latin typeface="Times New Roman" panose="02020603050405020304" pitchFamily="18" charset="0"/>
                          <a:ea typeface="等线" panose="02010600030101010101" pitchFamily="2" charset="-122"/>
                          <a:cs typeface="+mn-cs"/>
                        </a:rPr>
                        <a:t>-     Support of PDU Set based QoS handling, including control plane and user plane enhancement (RAN3);</a:t>
                      </a:r>
                    </a:p>
                    <a:p>
                      <a:pPr marL="360045" lvl="1" indent="0" algn="l" defTabSz="914400" rtl="0" eaLnBrk="1" fontAlgn="base" latinLnBrk="0" hangingPunct="0">
                        <a:spcBef>
                          <a:spcPts val="200"/>
                        </a:spcBef>
                        <a:spcAft>
                          <a:spcPts val="900"/>
                        </a:spcAft>
                        <a:buFont typeface="Courier New" panose="02070309020205020404" pitchFamily="49" charset="0"/>
                        <a:buNone/>
                      </a:pPr>
                      <a:r>
                        <a:rPr lang="en-US" altLang="zh-CN" sz="1000" b="0" kern="1200" dirty="0">
                          <a:solidFill>
                            <a:srgbClr val="FF0000"/>
                          </a:solidFill>
                          <a:effectLst/>
                          <a:latin typeface="Times New Roman" panose="02020603050405020304" pitchFamily="18" charset="0"/>
                          <a:ea typeface="等线" panose="02010600030101010101" pitchFamily="2" charset="-122"/>
                          <a:cs typeface="+mn-cs"/>
                        </a:rPr>
                        <a:t>-     </a:t>
                      </a:r>
                      <a:r>
                        <a:rPr lang="en-US" altLang="zh-CN" sz="1000" b="0" kern="1200" dirty="0" err="1">
                          <a:solidFill>
                            <a:srgbClr val="FF0000"/>
                          </a:solidFill>
                          <a:effectLst/>
                          <a:latin typeface="Times New Roman" panose="02020603050405020304" pitchFamily="18" charset="0"/>
                          <a:ea typeface="等线" panose="02010600030101010101" pitchFamily="2" charset="-122"/>
                          <a:cs typeface="+mn-cs"/>
                        </a:rPr>
                        <a:t>Signalling</a:t>
                      </a:r>
                      <a:r>
                        <a:rPr lang="en-US" altLang="zh-CN" sz="1000" b="0" kern="1200" dirty="0">
                          <a:solidFill>
                            <a:srgbClr val="FF0000"/>
                          </a:solidFill>
                          <a:effectLst/>
                          <a:latin typeface="Times New Roman" panose="02020603050405020304" pitchFamily="18" charset="0"/>
                          <a:ea typeface="等线" panose="02010600030101010101" pitchFamily="2" charset="-122"/>
                          <a:cs typeface="+mn-cs"/>
                        </a:rPr>
                        <a:t> support of assistance information from 5GC to NG-RAN for XR power saving (RAN3).</a:t>
                      </a:r>
                    </a:p>
                    <a:p>
                      <a:pPr marL="360045" lvl="1" indent="0" algn="l" defTabSz="914400" rtl="0" eaLnBrk="1" fontAlgn="base" latinLnBrk="0" hangingPunct="0">
                        <a:spcBef>
                          <a:spcPts val="200"/>
                        </a:spcBef>
                        <a:spcAft>
                          <a:spcPts val="900"/>
                        </a:spcAft>
                        <a:buFont typeface="Courier New" panose="02070309020205020404" pitchFamily="49" charset="0"/>
                        <a:buNone/>
                      </a:pPr>
                      <a:endParaRPr lang="en-US" altLang="zh-CN" sz="1000" b="0" kern="1200" dirty="0">
                        <a:solidFill>
                          <a:srgbClr val="FF0000"/>
                        </a:solidFill>
                        <a:effectLst/>
                        <a:latin typeface="Times New Roman" panose="02020603050405020304" pitchFamily="18" charset="0"/>
                        <a:ea typeface="等线"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8541094"/>
                  </a:ext>
                </a:extLst>
              </a:tr>
            </a:tbl>
          </a:graphicData>
        </a:graphic>
      </p:graphicFrame>
    </p:spTree>
    <p:extLst>
      <p:ext uri="{BB962C8B-B14F-4D97-AF65-F5344CB8AC3E}">
        <p14:creationId xmlns:p14="http://schemas.microsoft.com/office/powerpoint/2010/main" val="330579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19384" y="2653284"/>
            <a:ext cx="4488511" cy="1004316"/>
          </a:xfrm>
        </p:spPr>
        <p:txBody>
          <a:bodyPr>
            <a:normAutofit/>
          </a:bodyPr>
          <a:lstStyle/>
          <a:p>
            <a:pPr marL="0" indent="0">
              <a:buNone/>
            </a:pPr>
            <a:r>
              <a:rPr lang="en-US" altLang="zh-CN" sz="3600" dirty="0"/>
              <a:t>THANKS!</a:t>
            </a:r>
            <a:endParaRPr lang="zh-CN" altLang="en-US" sz="3600" dirty="0"/>
          </a:p>
        </p:txBody>
      </p:sp>
      <p:pic>
        <p:nvPicPr>
          <p:cNvPr id="4" name="图片 3">
            <a:extLst>
              <a:ext uri="{FF2B5EF4-FFF2-40B4-BE49-F238E27FC236}">
                <a16:creationId xmlns:a16="http://schemas.microsoft.com/office/drawing/2014/main" id="{2EFD7417-8980-4656-A826-D680224DDD2E}"/>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197193784"/>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部门模板</Template>
  <TotalTime>3346</TotalTime>
  <Words>1070</Words>
  <Application>Microsoft Office PowerPoint</Application>
  <PresentationFormat>宽屏</PresentationFormat>
  <Paragraphs>67</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Arial Unicode MS</vt:lpstr>
      <vt:lpstr>等线</vt:lpstr>
      <vt:lpstr>宋体</vt:lpstr>
      <vt:lpstr>Arial</vt:lpstr>
      <vt:lpstr>Calibri</vt:lpstr>
      <vt:lpstr>Calibri Light</vt:lpstr>
      <vt:lpstr>Courier New</vt:lpstr>
      <vt:lpstr>Times New Roman</vt:lpstr>
      <vt:lpstr>Wingdings</vt:lpstr>
      <vt:lpstr>部门模板</vt:lpstr>
      <vt:lpstr>Views on the scope of XR WI </vt:lpstr>
      <vt:lpstr>Summary of Rel-18 SI on XR </vt:lpstr>
      <vt:lpstr>Discussing on WID scope of XR-awareness (1)</vt:lpstr>
      <vt:lpstr>Discussing on WID scope of XR-awareness (2)</vt:lpstr>
      <vt:lpstr>Discussing on WID scope of XR-awareness (3)</vt:lpstr>
      <vt:lpstr>Summary </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Redcap</dc:title>
  <dc:creator>Microsoft</dc:creator>
  <cp:lastModifiedBy>Xiaomi-Lisi</cp:lastModifiedBy>
  <cp:revision>128</cp:revision>
  <dcterms:created xsi:type="dcterms:W3CDTF">2020-11-20T06:12:24Z</dcterms:created>
  <dcterms:modified xsi:type="dcterms:W3CDTF">2023-03-13T08:05:59Z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e1afc330578407bb659acaae49a64f5">
    <vt:lpwstr>CWMMh6owy1ZIY1aoTxlGexzjghU6ygsBVvMsAGhiqTjtsYLhuec3YXOtK+8tEzAtjd+BrabSXmrju1+DwMLQdDYHQ==</vt:lpwstr>
  </property>
  <property fmtid="{D5CDD505-2E9C-101B-9397-08002B2CF9AE}" pid="3" name="CWM373cac15873446dcb728b95a7eb7f800">
    <vt:lpwstr>CWMNYa6qcUaj8lcXY4Xo9bshuZOou9/XYix0nsFuzs8IibwlIMzF+Dz9wGMa22eogiuNVez8QIrO3JO3nsils1L4A==</vt:lpwstr>
  </property>
</Properties>
</file>