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5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0" r:id="rId6"/>
    <p:sldMasterId id="2147483841" r:id="rId7"/>
    <p:sldMasterId id="2147483911" r:id="rId8"/>
  </p:sldMasterIdLst>
  <p:notesMasterIdLst>
    <p:notesMasterId r:id="rId15"/>
  </p:notesMasterIdLst>
  <p:sldIdLst>
    <p:sldId id="2147473342" r:id="rId9"/>
    <p:sldId id="2147473376" r:id="rId10"/>
    <p:sldId id="2147473380" r:id="rId11"/>
    <p:sldId id="2147473382" r:id="rId12"/>
    <p:sldId id="2147473381" r:id="rId13"/>
    <p:sldId id="2134805334" r:id="rId1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135"/>
    <a:srgbClr val="001D47"/>
    <a:srgbClr val="0A0908"/>
    <a:srgbClr val="FF8B10"/>
    <a:srgbClr val="666666"/>
    <a:srgbClr val="333333"/>
    <a:srgbClr val="FFFFFF"/>
    <a:srgbClr val="CCCCCC"/>
    <a:srgbClr val="FFFB00"/>
    <a:srgbClr val="FF3154"/>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74" autoAdjust="0"/>
    <p:restoredTop sz="94685" autoAdjust="0"/>
  </p:normalViewPr>
  <p:slideViewPr>
    <p:cSldViewPr snapToGrid="0">
      <p:cViewPr varScale="1">
        <p:scale>
          <a:sx n="100" d="100"/>
          <a:sy n="100" d="100"/>
        </p:scale>
        <p:origin x="296" y="56"/>
      </p:cViewPr>
      <p:guideLst/>
    </p:cSldViewPr>
  </p:slideViewPr>
  <p:notesTextViewPr>
    <p:cViewPr>
      <p:scale>
        <a:sx n="3" d="2"/>
        <a:sy n="3" d="2"/>
      </p:scale>
      <p:origin x="0" y="0"/>
    </p:cViewPr>
  </p:notesTextViewPr>
  <p:sorterViewPr>
    <p:cViewPr varScale="1">
      <p:scale>
        <a:sx n="1" d="1"/>
        <a:sy n="1" d="1"/>
      </p:scale>
      <p:origin x="0" y="-4315"/>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slide" Target="slides/slide5.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Master" Target="slideMasters/slideMaster2.xml"/><Relationship Id="rId12" Type="http://schemas.openxmlformats.org/officeDocument/2006/relationships/slide" Target="slides/slide4.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3.xml"/><Relationship Id="rId5" Type="http://schemas.openxmlformats.org/officeDocument/2006/relationships/customXml" Target="../customXml/item5.xml"/><Relationship Id="rId15" Type="http://schemas.openxmlformats.org/officeDocument/2006/relationships/notesMaster" Target="notesMasters/notesMaster1.xml"/><Relationship Id="rId10" Type="http://schemas.openxmlformats.org/officeDocument/2006/relationships/slide" Target="slides/slide2.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3/10/2023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1 - Blank">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A2CC8E39-9A4E-A4DF-F50E-11E2BDCAFF7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4" name="Straight Connector 3">
            <a:extLst>
              <a:ext uri="{FF2B5EF4-FFF2-40B4-BE49-F238E27FC236}">
                <a16:creationId xmlns:a16="http://schemas.microsoft.com/office/drawing/2014/main" id="{F70CBB6F-396D-9ECA-CB6B-537365B2E26A}"/>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778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572000" y="0"/>
            <a:ext cx="4572001" cy="5143500"/>
          </a:xfrm>
          <a:prstGeom prst="rect">
            <a:avLst/>
          </a:prstGeom>
          <a:solidFill>
            <a:schemeClr val="tx2"/>
          </a:solidFill>
        </p:spPr>
        <p:txBody>
          <a:bodyPr/>
          <a:lstStyle>
            <a:lvl1pPr marL="0" indent="0">
              <a:buNone/>
              <a:defRPr sz="1000">
                <a:solidFill>
                  <a:schemeClr val="bg1"/>
                </a:solidFill>
              </a:defRPr>
            </a:lvl1pPr>
          </a:lstStyle>
          <a:p>
            <a:r>
              <a:rPr lang="en-US" dirty="0"/>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5" name="Straight Connector 4">
            <a:extLst>
              <a:ext uri="{FF2B5EF4-FFF2-40B4-BE49-F238E27FC236}">
                <a16:creationId xmlns:a16="http://schemas.microsoft.com/office/drawing/2014/main" id="{60CD3C9A-107F-22EC-1671-28C406CFCA7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13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3096000" y="0"/>
            <a:ext cx="6048000" cy="5143500"/>
          </a:xfrm>
          <a:prstGeom prst="rect">
            <a:avLst/>
          </a:prstGeom>
          <a:solidFill>
            <a:schemeClr val="tx2"/>
          </a:solidFill>
        </p:spPr>
        <p:txBody>
          <a:bodyPr/>
          <a:lstStyle>
            <a:lvl1pPr marL="0" indent="0">
              <a:buNone/>
              <a:defRPr sz="1000">
                <a:solidFill>
                  <a:schemeClr val="bg1"/>
                </a:solidFill>
              </a:defRPr>
            </a:lvl1pPr>
          </a:lstStyle>
          <a:p>
            <a:r>
              <a:rPr lang="en-US" dirty="0"/>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4" name="Straight Connector 3">
            <a:extLst>
              <a:ext uri="{FF2B5EF4-FFF2-40B4-BE49-F238E27FC236}">
                <a16:creationId xmlns:a16="http://schemas.microsoft.com/office/drawing/2014/main" id="{639CB1E9-59D2-839A-658C-A23761FDC7C0}"/>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0158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572000" y="0"/>
            <a:ext cx="4571999"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FFDCED2A-6F4B-B012-EFEA-A5A5D734636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536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3096000" y="0"/>
            <a:ext cx="6048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D153E126-16EC-5B6B-B79D-CDC812F5E8A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8390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B4D514C8-0DDA-7262-4109-EF26FA846FF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1222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093800F5-E209-664D-A7E0-BF31501FE76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466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3" name="Straight Connector 2">
            <a:extLst>
              <a:ext uri="{FF2B5EF4-FFF2-40B4-BE49-F238E27FC236}">
                <a16:creationId xmlns:a16="http://schemas.microsoft.com/office/drawing/2014/main" id="{B69E459F-FA2A-44D7-0042-B6749720C4A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889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3" name="Straight Connector 2">
            <a:extLst>
              <a:ext uri="{FF2B5EF4-FFF2-40B4-BE49-F238E27FC236}">
                <a16:creationId xmlns:a16="http://schemas.microsoft.com/office/drawing/2014/main" id="{F5CA6AE9-CB4B-F137-356B-3F444DF521D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889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7" name="Straight Connector 6">
            <a:extLst>
              <a:ext uri="{FF2B5EF4-FFF2-40B4-BE49-F238E27FC236}">
                <a16:creationId xmlns:a16="http://schemas.microsoft.com/office/drawing/2014/main" id="{B41F63E7-7858-9E91-BACF-9FD1D77A74A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6002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3" name="Straight Connector 2">
            <a:extLst>
              <a:ext uri="{FF2B5EF4-FFF2-40B4-BE49-F238E27FC236}">
                <a16:creationId xmlns:a16="http://schemas.microsoft.com/office/drawing/2014/main" id="{56F9891C-F679-171D-0410-18138B8C177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172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7" name="Straight Connector 6">
            <a:extLst>
              <a:ext uri="{FF2B5EF4-FFF2-40B4-BE49-F238E27FC236}">
                <a16:creationId xmlns:a16="http://schemas.microsoft.com/office/drawing/2014/main" id="{64CB7D39-8685-8AB5-351E-6B19EEB4BBD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43127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dirty="0"/>
              <a:t>Text here</a:t>
            </a:r>
          </a:p>
          <a:p>
            <a:pPr lvl="1"/>
            <a:r>
              <a:rPr lang="en-US" dirty="0"/>
              <a:t>Text here</a:t>
            </a:r>
          </a:p>
          <a:p>
            <a:pPr lvl="2"/>
            <a:r>
              <a:rPr lang="en-US" dirty="0"/>
              <a:t>Text here</a:t>
            </a:r>
          </a:p>
          <a:p>
            <a:pPr lvl="3"/>
            <a:r>
              <a:rPr lang="en-US" dirty="0"/>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dirty="0"/>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5" name="Straight Connector 4">
            <a:extLst>
              <a:ext uri="{FF2B5EF4-FFF2-40B4-BE49-F238E27FC236}">
                <a16:creationId xmlns:a16="http://schemas.microsoft.com/office/drawing/2014/main" id="{822FC401-1AA8-2464-8D1C-AB4CBBB237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5639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417600" y="1080000"/>
            <a:ext cx="8308800" cy="1760501"/>
          </a:xfrm>
          <a:prstGeom prst="rect">
            <a:avLst/>
          </a:prstGeom>
        </p:spPr>
        <p:txBody>
          <a:bodyPr lIns="0" tIns="0" rIns="0" bIns="0"/>
          <a:lstStyle>
            <a:lvl1pPr marL="0" indent="0">
              <a:buNone/>
              <a:defRPr sz="54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466B2A9F-7428-9787-9456-2476EC7471B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201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7" name="Straight Connector 6">
            <a:extLst>
              <a:ext uri="{FF2B5EF4-FFF2-40B4-BE49-F238E27FC236}">
                <a16:creationId xmlns:a16="http://schemas.microsoft.com/office/drawing/2014/main" id="{8C6FED7A-2E54-8D43-8732-46FB9027DB7B}"/>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9633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F0704DB9-88C7-16A3-4EB3-53EDBBBBED99}"/>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9734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98343E1B-0BDB-6D7F-D5F6-35E72B8B2568}"/>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E6A5F513-FF52-40DD-1058-E3394F1442C6}"/>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8159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dirty="0"/>
              <a:t>Presentation</a:t>
            </a:r>
            <a:br>
              <a:rPr lang="en-GB" dirty="0"/>
            </a:br>
            <a:r>
              <a:rPr lang="en-GB" dirty="0"/>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B1A77665-3F1E-2A97-3EA0-9107B5BFDA76}"/>
              </a:ext>
            </a:extLst>
          </p:cNvPr>
          <p:cNvCxnSpPr>
            <a:cxnSpLocks/>
          </p:cNvCxnSpPr>
          <p:nvPr userDrawn="1"/>
        </p:nvCxnSpPr>
        <p:spPr>
          <a:xfrm>
            <a:off x="6278509"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202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4698C39D-9BF3-2E01-07D8-83AC83D22B6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9975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0AE06C9D-E699-053A-48F6-090A15EE341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113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3 - Cover O BlueGreen3">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3896"/>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Tree>
    <p:extLst>
      <p:ext uri="{BB962C8B-B14F-4D97-AF65-F5344CB8AC3E}">
        <p14:creationId xmlns:p14="http://schemas.microsoft.com/office/powerpoint/2010/main" val="439034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5126775" y="-4796"/>
            <a:ext cx="4017225" cy="51435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45700AEF-B2E0-306E-A874-DE91DDDD98F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600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DEC99354-0705-43E6-69C9-1036477EF0B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5816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C8980C06-E572-7A51-AF42-18E3E2BB769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4542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3" name="Straight Connector 2">
            <a:extLst>
              <a:ext uri="{FF2B5EF4-FFF2-40B4-BE49-F238E27FC236}">
                <a16:creationId xmlns:a16="http://schemas.microsoft.com/office/drawing/2014/main" id="{2E635509-617A-2673-6143-139A72A328AE}"/>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5738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r="18798"/>
          <a:stretch/>
        </p:blipFill>
        <p:spPr>
          <a:xfrm>
            <a:off x="4966626" y="0"/>
            <a:ext cx="4177374" cy="51444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39597BE1-B84C-D2C8-9145-12E1EE3A2A41}"/>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9290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A8D6CBFA-FE17-BB91-3580-068737D2A8A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0216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33C362B2-9A6C-0E6C-FBA1-C96043F3F40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15759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D62F7CD0-7194-262C-4163-9C9259A996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8688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4D2CB855-84A3-85F5-FB9C-1E75571087A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5608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684253F2-17A2-0FB1-EBCA-E926952C83B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72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0A138235-402A-DB5E-7574-A36D3D7E821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0542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1A883A0B-71FE-CCBB-40D3-94902D79FA0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97989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6D1215D7-36B4-79D5-19D8-6A7A87DAEEB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9169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8.1 - End BlueGreen2">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3A71822B-C712-A4E6-919B-405BA7F21A5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113608E-22FD-657F-8D07-CD39EC97958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DA917A93-F7DB-3A50-D98B-8185FF15DE00}"/>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8D8095F-7FCC-5669-F881-F66619242228}"/>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A8F3D3FE-D0C9-59C1-F189-DA228D51A05B}"/>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7F167DEA-E276-FD24-54AA-B4A09328CCE6}"/>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5BDAA131-A001-A420-C695-237DBC40265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289778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2 - End BlueGreen3">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0EF89375-E21D-F63F-06A8-C59355F125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BD7979C-B9C6-8A09-B241-FD1FED4BAC89}"/>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7B0CAF0-3BC0-2F0C-A2D6-BD2777136ABD}"/>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DFE11313-A28D-C9D5-388D-F3DCE472D73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5423B194-3C18-4ED2-C954-ADB91F99CDD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A46B4C4-EAE8-DC64-8EE7-085376B9F0C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68AEA7C-4869-2294-8EAF-A87420CD474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849010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8.3 - End BlueGreen5">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08FFEE3-9429-FB20-94DA-036B3BA28A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F97AAA9-D469-5AE4-F90F-9020A3DDBE0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C2E78338-BF1F-47F8-574E-5A79325DD1F8}"/>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BEABEE7F-B8A9-CDE0-CB0E-B91BA834B8F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42EAFBE4-3E55-88EC-6263-AA83BE68E7C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55877F46-FE15-EE6B-7255-F5187038A7A8}"/>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F62DDA2E-E23F-3C1F-FBA8-13E4AE5F3526}"/>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380662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8.4 - End PurpleBlue2">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3465075C-3A04-8F21-2D96-F11146239A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A77D7537-AB6E-150C-8EAC-2488703A5501}"/>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6DD48B6-4C1B-73D2-03B9-15D30FCE5E9E}"/>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64D70B58-DDCB-C449-2352-59773ED88AE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609F40CE-5FD9-0148-24E8-B471F0E808B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921AF8C9-7D93-7437-46E4-70C04BC1FCD9}"/>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4086F6C-E115-654F-39E3-04AE3FA5602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7527178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8.5 - End BluePink1">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39F40A4-C4FE-CE81-4DDE-1096BF05B1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04350EF6-70D2-8CA6-C8B4-23AD48C51B92}"/>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E3C5F24B-DEBE-91F4-60EF-98DB9598FC4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430F02E-A1F8-79E9-1749-B79A96144ED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FABBDCAD-55AC-A504-7AB9-9EA8B4E0982A}"/>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870B6CA-17E5-8094-AABA-A4EB4CF4DD7D}"/>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B471460-440F-63D0-B43A-D4E98094F4B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536942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8.6 - End Pink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21011232-FEC1-556E-5D81-2627C46F6D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305D3B8-631A-ECF6-F436-B2BCDEC1D146}"/>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5AA4292-461B-4E6C-D0DF-22D79FF5659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E83B83EF-F13E-0C9F-A72E-1028FFB5C1A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7583F4ED-E4FB-BC79-63D6-917602298C36}"/>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7AF8DF3-63F0-80CE-4E26-5256A0E0248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D0AD8F7-2131-0B88-1728-D3CA421A2D2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8426698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8.7 - Divider Orange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AC7C13A4-489B-3211-82FF-868A0A256E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490672C-BECC-A8CE-2FB2-AF9FB16315DB}"/>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3EA2D57-26D4-3FE7-0AD1-EEED4BE8BED6}"/>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3244009B-B9FA-D5C6-D5E3-5563DC7638F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2FD42FBA-921E-BB93-CEB5-51CAED5F599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ADC54FF-C0E3-D235-2C4E-2FB66C6E9ED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E3A682F-0F88-48F0-97B1-60B5B2477F9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51156547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8.8 - Divider White">
    <p:bg>
      <p:bgPr>
        <a:solidFill>
          <a:schemeClr val="bg1"/>
        </a:solidFill>
        <a:effectLst/>
      </p:bgPr>
    </p:bg>
    <p:spTree>
      <p:nvGrpSpPr>
        <p:cNvPr id="1" name=""/>
        <p:cNvGrpSpPr/>
        <p:nvPr/>
      </p:nvGrpSpPr>
      <p:grpSpPr>
        <a:xfrm>
          <a:off x="0" y="0"/>
          <a:ext cx="0" cy="0"/>
          <a:chOff x="0" y="0"/>
          <a:chExt cx="0" cy="0"/>
        </a:xfrm>
      </p:grpSpPr>
      <p:grpSp>
        <p:nvGrpSpPr>
          <p:cNvPr id="2" name="Graphic 3">
            <a:extLst>
              <a:ext uri="{FF2B5EF4-FFF2-40B4-BE49-F238E27FC236}">
                <a16:creationId xmlns:a16="http://schemas.microsoft.com/office/drawing/2014/main" id="{46DC4F6B-8D28-1514-E83F-9C8BC35CC881}"/>
              </a:ext>
            </a:extLst>
          </p:cNvPr>
          <p:cNvGrpSpPr/>
          <p:nvPr userDrawn="1"/>
        </p:nvGrpSpPr>
        <p:grpSpPr>
          <a:xfrm>
            <a:off x="1833317" y="1954988"/>
            <a:ext cx="5477366" cy="1233523"/>
            <a:chOff x="469958" y="1647414"/>
            <a:chExt cx="8205029" cy="1847802"/>
          </a:xfrm>
          <a:solidFill>
            <a:schemeClr val="accent1"/>
          </a:solidFill>
        </p:grpSpPr>
        <p:sp>
          <p:nvSpPr>
            <p:cNvPr id="3" name="Freeform 10">
              <a:extLst>
                <a:ext uri="{FF2B5EF4-FFF2-40B4-BE49-F238E27FC236}">
                  <a16:creationId xmlns:a16="http://schemas.microsoft.com/office/drawing/2014/main" id="{528AAC0C-F8F7-997C-49C5-2DDCFFEF4C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4" name="Freeform 11">
              <a:extLst>
                <a:ext uri="{FF2B5EF4-FFF2-40B4-BE49-F238E27FC236}">
                  <a16:creationId xmlns:a16="http://schemas.microsoft.com/office/drawing/2014/main" id="{709A296F-6430-7EEE-74D0-2B39CDE8E8CE}"/>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5" name="Freeform 12">
              <a:extLst>
                <a:ext uri="{FF2B5EF4-FFF2-40B4-BE49-F238E27FC236}">
                  <a16:creationId xmlns:a16="http://schemas.microsoft.com/office/drawing/2014/main" id="{98732BD3-7687-3964-C382-BE79A166885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6" name="Freeform 13">
              <a:extLst>
                <a:ext uri="{FF2B5EF4-FFF2-40B4-BE49-F238E27FC236}">
                  <a16:creationId xmlns:a16="http://schemas.microsoft.com/office/drawing/2014/main" id="{9F629670-5E2F-8BFA-0D73-6127F5336BE0}"/>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7" name="Freeform 14">
              <a:extLst>
                <a:ext uri="{FF2B5EF4-FFF2-40B4-BE49-F238E27FC236}">
                  <a16:creationId xmlns:a16="http://schemas.microsoft.com/office/drawing/2014/main" id="{9B99146A-4055-2125-3098-1EF0E51C585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523916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C16DBDDB-3C86-596D-3350-0B9ED619D20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6354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2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lvl1pPr>
              <a:defRPr/>
            </a:lvl1pPr>
          </a:lstStyle>
          <a:p>
            <a:r>
              <a:rPr lang="en-GB"/>
              <a:t>Nokia internal use</a:t>
            </a:r>
            <a:endParaRPr lang="en-US"/>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6000"/>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320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387818652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2"/>
            <a:ext cx="8308800" cy="309600"/>
          </a:xfrm>
          <a:prstGeom prst="rect">
            <a:avLst/>
          </a:prstGeom>
        </p:spPr>
        <p:txBody>
          <a:bodyPr lIns="0" tIns="0" rIns="0" bIns="0"/>
          <a:lstStyle>
            <a:lvl1pPr marL="0" indent="0">
              <a:buNone/>
              <a:defRPr sz="2000">
                <a:solidFill>
                  <a:schemeClr val="bg2"/>
                </a:solidFill>
                <a:latin typeface="+mj-lt"/>
              </a:defRPr>
            </a:lvl1pPr>
            <a:lvl2pPr>
              <a:defRPr sz="1988">
                <a:latin typeface="+mj-lt"/>
              </a:defRPr>
            </a:lvl2pPr>
            <a:lvl3pPr>
              <a:defRPr sz="1988">
                <a:latin typeface="+mj-lt"/>
              </a:defRPr>
            </a:lvl3pPr>
            <a:lvl4pPr>
              <a:defRPr sz="1988">
                <a:latin typeface="+mj-lt"/>
              </a:defRPr>
            </a:lvl4pPr>
            <a:lvl5pPr>
              <a:defRPr sz="1988">
                <a:latin typeface="+mj-lt"/>
              </a:defRPr>
            </a:lvl5pPr>
          </a:lstStyle>
          <a:p>
            <a:pPr lvl="0"/>
            <a:r>
              <a:rPr lang="en-US" noProof="0"/>
              <a:t>Click to edit secondary headline</a:t>
            </a:r>
          </a:p>
        </p:txBody>
      </p:sp>
      <p:sp>
        <p:nvSpPr>
          <p:cNvPr id="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internal use</a:t>
            </a:r>
            <a:endParaRPr lang="en-US"/>
          </a:p>
        </p:txBody>
      </p:sp>
      <p:sp>
        <p:nvSpPr>
          <p:cNvPr id="6" name="Titel 1">
            <a:extLst>
              <a:ext uri="{FF2B5EF4-FFF2-40B4-BE49-F238E27FC236}">
                <a16:creationId xmlns:a16="http://schemas.microsoft.com/office/drawing/2014/main" id="{C836EC8E-5F24-405B-AED7-22B300A2060E}"/>
              </a:ext>
            </a:extLst>
          </p:cNvPr>
          <p:cNvSpPr>
            <a:spLocks noGrp="1"/>
          </p:cNvSpPr>
          <p:nvPr>
            <p:ph type="title" hasCustomPrompt="1"/>
          </p:nvPr>
        </p:nvSpPr>
        <p:spPr>
          <a:xfrm>
            <a:off x="417600" y="280991"/>
            <a:ext cx="8308800" cy="309351"/>
          </a:xfrm>
        </p:spPr>
        <p:txBody>
          <a:bodyPr/>
          <a:lstStyle>
            <a:lvl1pPr>
              <a:defRPr/>
            </a:lvl1pPr>
          </a:lstStyle>
          <a:p>
            <a:r>
              <a:rPr lang="en-US" dirty="0"/>
              <a:t>Click to edit headline</a:t>
            </a:r>
            <a:endParaRPr lang="en-GB" dirty="0"/>
          </a:p>
        </p:txBody>
      </p:sp>
    </p:spTree>
    <p:extLst>
      <p:ext uri="{BB962C8B-B14F-4D97-AF65-F5344CB8AC3E}">
        <p14:creationId xmlns:p14="http://schemas.microsoft.com/office/powerpoint/2010/main" val="2284022782"/>
      </p:ext>
    </p:extLst>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437997CD-4103-2DAB-42E2-A0C1AB9ED585}"/>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6995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0C9C3BBB-89C3-3953-0E5E-9544F2E7BD2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8519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2"/>
                </a:solidFill>
              </a:defRPr>
            </a:lvl1pPr>
            <a:lvl2pPr marL="408600" indent="-228600">
              <a:lnSpc>
                <a:spcPct val="100000"/>
              </a:lnSpc>
              <a:spcBef>
                <a:spcPts val="0"/>
              </a:spcBef>
              <a:spcAft>
                <a:spcPts val="600"/>
              </a:spcAft>
              <a:buFont typeface="+mj-lt"/>
              <a:buAutoNum type="arabicPeriod" startAt="2"/>
              <a:defRPr sz="1200">
                <a:solidFill>
                  <a:schemeClr val="tx2"/>
                </a:solidFill>
              </a:defRPr>
            </a:lvl2pPr>
            <a:lvl3pPr marL="588600" indent="-228600">
              <a:lnSpc>
                <a:spcPct val="100000"/>
              </a:lnSpc>
              <a:spcBef>
                <a:spcPts val="0"/>
              </a:spcBef>
              <a:spcAft>
                <a:spcPts val="600"/>
              </a:spcAft>
              <a:buFont typeface="+mj-lt"/>
              <a:buAutoNum type="arabicPeriod" startAt="3"/>
              <a:defRPr sz="1200">
                <a:solidFill>
                  <a:schemeClr val="tx2"/>
                </a:solidFill>
              </a:defRPr>
            </a:lvl3pPr>
            <a:lvl4pPr marL="768600" indent="-228600">
              <a:lnSpc>
                <a:spcPct val="100000"/>
              </a:lnSpc>
              <a:spcBef>
                <a:spcPts val="0"/>
              </a:spcBef>
              <a:spcAft>
                <a:spcPts val="600"/>
              </a:spcAft>
              <a:buFont typeface="+mj-lt"/>
              <a:buAutoNum type="arabicPeriod" startAt="4"/>
              <a:defRPr sz="1200">
                <a:solidFill>
                  <a:schemeClr val="tx2"/>
                </a:solidFill>
              </a:defRPr>
            </a:lvl4pPr>
            <a:lvl5pPr marL="957150" indent="-228600">
              <a:lnSpc>
                <a:spcPct val="100000"/>
              </a:lnSpc>
              <a:spcBef>
                <a:spcPts val="0"/>
              </a:spcBef>
              <a:spcAft>
                <a:spcPts val="600"/>
              </a:spcAft>
              <a:buFont typeface="+mj-lt"/>
              <a:buAutoNum type="arabicPeriod" startAt="5"/>
              <a:defRPr sz="1200">
                <a:solidFill>
                  <a:schemeClr val="tx2"/>
                </a:solidFill>
              </a:defRPr>
            </a:lvl5pPr>
          </a:lstStyle>
          <a:p>
            <a:pPr lvl="0"/>
            <a:r>
              <a:rPr lang="en-US" dirty="0"/>
              <a:t>Text here</a:t>
            </a:r>
          </a:p>
          <a:p>
            <a:pPr lvl="1"/>
            <a:r>
              <a:rPr lang="en-US" dirty="0"/>
              <a:t>Text here</a:t>
            </a:r>
          </a:p>
          <a:p>
            <a:pPr lvl="2"/>
            <a:r>
              <a:rPr lang="en-US" dirty="0"/>
              <a:t>Text here</a:t>
            </a:r>
          </a:p>
          <a:p>
            <a:pPr lvl="3"/>
            <a:r>
              <a:rPr lang="en-US" dirty="0"/>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dirty="0"/>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C80623DA-960F-6669-DFB8-70903213D9F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4687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5400" baseline="0">
                <a:solidFill>
                  <a:schemeClr val="accent1"/>
                </a:solidFill>
                <a:latin typeface="Nokia Pure Headline Ultra Light" panose="020B0204020202020204" pitchFamily="34" charset="0"/>
              </a:defRPr>
            </a:lvl1pPr>
          </a:lstStyle>
          <a:p>
            <a:pPr lvl="0"/>
            <a:r>
              <a:rPr lang="en-US" dirty="0"/>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D9E83A83-9695-3236-1E22-B800EBB14F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0224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theme" Target="../theme/theme2.xml"/><Relationship Id="rId1" Type="http://schemas.openxmlformats.org/officeDocument/2006/relationships/slideLayout" Target="../slideLayouts/slideLayout50.xml"/><Relationship Id="rId6" Type="http://schemas.openxmlformats.org/officeDocument/2006/relationships/image" Target="../media/image22.png"/><Relationship Id="rId5" Type="http://schemas.openxmlformats.org/officeDocument/2006/relationships/image" Target="../media/image21.emf"/><Relationship Id="rId4" Type="http://schemas.openxmlformats.org/officeDocument/2006/relationships/oleObject" Target="../embeddings/oleObject1.bin"/></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1891639"/>
      </p:ext>
    </p:extLst>
  </p:cSld>
  <p:clrMap bg1="lt1" tx1="dk1" bg2="lt2" tx2="dk2" accent1="accent1" accent2="accent2" accent3="accent3" accent4="accent4" accent5="accent5" accent6="accent6" hlink="hlink" folHlink="folHlink"/>
  <p:sldLayoutIdLst>
    <p:sldLayoutId id="2147483663" r:id="rId1"/>
    <p:sldLayoutId id="2147483726" r:id="rId2"/>
    <p:sldLayoutId id="2147483776" r:id="rId3"/>
    <p:sldLayoutId id="2147483778" r:id="rId4"/>
    <p:sldLayoutId id="2147483779" r:id="rId5"/>
    <p:sldLayoutId id="2147483780" r:id="rId6"/>
    <p:sldLayoutId id="2147483781" r:id="rId7"/>
    <p:sldLayoutId id="2147483777" r:id="rId8"/>
    <p:sldLayoutId id="2147483796" r:id="rId9"/>
    <p:sldLayoutId id="2147483763" r:id="rId10"/>
    <p:sldLayoutId id="2147483794" r:id="rId11"/>
    <p:sldLayoutId id="2147483775" r:id="rId12"/>
    <p:sldLayoutId id="2147483795" r:id="rId13"/>
    <p:sldLayoutId id="2147483816" r:id="rId14"/>
    <p:sldLayoutId id="2147483817" r:id="rId15"/>
    <p:sldLayoutId id="2147483818" r:id="rId16"/>
    <p:sldLayoutId id="2147483819" r:id="rId17"/>
    <p:sldLayoutId id="2147483820" r:id="rId18"/>
    <p:sldLayoutId id="2147483821" r:id="rId19"/>
    <p:sldLayoutId id="2147483822" r:id="rId20"/>
    <p:sldLayoutId id="2147483823" r:id="rId21"/>
    <p:sldLayoutId id="2147483824" r:id="rId22"/>
    <p:sldLayoutId id="2147483753" r:id="rId23"/>
    <p:sldLayoutId id="2147483757" r:id="rId24"/>
    <p:sldLayoutId id="2147483758" r:id="rId25"/>
    <p:sldLayoutId id="2147483815" r:id="rId26"/>
    <p:sldLayoutId id="2147483760" r:id="rId27"/>
    <p:sldLayoutId id="2147483761" r:id="rId28"/>
    <p:sldLayoutId id="2147483762" r:id="rId29"/>
    <p:sldLayoutId id="2147483774" r:id="rId30"/>
    <p:sldLayoutId id="2147483755" r:id="rId31"/>
    <p:sldLayoutId id="2147483756" r:id="rId32"/>
    <p:sldLayoutId id="2147483793" r:id="rId33"/>
    <p:sldLayoutId id="2147483814" r:id="rId34"/>
    <p:sldLayoutId id="2147483751" r:id="rId35"/>
    <p:sldLayoutId id="2147483746" r:id="rId36"/>
    <p:sldLayoutId id="2147483791" r:id="rId37"/>
    <p:sldLayoutId id="2147483749" r:id="rId38"/>
    <p:sldLayoutId id="2147483747" r:id="rId39"/>
    <p:sldLayoutId id="2147483748" r:id="rId40"/>
    <p:sldLayoutId id="2147483750" r:id="rId41"/>
    <p:sldLayoutId id="2147483772" r:id="rId42"/>
    <p:sldLayoutId id="2147483677" r:id="rId43"/>
    <p:sldLayoutId id="2147483792" r:id="rId44"/>
    <p:sldLayoutId id="2147483833" r:id="rId45"/>
    <p:sldLayoutId id="2147483769" r:id="rId46"/>
    <p:sldLayoutId id="2147483773" r:id="rId47"/>
    <p:sldLayoutId id="2147483771" r:id="rId48"/>
    <p:sldLayoutId id="2147483679" r:id="rId49"/>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28751686-9367-4189-91D9-91E4C614B60A}"/>
              </a:ext>
            </a:extLst>
          </p:cNvPr>
          <p:cNvGraphicFramePr>
            <a:graphicFrameLocks noChangeAspect="1"/>
          </p:cNvGraphicFramePr>
          <p:nvPr userDrawn="1">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2" name="Object 1" hidden="1">
                        <a:extLst>
                          <a:ext uri="{FF2B5EF4-FFF2-40B4-BE49-F238E27FC236}">
                            <a16:creationId xmlns:a16="http://schemas.microsoft.com/office/drawing/2014/main" id="{28751686-9367-4189-91D9-91E4C614B60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87D0E1A0-C19A-4DB8-BA1F-3D71830D1A93}"/>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2022 Nokia</a:t>
            </a:r>
          </a:p>
        </p:txBody>
      </p:sp>
      <p:sp>
        <p:nvSpPr>
          <p:cNvPr id="12" name="Slide Number Placeholder 5">
            <a:extLst>
              <a:ext uri="{FF2B5EF4-FFF2-40B4-BE49-F238E27FC236}">
                <a16:creationId xmlns:a16="http://schemas.microsoft.com/office/drawing/2014/main" id="{7920C8E0-2BA3-45B9-8A9F-1B9E5915743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14">
            <a:extLst>
              <a:ext uri="{FF2B5EF4-FFF2-40B4-BE49-F238E27FC236}">
                <a16:creationId xmlns:a16="http://schemas.microsoft.com/office/drawing/2014/main" id="{141D57DB-1EB7-4DFA-9100-436A54579F68}"/>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tx2"/>
                </a:solidFill>
              </a:defRPr>
            </a:lvl1pPr>
          </a:lstStyle>
          <a:p>
            <a:r>
              <a:rPr lang="en-US"/>
              <a:t>Nokia internal use</a:t>
            </a:r>
          </a:p>
        </p:txBody>
      </p:sp>
      <p:pic>
        <p:nvPicPr>
          <p:cNvPr id="7" name="Picture 6">
            <a:extLst>
              <a:ext uri="{FF2B5EF4-FFF2-40B4-BE49-F238E27FC236}">
                <a16:creationId xmlns:a16="http://schemas.microsoft.com/office/drawing/2014/main" id="{A8C5FB64-385A-4093-B8B2-2F00FF97827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877226" y="4651000"/>
            <a:ext cx="1008112" cy="424363"/>
          </a:xfrm>
          <a:prstGeom prst="rect">
            <a:avLst/>
          </a:prstGeom>
        </p:spPr>
      </p:pic>
    </p:spTree>
    <p:extLst>
      <p:ext uri="{BB962C8B-B14F-4D97-AF65-F5344CB8AC3E}">
        <p14:creationId xmlns:p14="http://schemas.microsoft.com/office/powerpoint/2010/main" val="851259029"/>
      </p:ext>
    </p:extLst>
  </p:cSld>
  <p:clrMap bg1="lt1" tx1="dk1" bg2="lt2" tx2="dk2" accent1="accent1" accent2="accent2" accent3="accent3" accent4="accent4" accent5="accent5" accent6="accent6" hlink="hlink" folHlink="folHlink"/>
  <p:sldLayoutIdLst>
    <p:sldLayoutId id="2147483842" r:id="rId1"/>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9" name="TextBox 18"/>
          <p:cNvSpPr txBox="1"/>
          <p:nvPr userDrawn="1"/>
        </p:nvSpPr>
        <p:spPr>
          <a:xfrm>
            <a:off x="755777" y="4816698"/>
            <a:ext cx="797771" cy="122341"/>
          </a:xfrm>
          <a:prstGeom prst="rect">
            <a:avLst/>
          </a:prstGeom>
          <a:noFill/>
        </p:spPr>
        <p:txBody>
          <a:bodyPr wrap="square" lIns="0" tIns="0" rIns="0" bIns="0" anchor="b">
            <a:spAutoFit/>
          </a:bodyPr>
          <a:lstStyle/>
          <a:p>
            <a:r>
              <a:rPr lang="en-US"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2020 Nokia</a:t>
            </a:r>
          </a:p>
        </p:txBody>
      </p:sp>
      <p:sp>
        <p:nvSpPr>
          <p:cNvPr id="21" name="Slide Number Placeholder 5"/>
          <p:cNvSpPr txBox="1">
            <a:spLocks/>
          </p:cNvSpPr>
          <p:nvPr userDrawn="1"/>
        </p:nvSpPr>
        <p:spPr>
          <a:xfrm>
            <a:off x="419103" y="4816860"/>
            <a:ext cx="252000" cy="122341"/>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795"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994">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3999" y="4816800"/>
            <a:ext cx="2628000" cy="122400"/>
          </a:xfrm>
          <a:prstGeom prst="rect">
            <a:avLst/>
          </a:prstGeom>
        </p:spPr>
        <p:txBody>
          <a:bodyPr vert="horz" lIns="0" tIns="0" rIns="0" bIns="0" rtlCol="0" anchor="b"/>
          <a:lstStyle>
            <a:lvl1pPr algn="l">
              <a:defRPr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internal use</a:t>
            </a:r>
            <a:endParaRPr lang="en-US"/>
          </a:p>
        </p:txBody>
      </p:sp>
      <p:grpSp>
        <p:nvGrpSpPr>
          <p:cNvPr id="9"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Headline Light"/>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Headline Light"/>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6" y="4805996"/>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marL="0" indent="0" algn="ctr">
              <a:lnSpc>
                <a:spcPct val="90000"/>
              </a:lnSpc>
              <a:buNone/>
            </a:pPr>
            <a:endParaRPr lang="en-US" sz="1800">
              <a:latin typeface="+mn-lt"/>
            </a:endParaRPr>
          </a:p>
        </p:txBody>
      </p:sp>
      <p:sp>
        <p:nvSpPr>
          <p:cNvPr id="34" name="Title Placeholder 1">
            <a:extLst>
              <a:ext uri="{FF2B5EF4-FFF2-40B4-BE49-F238E27FC236}">
                <a16:creationId xmlns:a16="http://schemas.microsoft.com/office/drawing/2014/main" id="{4F82A268-B90C-4847-B1A7-4E3401903482}"/>
              </a:ext>
            </a:extLst>
          </p:cNvPr>
          <p:cNvSpPr>
            <a:spLocks noGrp="1"/>
          </p:cNvSpPr>
          <p:nvPr>
            <p:ph type="title"/>
          </p:nvPr>
        </p:nvSpPr>
        <p:spPr bwMode="auto">
          <a:xfrm>
            <a:off x="417600" y="280991"/>
            <a:ext cx="8308800" cy="3093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headline</a:t>
            </a:r>
          </a:p>
        </p:txBody>
      </p:sp>
    </p:spTree>
    <p:extLst>
      <p:ext uri="{BB962C8B-B14F-4D97-AF65-F5344CB8AC3E}">
        <p14:creationId xmlns:p14="http://schemas.microsoft.com/office/powerpoint/2010/main" val="156972735"/>
      </p:ext>
    </p:extLst>
  </p:cSld>
  <p:clrMap bg1="lt1" tx1="dk1" bg2="lt2" tx2="dk2" accent1="accent1" accent2="accent2" accent3="accent3" accent4="accent4" accent5="accent5" accent6="accent6" hlink="hlink" folHlink="folHlink"/>
  <p:sldLayoutIdLst>
    <p:sldLayoutId id="2147483918" r:id="rId1"/>
  </p:sldLayoutIdLst>
  <p:transition spd="slow">
    <p:fade/>
  </p:transition>
  <p:hf sldNum="0" hdr="0" dt="0"/>
  <p:txStyles>
    <p:titleStyle>
      <a:lvl1pPr algn="l" defTabSz="908685" rtl="0" eaLnBrk="1" latinLnBrk="0" hangingPunct="1">
        <a:spcBef>
          <a:spcPct val="0"/>
        </a:spcBef>
        <a:buNone/>
        <a:defRPr sz="2000" kern="1200" baseline="0">
          <a:solidFill>
            <a:schemeClr val="tx1"/>
          </a:solidFill>
          <a:latin typeface="+mj-lt"/>
          <a:ea typeface="+mj-ea"/>
          <a:cs typeface="+mj-cs"/>
        </a:defRPr>
      </a:lvl1pPr>
    </p:titleStyle>
    <p:bodyStyle>
      <a:lvl1pPr marL="340757" indent="-340757" algn="l" defTabSz="908685" rtl="0" eaLnBrk="1" latinLnBrk="0" hangingPunct="1">
        <a:spcBef>
          <a:spcPct val="20000"/>
        </a:spcBef>
        <a:buFont typeface="Arial" panose="020B0604020202020204" pitchFamily="34" charset="0"/>
        <a:buChar char="•"/>
        <a:defRPr sz="3180" kern="1200">
          <a:solidFill>
            <a:schemeClr val="tx1"/>
          </a:solidFill>
          <a:latin typeface="+mn-lt"/>
          <a:ea typeface="+mn-ea"/>
          <a:cs typeface="+mn-cs"/>
        </a:defRPr>
      </a:lvl1pPr>
      <a:lvl2pPr marL="738308" indent="-283964" algn="l" defTabSz="908685" rtl="0" eaLnBrk="1" latinLnBrk="0" hangingPunct="1">
        <a:spcBef>
          <a:spcPct val="20000"/>
        </a:spcBef>
        <a:buFont typeface="Arial" panose="020B0604020202020204" pitchFamily="34" charset="0"/>
        <a:buChar char="–"/>
        <a:defRPr sz="2783" kern="1200">
          <a:solidFill>
            <a:schemeClr val="tx1"/>
          </a:solidFill>
          <a:latin typeface="+mn-lt"/>
          <a:ea typeface="+mn-ea"/>
          <a:cs typeface="+mn-cs"/>
        </a:defRPr>
      </a:lvl2pPr>
      <a:lvl3pPr marL="1135856" indent="-227171" algn="l" defTabSz="908685" rtl="0" eaLnBrk="1" latinLnBrk="0" hangingPunct="1">
        <a:spcBef>
          <a:spcPct val="20000"/>
        </a:spcBef>
        <a:buFont typeface="Arial" panose="020B0604020202020204" pitchFamily="34" charset="0"/>
        <a:buChar char="•"/>
        <a:defRPr sz="2385" kern="1200">
          <a:solidFill>
            <a:schemeClr val="tx1"/>
          </a:solidFill>
          <a:latin typeface="+mn-lt"/>
          <a:ea typeface="+mn-ea"/>
          <a:cs typeface="+mn-cs"/>
        </a:defRPr>
      </a:lvl3pPr>
      <a:lvl4pPr marL="1590200"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4pPr>
      <a:lvl5pPr marL="2044542"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5pPr>
      <a:lvl6pPr marL="2498885"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6pPr>
      <a:lvl7pPr marL="2953227"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7pPr>
      <a:lvl8pPr marL="3407570"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8pPr>
      <a:lvl9pPr marL="3861914"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9pPr>
    </p:bodyStyle>
    <p:otherStyle>
      <a:defPPr>
        <a:defRPr lang="en-US"/>
      </a:defPPr>
      <a:lvl1pPr marL="0" algn="l" defTabSz="908685" rtl="0" eaLnBrk="1" latinLnBrk="0" hangingPunct="1">
        <a:defRPr sz="1789" kern="1200">
          <a:solidFill>
            <a:schemeClr val="tx1"/>
          </a:solidFill>
          <a:latin typeface="+mn-lt"/>
          <a:ea typeface="+mn-ea"/>
          <a:cs typeface="+mn-cs"/>
        </a:defRPr>
      </a:lvl1pPr>
      <a:lvl2pPr marL="454343" algn="l" defTabSz="908685" rtl="0" eaLnBrk="1" latinLnBrk="0" hangingPunct="1">
        <a:defRPr sz="1789" kern="1200">
          <a:solidFill>
            <a:schemeClr val="tx1"/>
          </a:solidFill>
          <a:latin typeface="+mn-lt"/>
          <a:ea typeface="+mn-ea"/>
          <a:cs typeface="+mn-cs"/>
        </a:defRPr>
      </a:lvl2pPr>
      <a:lvl3pPr marL="908685" algn="l" defTabSz="908685" rtl="0" eaLnBrk="1" latinLnBrk="0" hangingPunct="1">
        <a:defRPr sz="1789" kern="1200">
          <a:solidFill>
            <a:schemeClr val="tx1"/>
          </a:solidFill>
          <a:latin typeface="+mn-lt"/>
          <a:ea typeface="+mn-ea"/>
          <a:cs typeface="+mn-cs"/>
        </a:defRPr>
      </a:lvl3pPr>
      <a:lvl4pPr marL="1363028" algn="l" defTabSz="908685" rtl="0" eaLnBrk="1" latinLnBrk="0" hangingPunct="1">
        <a:defRPr sz="1789" kern="1200">
          <a:solidFill>
            <a:schemeClr val="tx1"/>
          </a:solidFill>
          <a:latin typeface="+mn-lt"/>
          <a:ea typeface="+mn-ea"/>
          <a:cs typeface="+mn-cs"/>
        </a:defRPr>
      </a:lvl4pPr>
      <a:lvl5pPr marL="1817371" algn="l" defTabSz="908685" rtl="0" eaLnBrk="1" latinLnBrk="0" hangingPunct="1">
        <a:defRPr sz="1789" kern="1200">
          <a:solidFill>
            <a:schemeClr val="tx1"/>
          </a:solidFill>
          <a:latin typeface="+mn-lt"/>
          <a:ea typeface="+mn-ea"/>
          <a:cs typeface="+mn-cs"/>
        </a:defRPr>
      </a:lvl5pPr>
      <a:lvl6pPr marL="2271713" algn="l" defTabSz="908685" rtl="0" eaLnBrk="1" latinLnBrk="0" hangingPunct="1">
        <a:defRPr sz="1789" kern="1200">
          <a:solidFill>
            <a:schemeClr val="tx1"/>
          </a:solidFill>
          <a:latin typeface="+mn-lt"/>
          <a:ea typeface="+mn-ea"/>
          <a:cs typeface="+mn-cs"/>
        </a:defRPr>
      </a:lvl6pPr>
      <a:lvl7pPr marL="2726056" algn="l" defTabSz="908685" rtl="0" eaLnBrk="1" latinLnBrk="0" hangingPunct="1">
        <a:defRPr sz="1789" kern="1200">
          <a:solidFill>
            <a:schemeClr val="tx1"/>
          </a:solidFill>
          <a:latin typeface="+mn-lt"/>
          <a:ea typeface="+mn-ea"/>
          <a:cs typeface="+mn-cs"/>
        </a:defRPr>
      </a:lvl7pPr>
      <a:lvl8pPr marL="3180400" algn="l" defTabSz="908685" rtl="0" eaLnBrk="1" latinLnBrk="0" hangingPunct="1">
        <a:defRPr sz="1789" kern="1200">
          <a:solidFill>
            <a:schemeClr val="tx1"/>
          </a:solidFill>
          <a:latin typeface="+mn-lt"/>
          <a:ea typeface="+mn-ea"/>
          <a:cs typeface="+mn-cs"/>
        </a:defRPr>
      </a:lvl8pPr>
      <a:lvl9pPr marL="3634742" algn="l" defTabSz="908685" rtl="0" eaLnBrk="1" latinLnBrk="0" hangingPunct="1">
        <a:defRPr sz="178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ftp/TSG_SA/TSG_SA/TSGS_98E_Electronic_2022-12/Docs/SP-221341.zip"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oleObject" Target="../embeddings/oleObject2.bin"/><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package" Target="../embeddings/Microsoft_Visio_Drawing.vsdx"/><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2F4584-A238-F682-7968-31DB59646D65}"/>
              </a:ext>
            </a:extLst>
          </p:cNvPr>
          <p:cNvSpPr>
            <a:spLocks noGrp="1"/>
          </p:cNvSpPr>
          <p:nvPr>
            <p:ph type="title"/>
          </p:nvPr>
        </p:nvSpPr>
        <p:spPr>
          <a:xfrm>
            <a:off x="417530" y="571501"/>
            <a:ext cx="4491020" cy="1758998"/>
          </a:xfrm>
        </p:spPr>
        <p:txBody>
          <a:bodyPr/>
          <a:lstStyle/>
          <a:p>
            <a:r>
              <a:rPr lang="en-US" sz="2800" dirty="0"/>
              <a:t>Motivation for new WID on</a:t>
            </a:r>
            <a:br>
              <a:rPr lang="en-US" sz="2800" dirty="0"/>
            </a:br>
            <a:r>
              <a:rPr lang="en-US" sz="2800" dirty="0"/>
              <a:t>NR Timing Resiliency and URLLC enhancements</a:t>
            </a:r>
            <a:br>
              <a:rPr lang="en-US" sz="2800" dirty="0"/>
            </a:br>
            <a:r>
              <a:rPr lang="en-US" sz="2800" dirty="0"/>
              <a:t>in Rel-18</a:t>
            </a:r>
          </a:p>
        </p:txBody>
      </p:sp>
      <p:sp>
        <p:nvSpPr>
          <p:cNvPr id="4" name="Text Placeholder 3">
            <a:extLst>
              <a:ext uri="{FF2B5EF4-FFF2-40B4-BE49-F238E27FC236}">
                <a16:creationId xmlns:a16="http://schemas.microsoft.com/office/drawing/2014/main" id="{01ACDEDB-24E6-2B78-F7E7-515259ADC01B}"/>
              </a:ext>
            </a:extLst>
          </p:cNvPr>
          <p:cNvSpPr>
            <a:spLocks noGrp="1"/>
          </p:cNvSpPr>
          <p:nvPr>
            <p:ph type="body" sz="quarter" idx="12"/>
          </p:nvPr>
        </p:nvSpPr>
        <p:spPr>
          <a:xfrm>
            <a:off x="417531" y="2528290"/>
            <a:ext cx="3909884" cy="590953"/>
          </a:xfrm>
        </p:spPr>
        <p:txBody>
          <a:bodyPr/>
          <a:lstStyle/>
          <a:p>
            <a:pPr>
              <a:spcAft>
                <a:spcPts val="300"/>
              </a:spcAft>
            </a:pPr>
            <a:r>
              <a:rPr lang="en-US" dirty="0"/>
              <a:t>3GPP TSG RAN Meeting #99</a:t>
            </a:r>
          </a:p>
          <a:p>
            <a:pPr>
              <a:spcAft>
                <a:spcPts val="300"/>
              </a:spcAft>
            </a:pPr>
            <a:r>
              <a:rPr lang="en-US" dirty="0"/>
              <a:t>20-23 March 2023</a:t>
            </a:r>
          </a:p>
        </p:txBody>
      </p:sp>
      <p:sp>
        <p:nvSpPr>
          <p:cNvPr id="5" name="Rectangle 4">
            <a:extLst>
              <a:ext uri="{FF2B5EF4-FFF2-40B4-BE49-F238E27FC236}">
                <a16:creationId xmlns:a16="http://schemas.microsoft.com/office/drawing/2014/main" id="{87BC8087-871B-FE15-6A6C-6FFC7A47FBF1}"/>
              </a:ext>
            </a:extLst>
          </p:cNvPr>
          <p:cNvSpPr/>
          <p:nvPr/>
        </p:nvSpPr>
        <p:spPr>
          <a:xfrm>
            <a:off x="7239000" y="232872"/>
            <a:ext cx="1469814" cy="400110"/>
          </a:xfrm>
          <a:prstGeom prst="rect">
            <a:avLst/>
          </a:prstGeom>
        </p:spPr>
        <p:txBody>
          <a:bodyPr wrap="square">
            <a:spAutoFit/>
          </a:bodyPr>
          <a:lstStyle/>
          <a:p>
            <a:pPr>
              <a:spcAft>
                <a:spcPts val="0"/>
              </a:spcAft>
            </a:pPr>
            <a:r>
              <a:rPr lang="en-GB" sz="2000" dirty="0">
                <a:solidFill>
                  <a:schemeClr val="tx2"/>
                </a:solidFill>
                <a:latin typeface="Nokia Pure Headline Ultra Light" panose="020B0204020202020204" pitchFamily="34" charset="0"/>
                <a:ea typeface="+mn-ea"/>
                <a:cs typeface="+mn-cs"/>
              </a:rPr>
              <a:t>RP-230086</a:t>
            </a:r>
            <a:endParaRPr lang="en-US" sz="3600" dirty="0">
              <a:solidFill>
                <a:schemeClr val="tx2"/>
              </a:solidFill>
              <a:latin typeface="Nokia Pure Headline Ultra Light" panose="020B0204020202020204" pitchFamily="34" charset="0"/>
              <a:ea typeface="+mn-ea"/>
              <a:cs typeface="+mn-cs"/>
            </a:endParaRPr>
          </a:p>
        </p:txBody>
      </p:sp>
      <p:sp>
        <p:nvSpPr>
          <p:cNvPr id="7" name="Text Placeholder 3">
            <a:extLst>
              <a:ext uri="{FF2B5EF4-FFF2-40B4-BE49-F238E27FC236}">
                <a16:creationId xmlns:a16="http://schemas.microsoft.com/office/drawing/2014/main" id="{0ACEA996-DCF2-8313-E837-EDD85C09EEBF}"/>
              </a:ext>
            </a:extLst>
          </p:cNvPr>
          <p:cNvSpPr txBox="1">
            <a:spLocks/>
          </p:cNvSpPr>
          <p:nvPr/>
        </p:nvSpPr>
        <p:spPr>
          <a:xfrm>
            <a:off x="417530" y="3525240"/>
            <a:ext cx="3909884" cy="590953"/>
          </a:xfrm>
          <a:prstGeom prst="rect">
            <a:avLst/>
          </a:prstGeom>
        </p:spPr>
        <p:txBody>
          <a:bodyPr lIns="0" tIns="0" rIns="0" bIns="0">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Aft>
                <a:spcPts val="300"/>
              </a:spcAft>
            </a:pPr>
            <a:r>
              <a:rPr lang="en-US" dirty="0"/>
              <a:t>Nokia, Nokia Shanghai Bell</a:t>
            </a:r>
          </a:p>
        </p:txBody>
      </p:sp>
    </p:spTree>
    <p:extLst>
      <p:ext uri="{BB962C8B-B14F-4D97-AF65-F5344CB8AC3E}">
        <p14:creationId xmlns:p14="http://schemas.microsoft.com/office/powerpoint/2010/main" val="326075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372DA00-BF81-41A0-8AF5-9B20D4E01BFA}"/>
              </a:ext>
            </a:extLst>
          </p:cNvPr>
          <p:cNvSpPr>
            <a:spLocks noGrp="1"/>
          </p:cNvSpPr>
          <p:nvPr>
            <p:ph type="body" sz="quarter" idx="12"/>
          </p:nvPr>
        </p:nvSpPr>
        <p:spPr/>
        <p:txBody>
          <a:bodyPr/>
          <a:lstStyle/>
          <a:p>
            <a:r>
              <a:rPr lang="en-US" dirty="0"/>
              <a:t>Motivation</a:t>
            </a:r>
          </a:p>
        </p:txBody>
      </p:sp>
      <p:sp>
        <p:nvSpPr>
          <p:cNvPr id="4" name="Text Placeholder 3">
            <a:extLst>
              <a:ext uri="{FF2B5EF4-FFF2-40B4-BE49-F238E27FC236}">
                <a16:creationId xmlns:a16="http://schemas.microsoft.com/office/drawing/2014/main" id="{51E4A5FA-C59C-41AD-9E94-56F2B9DB3576}"/>
              </a:ext>
            </a:extLst>
          </p:cNvPr>
          <p:cNvSpPr>
            <a:spLocks noGrp="1"/>
          </p:cNvSpPr>
          <p:nvPr>
            <p:ph type="body" sz="quarter" idx="15"/>
          </p:nvPr>
        </p:nvSpPr>
        <p:spPr>
          <a:xfrm>
            <a:off x="417338" y="1260000"/>
            <a:ext cx="8308800" cy="3118980"/>
          </a:xfrm>
        </p:spPr>
        <p:txBody>
          <a:bodyPr/>
          <a:lstStyle/>
          <a:p>
            <a:pPr>
              <a:spcAft>
                <a:spcPts val="300"/>
              </a:spcAft>
            </a:pPr>
            <a:r>
              <a:rPr lang="en-US" sz="1400" dirty="0"/>
              <a:t>SA2’s “Study on 5G Timing Resiliency and TSC &amp; URLLC enhancements” (FS_5TRS_URLLC) was completed in December </a:t>
            </a:r>
          </a:p>
          <a:p>
            <a:pPr lvl="1">
              <a:spcAft>
                <a:spcPts val="300"/>
              </a:spcAft>
            </a:pPr>
            <a:r>
              <a:rPr lang="en-US" dirty="0"/>
              <a:t>Study item outcome is captured in TR 23.700-25</a:t>
            </a:r>
          </a:p>
          <a:p>
            <a:pPr lvl="1">
              <a:spcAft>
                <a:spcPts val="300"/>
              </a:spcAft>
            </a:pPr>
            <a:r>
              <a:rPr lang="en-US" dirty="0"/>
              <a:t>Follow-up work item TRS_URLLC was approved at SA#97 (latest WID: </a:t>
            </a:r>
            <a:r>
              <a:rPr lang="en-US" dirty="0">
                <a:hlinkClick r:id="rId2"/>
              </a:rPr>
              <a:t>SP-221341</a:t>
            </a:r>
            <a:r>
              <a:rPr lang="en-US" dirty="0"/>
              <a:t>, rapporteur: Nokia)​</a:t>
            </a:r>
          </a:p>
          <a:p>
            <a:pPr lvl="1">
              <a:spcAft>
                <a:spcPts val="300"/>
              </a:spcAft>
            </a:pPr>
            <a:endParaRPr lang="en-US" sz="1400" dirty="0"/>
          </a:p>
          <a:p>
            <a:pPr>
              <a:spcAft>
                <a:spcPts val="300"/>
              </a:spcAft>
            </a:pPr>
            <a:r>
              <a:rPr lang="en-US" sz="1400" dirty="0"/>
              <a:t>Release 18 normative work includes several aspects which impact RAN3 &amp; RAN2 specifications:</a:t>
            </a:r>
          </a:p>
          <a:p>
            <a:pPr lvl="1">
              <a:spcAft>
                <a:spcPts val="300"/>
              </a:spcAft>
            </a:pPr>
            <a:r>
              <a:rPr lang="en-US" dirty="0"/>
              <a:t>5GS network timing synchronization status and reporting (Key Issue #1 in TR 23.700-25)</a:t>
            </a:r>
          </a:p>
          <a:p>
            <a:pPr lvl="1">
              <a:spcAft>
                <a:spcPts val="300"/>
              </a:spcAft>
            </a:pPr>
            <a:r>
              <a:rPr lang="en-US" dirty="0"/>
              <a:t>Interworking with TSN network deployed in the transport network (Key Issue #5)</a:t>
            </a:r>
          </a:p>
          <a:p>
            <a:pPr lvl="1">
              <a:spcAft>
                <a:spcPts val="300"/>
              </a:spcAft>
            </a:pPr>
            <a:r>
              <a:rPr lang="en-US" dirty="0"/>
              <a:t>Adapting downstream &amp; upstream scheduling based on RAN feedback for low latency communication (Key Issue #6)</a:t>
            </a:r>
          </a:p>
          <a:p>
            <a:pPr lvl="1">
              <a:spcAft>
                <a:spcPts val="300"/>
              </a:spcAft>
            </a:pPr>
            <a:endParaRPr lang="en-US" sz="1400" dirty="0"/>
          </a:p>
          <a:p>
            <a:pPr>
              <a:spcAft>
                <a:spcPts val="300"/>
              </a:spcAft>
            </a:pPr>
            <a:r>
              <a:rPr lang="en-US" sz="1400" dirty="0"/>
              <a:t>Therefore, a RAN3-lead WID is proposed to specify the corresponding RAN functionality needed to support SA2’s work on timing resiliency and URLLC enhancements.</a:t>
            </a:r>
          </a:p>
        </p:txBody>
      </p:sp>
      <p:sp>
        <p:nvSpPr>
          <p:cNvPr id="6" name="Footer Placeholder 5">
            <a:extLst>
              <a:ext uri="{FF2B5EF4-FFF2-40B4-BE49-F238E27FC236}">
                <a16:creationId xmlns:a16="http://schemas.microsoft.com/office/drawing/2014/main" id="{AEBFB57C-7DD8-4EB0-9C0F-EA255FE1B711}"/>
              </a:ext>
            </a:extLst>
          </p:cNvPr>
          <p:cNvSpPr>
            <a:spLocks noGrp="1"/>
          </p:cNvSpPr>
          <p:nvPr>
            <p:ph type="ftr" sz="quarter" idx="3"/>
          </p:nvPr>
        </p:nvSpPr>
        <p:spPr/>
        <p:txBody>
          <a:bodyPr/>
          <a:lstStyle/>
          <a:p>
            <a:r>
              <a:rPr lang="en-US"/>
              <a:t>Nokia internal use</a:t>
            </a:r>
            <a:endParaRPr lang="en-US" dirty="0"/>
          </a:p>
        </p:txBody>
      </p:sp>
    </p:spTree>
    <p:extLst>
      <p:ext uri="{BB962C8B-B14F-4D97-AF65-F5344CB8AC3E}">
        <p14:creationId xmlns:p14="http://schemas.microsoft.com/office/powerpoint/2010/main" val="11547383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F396EA1-EE01-4FE7-DD49-0D9C69FC1D0B}"/>
              </a:ext>
            </a:extLst>
          </p:cNvPr>
          <p:cNvSpPr>
            <a:spLocks noGrp="1"/>
          </p:cNvSpPr>
          <p:nvPr>
            <p:ph type="body" sz="quarter" idx="12"/>
          </p:nvPr>
        </p:nvSpPr>
        <p:spPr/>
        <p:txBody>
          <a:bodyPr/>
          <a:lstStyle/>
          <a:p>
            <a:r>
              <a:rPr lang="en-US" dirty="0"/>
              <a:t>NR timing resiliency</a:t>
            </a:r>
          </a:p>
          <a:p>
            <a:endParaRPr lang="en-GB" dirty="0"/>
          </a:p>
        </p:txBody>
      </p:sp>
      <p:sp>
        <p:nvSpPr>
          <p:cNvPr id="8" name="Text Placeholder 7">
            <a:extLst>
              <a:ext uri="{FF2B5EF4-FFF2-40B4-BE49-F238E27FC236}">
                <a16:creationId xmlns:a16="http://schemas.microsoft.com/office/drawing/2014/main" id="{C1C961D3-BE12-C347-ED55-53DD9B39F7EB}"/>
              </a:ext>
            </a:extLst>
          </p:cNvPr>
          <p:cNvSpPr>
            <a:spLocks noGrp="1"/>
          </p:cNvSpPr>
          <p:nvPr>
            <p:ph type="body" sz="quarter" idx="15"/>
          </p:nvPr>
        </p:nvSpPr>
        <p:spPr/>
        <p:txBody>
          <a:bodyPr/>
          <a:lstStyle/>
          <a:p>
            <a:pPr>
              <a:spcAft>
                <a:spcPts val="300"/>
              </a:spcAft>
            </a:pPr>
            <a:r>
              <a:rPr lang="en-US" sz="1200" dirty="0"/>
              <a:t>Today's 5G networks rely on GNSS, which is either:</a:t>
            </a:r>
          </a:p>
          <a:p>
            <a:pPr lvl="1">
              <a:spcAft>
                <a:spcPts val="300"/>
              </a:spcAft>
            </a:pPr>
            <a:r>
              <a:rPr lang="en-US" dirty="0"/>
              <a:t>Integrated at radio sites, or</a:t>
            </a:r>
          </a:p>
          <a:p>
            <a:pPr lvl="1">
              <a:spcAft>
                <a:spcPts val="300"/>
              </a:spcAft>
            </a:pPr>
            <a:r>
              <a:rPr lang="en-US" dirty="0"/>
              <a:t>Distributed within the operator's transport network via Precision Time Protocol (PTP) Grandmaster (GM) solutions</a:t>
            </a:r>
          </a:p>
          <a:p>
            <a:pPr>
              <a:spcAft>
                <a:spcPts val="300"/>
              </a:spcAft>
            </a:pPr>
            <a:r>
              <a:rPr lang="en-US" sz="1200" dirty="0"/>
              <a:t>R18 Timing Resiliency improves robustness of time-of-day services provided by 5G in case of GNSS degradation/failure and assists the end user to decide its preferred time source</a:t>
            </a:r>
          </a:p>
          <a:p>
            <a:pPr lvl="1">
              <a:spcAft>
                <a:spcPts val="300"/>
              </a:spcAft>
            </a:pPr>
            <a:r>
              <a:rPr lang="en-US" dirty="0"/>
              <a:t>5GS to be seen as a supplement or alternative to GNSS as a time provider</a:t>
            </a:r>
          </a:p>
          <a:p>
            <a:pPr>
              <a:spcAft>
                <a:spcPts val="300"/>
              </a:spcAft>
            </a:pPr>
            <a:r>
              <a:rPr lang="en-US" sz="1200" dirty="0"/>
              <a:t>Use cases include:</a:t>
            </a:r>
          </a:p>
          <a:p>
            <a:pPr lvl="1">
              <a:spcAft>
                <a:spcPts val="300"/>
              </a:spcAft>
            </a:pPr>
            <a:r>
              <a:rPr lang="en-US" dirty="0"/>
              <a:t>5G public network customers (e.g., smart grid, financial)</a:t>
            </a:r>
          </a:p>
          <a:p>
            <a:pPr lvl="1">
              <a:spcAft>
                <a:spcPts val="300"/>
              </a:spcAft>
            </a:pPr>
            <a:r>
              <a:rPr lang="en-US" dirty="0"/>
              <a:t>5G private network customers (e.g., factory use cases)</a:t>
            </a:r>
          </a:p>
        </p:txBody>
      </p:sp>
      <p:sp>
        <p:nvSpPr>
          <p:cNvPr id="5" name="Footer Placeholder 4">
            <a:extLst>
              <a:ext uri="{FF2B5EF4-FFF2-40B4-BE49-F238E27FC236}">
                <a16:creationId xmlns:a16="http://schemas.microsoft.com/office/drawing/2014/main" id="{CE5CA162-02C9-DA75-AF62-4347E5624A44}"/>
              </a:ext>
            </a:extLst>
          </p:cNvPr>
          <p:cNvSpPr>
            <a:spLocks noGrp="1"/>
          </p:cNvSpPr>
          <p:nvPr>
            <p:ph type="ftr" sz="quarter" idx="3"/>
          </p:nvPr>
        </p:nvSpPr>
        <p:spPr/>
        <p:txBody>
          <a:bodyPr/>
          <a:lstStyle/>
          <a:p>
            <a:r>
              <a:rPr lang="en-US"/>
              <a:t>Nokia internal use</a:t>
            </a:r>
            <a:endParaRPr lang="en-US" dirty="0"/>
          </a:p>
        </p:txBody>
      </p:sp>
      <p:pic>
        <p:nvPicPr>
          <p:cNvPr id="2" name="Picture 1">
            <a:extLst>
              <a:ext uri="{FF2B5EF4-FFF2-40B4-BE49-F238E27FC236}">
                <a16:creationId xmlns:a16="http://schemas.microsoft.com/office/drawing/2014/main" id="{7D58DD4B-FBBE-4B39-458C-AD253B5FD010}"/>
              </a:ext>
            </a:extLst>
          </p:cNvPr>
          <p:cNvPicPr>
            <a:picLocks noChangeAspect="1"/>
          </p:cNvPicPr>
          <p:nvPr/>
        </p:nvPicPr>
        <p:blipFill>
          <a:blip r:embed="rId2"/>
          <a:stretch>
            <a:fillRect/>
          </a:stretch>
        </p:blipFill>
        <p:spPr>
          <a:xfrm>
            <a:off x="4670424" y="884441"/>
            <a:ext cx="4252825" cy="3359194"/>
          </a:xfrm>
          <a:prstGeom prst="rect">
            <a:avLst/>
          </a:prstGeom>
        </p:spPr>
      </p:pic>
      <p:sp>
        <p:nvSpPr>
          <p:cNvPr id="3" name="Text Placeholder 4">
            <a:extLst>
              <a:ext uri="{FF2B5EF4-FFF2-40B4-BE49-F238E27FC236}">
                <a16:creationId xmlns:a16="http://schemas.microsoft.com/office/drawing/2014/main" id="{A94B3B67-B3B1-BB44-BF6C-20D2C03298C1}"/>
              </a:ext>
            </a:extLst>
          </p:cNvPr>
          <p:cNvSpPr txBox="1">
            <a:spLocks/>
          </p:cNvSpPr>
          <p:nvPr/>
        </p:nvSpPr>
        <p:spPr>
          <a:xfrm>
            <a:off x="4914901" y="4259058"/>
            <a:ext cx="3811500" cy="280283"/>
          </a:xfrm>
          <a:prstGeom prst="rect">
            <a:avLst/>
          </a:prstGeom>
        </p:spPr>
        <p:txBody>
          <a:bodyPr lIns="0" tIns="0" rIns="0" bIns="0">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tx2"/>
                </a:solidFill>
                <a:latin typeface="Nokia Pure Text Light" panose="020B0403020202020204" pitchFamily="34" charset="0"/>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tx2"/>
                </a:solidFill>
                <a:latin typeface="Nokia Pure Text Light" panose="020B0403020202020204" pitchFamily="34" charset="0"/>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100" kern="1200">
                <a:solidFill>
                  <a:schemeClr val="tx2"/>
                </a:solidFill>
                <a:latin typeface="Nokia Pure Text Light" panose="020B0403020202020204" pitchFamily="34" charset="0"/>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tx2"/>
                </a:solidFill>
                <a:latin typeface="Nokia Pure Text Light" panose="020B0403020202020204" pitchFamily="34" charset="0"/>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spcAft>
                <a:spcPts val="300"/>
              </a:spcAft>
            </a:pPr>
            <a:r>
              <a:rPr lang="en-US" sz="1600">
                <a:sym typeface="Wingdings" panose="05000000000000000000" pitchFamily="2" charset="2"/>
              </a:rPr>
              <a:t>5G timing resiliency system</a:t>
            </a:r>
            <a:endParaRPr lang="en-US" sz="1800">
              <a:sym typeface="Wingdings" panose="05000000000000000000" pitchFamily="2" charset="2"/>
            </a:endParaRPr>
          </a:p>
        </p:txBody>
      </p:sp>
    </p:spTree>
    <p:extLst>
      <p:ext uri="{BB962C8B-B14F-4D97-AF65-F5344CB8AC3E}">
        <p14:creationId xmlns:p14="http://schemas.microsoft.com/office/powerpoint/2010/main" val="21168138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F396EA1-EE01-4FE7-DD49-0D9C69FC1D0B}"/>
              </a:ext>
            </a:extLst>
          </p:cNvPr>
          <p:cNvSpPr>
            <a:spLocks noGrp="1"/>
          </p:cNvSpPr>
          <p:nvPr>
            <p:ph type="body" sz="quarter" idx="12"/>
          </p:nvPr>
        </p:nvSpPr>
        <p:spPr/>
        <p:txBody>
          <a:bodyPr/>
          <a:lstStyle/>
          <a:p>
            <a:r>
              <a:rPr lang="en-GB" dirty="0"/>
              <a:t>Interworking with TSN Transport Network</a:t>
            </a:r>
          </a:p>
          <a:p>
            <a:endParaRPr lang="en-GB" dirty="0"/>
          </a:p>
        </p:txBody>
      </p:sp>
      <p:sp>
        <p:nvSpPr>
          <p:cNvPr id="8" name="Text Placeholder 7">
            <a:extLst>
              <a:ext uri="{FF2B5EF4-FFF2-40B4-BE49-F238E27FC236}">
                <a16:creationId xmlns:a16="http://schemas.microsoft.com/office/drawing/2014/main" id="{C1C961D3-BE12-C347-ED55-53DD9B39F7EB}"/>
              </a:ext>
            </a:extLst>
          </p:cNvPr>
          <p:cNvSpPr>
            <a:spLocks noGrp="1"/>
          </p:cNvSpPr>
          <p:nvPr>
            <p:ph type="body" sz="quarter" idx="15"/>
          </p:nvPr>
        </p:nvSpPr>
        <p:spPr>
          <a:xfrm>
            <a:off x="417338" y="1260000"/>
            <a:ext cx="3100562" cy="3118980"/>
          </a:xfrm>
        </p:spPr>
        <p:txBody>
          <a:bodyPr/>
          <a:lstStyle/>
          <a:p>
            <a:r>
              <a:rPr lang="en-US" sz="1400" dirty="0"/>
              <a:t>TSN network is deployed as the N3 transport network. In this case:</a:t>
            </a:r>
          </a:p>
          <a:p>
            <a:pPr lvl="1"/>
            <a:r>
              <a:rPr lang="en-US" dirty="0"/>
              <a:t>UPF (CN-TL) and RAN (AN-TL) are modelled as the talkers and listeners in the N3 transport network.</a:t>
            </a:r>
          </a:p>
          <a:p>
            <a:pPr lvl="1"/>
            <a:r>
              <a:rPr lang="en-US" dirty="0"/>
              <a:t>SMF takes the role of CUC.</a:t>
            </a:r>
          </a:p>
          <a:p>
            <a:r>
              <a:rPr lang="en-US" sz="1400" dirty="0"/>
              <a:t>SMF collects the relevant parameters from the RAN and UPF, and conveys the talker and listener requirements to the CNC.</a:t>
            </a:r>
          </a:p>
          <a:p>
            <a:r>
              <a:rPr lang="en-US" sz="1400" dirty="0"/>
              <a:t>SMF configures the RAN and UPF with parameters provided by CNC so that RAN and UPF can treat the UP traffic appropriately.</a:t>
            </a:r>
          </a:p>
        </p:txBody>
      </p:sp>
      <p:sp>
        <p:nvSpPr>
          <p:cNvPr id="5" name="Footer Placeholder 4">
            <a:extLst>
              <a:ext uri="{FF2B5EF4-FFF2-40B4-BE49-F238E27FC236}">
                <a16:creationId xmlns:a16="http://schemas.microsoft.com/office/drawing/2014/main" id="{CE5CA162-02C9-DA75-AF62-4347E5624A44}"/>
              </a:ext>
            </a:extLst>
          </p:cNvPr>
          <p:cNvSpPr>
            <a:spLocks noGrp="1"/>
          </p:cNvSpPr>
          <p:nvPr>
            <p:ph type="ftr" sz="quarter" idx="3"/>
          </p:nvPr>
        </p:nvSpPr>
        <p:spPr/>
        <p:txBody>
          <a:bodyPr/>
          <a:lstStyle/>
          <a:p>
            <a:r>
              <a:rPr lang="en-US"/>
              <a:t>Nokia internal use</a:t>
            </a:r>
            <a:endParaRPr lang="en-US" dirty="0"/>
          </a:p>
        </p:txBody>
      </p:sp>
      <p:graphicFrame>
        <p:nvGraphicFramePr>
          <p:cNvPr id="4" name="Object 3">
            <a:extLst>
              <a:ext uri="{FF2B5EF4-FFF2-40B4-BE49-F238E27FC236}">
                <a16:creationId xmlns:a16="http://schemas.microsoft.com/office/drawing/2014/main" id="{E1C8CE21-2AE4-D572-7846-59EB1681579F}"/>
              </a:ext>
            </a:extLst>
          </p:cNvPr>
          <p:cNvGraphicFramePr>
            <a:graphicFrameLocks noChangeAspect="1"/>
          </p:cNvGraphicFramePr>
          <p:nvPr>
            <p:extLst>
              <p:ext uri="{D42A27DB-BD31-4B8C-83A1-F6EECF244321}">
                <p14:modId xmlns:p14="http://schemas.microsoft.com/office/powerpoint/2010/main" val="745984615"/>
              </p:ext>
            </p:extLst>
          </p:nvPr>
        </p:nvGraphicFramePr>
        <p:xfrm>
          <a:off x="3776642" y="1347912"/>
          <a:ext cx="5127584" cy="2581831"/>
        </p:xfrm>
        <a:graphic>
          <a:graphicData uri="http://schemas.openxmlformats.org/presentationml/2006/ole">
            <mc:AlternateContent xmlns:mc="http://schemas.openxmlformats.org/markup-compatibility/2006">
              <mc:Choice xmlns:v="urn:schemas-microsoft-com:vml" Requires="v">
                <p:oleObj name="Picture" r:id="rId2" imgW="5197409" imgH="2629631" progId="Word.Picture.8">
                  <p:embed/>
                </p:oleObj>
              </mc:Choice>
              <mc:Fallback>
                <p:oleObj name="Picture" r:id="rId2" imgW="5197409" imgH="2629631" progId="Word.Picture.8">
                  <p:embed/>
                  <p:pic>
                    <p:nvPicPr>
                      <p:cNvPr id="6" name="Object 5">
                        <a:extLst>
                          <a:ext uri="{FF2B5EF4-FFF2-40B4-BE49-F238E27FC236}">
                            <a16:creationId xmlns:a16="http://schemas.microsoft.com/office/drawing/2014/main" id="{E11D0A43-BB0B-491E-BF59-2B55E79739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6642" y="1347912"/>
                        <a:ext cx="5127584" cy="2581831"/>
                      </a:xfrm>
                      <a:prstGeom prst="rect">
                        <a:avLst/>
                      </a:prstGeom>
                      <a:noFill/>
                    </p:spPr>
                  </p:pic>
                </p:oleObj>
              </mc:Fallback>
            </mc:AlternateContent>
          </a:graphicData>
        </a:graphic>
      </p:graphicFrame>
    </p:spTree>
    <p:extLst>
      <p:ext uri="{BB962C8B-B14F-4D97-AF65-F5344CB8AC3E}">
        <p14:creationId xmlns:p14="http://schemas.microsoft.com/office/powerpoint/2010/main" val="9860406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F396EA1-EE01-4FE7-DD49-0D9C69FC1D0B}"/>
              </a:ext>
            </a:extLst>
          </p:cNvPr>
          <p:cNvSpPr>
            <a:spLocks noGrp="1"/>
          </p:cNvSpPr>
          <p:nvPr>
            <p:ph type="body" sz="quarter" idx="12"/>
          </p:nvPr>
        </p:nvSpPr>
        <p:spPr/>
        <p:txBody>
          <a:bodyPr/>
          <a:lstStyle/>
          <a:p>
            <a:r>
              <a:rPr lang="en-US" dirty="0"/>
              <a:t>RAN feedback for application transmission schedule adaption</a:t>
            </a:r>
          </a:p>
          <a:p>
            <a:endParaRPr lang="en-GB" dirty="0"/>
          </a:p>
        </p:txBody>
      </p:sp>
      <p:sp>
        <p:nvSpPr>
          <p:cNvPr id="8" name="Text Placeholder 7">
            <a:extLst>
              <a:ext uri="{FF2B5EF4-FFF2-40B4-BE49-F238E27FC236}">
                <a16:creationId xmlns:a16="http://schemas.microsoft.com/office/drawing/2014/main" id="{C1C961D3-BE12-C347-ED55-53DD9B39F7EB}"/>
              </a:ext>
            </a:extLst>
          </p:cNvPr>
          <p:cNvSpPr>
            <a:spLocks noGrp="1"/>
          </p:cNvSpPr>
          <p:nvPr>
            <p:ph type="body" sz="quarter" idx="15"/>
          </p:nvPr>
        </p:nvSpPr>
        <p:spPr/>
        <p:txBody>
          <a:bodyPr/>
          <a:lstStyle/>
          <a:p>
            <a:pPr marL="285750" indent="-285750">
              <a:buFont typeface="Arial" panose="020B0604020202020204" pitchFamily="34" charset="0"/>
              <a:buChar char="•"/>
              <a:defRPr/>
            </a:pPr>
            <a:r>
              <a:rPr lang="en-GB" dirty="0">
                <a:solidFill>
                  <a:schemeClr val="tx2"/>
                </a:solidFill>
                <a:latin typeface="Nokia Pure Text Light"/>
                <a:ea typeface="Nokia Pure Text Light" panose="020B0403020202020204" pitchFamily="34" charset="0"/>
              </a:rPr>
              <a:t>Many applications generate periodic traffic streams, which have extremely strict end-to-end latency requirements.</a:t>
            </a:r>
          </a:p>
          <a:p>
            <a:pPr marL="285750" indent="-285750">
              <a:buFont typeface="Arial" panose="020B0604020202020204" pitchFamily="34" charset="0"/>
              <a:buChar char="•"/>
              <a:defRPr/>
            </a:pPr>
            <a:r>
              <a:rPr lang="en-GB" dirty="0">
                <a:solidFill>
                  <a:schemeClr val="tx2"/>
                </a:solidFill>
                <a:latin typeface="Nokia Pure Text Light"/>
                <a:ea typeface="Nokia Pure Text Light" panose="020B0403020202020204" pitchFamily="34" charset="0"/>
              </a:rPr>
              <a:t>RAN in many cases introduces a significant part of the end-to-end delay for the traffic streams. </a:t>
            </a:r>
          </a:p>
          <a:p>
            <a:pPr marL="285750" indent="-285750">
              <a:buFont typeface="Arial" panose="020B0604020202020204" pitchFamily="34" charset="0"/>
              <a:buChar char="•"/>
              <a:defRPr/>
            </a:pPr>
            <a:r>
              <a:rPr lang="en-GB" dirty="0">
                <a:latin typeface="Nokia Pure Text Light"/>
              </a:rPr>
              <a:t>P</a:t>
            </a:r>
            <a:r>
              <a:rPr lang="en-GB" dirty="0">
                <a:solidFill>
                  <a:schemeClr val="tx2"/>
                </a:solidFill>
                <a:latin typeface="Nokia Pure Text Light"/>
                <a:ea typeface="Nokia Pure Text Light" panose="020B0403020202020204" pitchFamily="34" charset="0"/>
              </a:rPr>
              <a:t>ackets arriving to the gNB may experience buffering (i.e. resulting in increased delay) due to radio configuration. For example, if their time of arrival is not aligned with the transmission opportunities of the TDD subframe.</a:t>
            </a:r>
          </a:p>
          <a:p>
            <a:pPr marL="285750" indent="-285750">
              <a:buFont typeface="Arial" panose="020B0604020202020204" pitchFamily="34" charset="0"/>
              <a:buChar char="•"/>
              <a:defRPr/>
            </a:pPr>
            <a:r>
              <a:rPr lang="en-GB" dirty="0">
                <a:solidFill>
                  <a:schemeClr val="tx2"/>
                </a:solidFill>
                <a:latin typeface="Nokia Pure Text Light"/>
                <a:ea typeface="Nokia Pure Text Light" panose="020B0403020202020204" pitchFamily="34" charset="0"/>
              </a:rPr>
              <a:t>The burst timing feedback from RAN enables applications to align burst transmission schedules with the radio configuration, thus configuration-based buffering </a:t>
            </a:r>
            <a:r>
              <a:rPr lang="en-GB" dirty="0">
                <a:latin typeface="Nokia Pure Text Light"/>
              </a:rPr>
              <a:t>d</a:t>
            </a:r>
            <a:r>
              <a:rPr lang="en-GB" dirty="0">
                <a:solidFill>
                  <a:schemeClr val="tx2"/>
                </a:solidFill>
                <a:latin typeface="Nokia Pure Text Light"/>
                <a:ea typeface="Nokia Pure Text Light" panose="020B0403020202020204" pitchFamily="34" charset="0"/>
              </a:rPr>
              <a:t>elays can be avoided. </a:t>
            </a:r>
          </a:p>
        </p:txBody>
      </p:sp>
      <p:sp>
        <p:nvSpPr>
          <p:cNvPr id="5" name="Footer Placeholder 4">
            <a:extLst>
              <a:ext uri="{FF2B5EF4-FFF2-40B4-BE49-F238E27FC236}">
                <a16:creationId xmlns:a16="http://schemas.microsoft.com/office/drawing/2014/main" id="{CE5CA162-02C9-DA75-AF62-4347E5624A44}"/>
              </a:ext>
            </a:extLst>
          </p:cNvPr>
          <p:cNvSpPr>
            <a:spLocks noGrp="1"/>
          </p:cNvSpPr>
          <p:nvPr>
            <p:ph type="ftr" sz="quarter" idx="3"/>
          </p:nvPr>
        </p:nvSpPr>
        <p:spPr/>
        <p:txBody>
          <a:bodyPr/>
          <a:lstStyle/>
          <a:p>
            <a:r>
              <a:rPr lang="en-US"/>
              <a:t>Nokia internal use</a:t>
            </a:r>
            <a:endParaRPr lang="en-US" dirty="0"/>
          </a:p>
        </p:txBody>
      </p:sp>
      <p:graphicFrame>
        <p:nvGraphicFramePr>
          <p:cNvPr id="4" name="Object 3">
            <a:extLst>
              <a:ext uri="{FF2B5EF4-FFF2-40B4-BE49-F238E27FC236}">
                <a16:creationId xmlns:a16="http://schemas.microsoft.com/office/drawing/2014/main" id="{8422FE1D-CC2F-282E-8FCC-AAEECAEFD445}"/>
              </a:ext>
            </a:extLst>
          </p:cNvPr>
          <p:cNvGraphicFramePr>
            <a:graphicFrameLocks noChangeAspect="1"/>
          </p:cNvGraphicFramePr>
          <p:nvPr>
            <p:extLst>
              <p:ext uri="{D42A27DB-BD31-4B8C-83A1-F6EECF244321}">
                <p14:modId xmlns:p14="http://schemas.microsoft.com/office/powerpoint/2010/main" val="3729149376"/>
              </p:ext>
            </p:extLst>
          </p:nvPr>
        </p:nvGraphicFramePr>
        <p:xfrm>
          <a:off x="4781550" y="1320752"/>
          <a:ext cx="3837894" cy="1005562"/>
        </p:xfrm>
        <a:graphic>
          <a:graphicData uri="http://schemas.openxmlformats.org/presentationml/2006/ole">
            <mc:AlternateContent xmlns:mc="http://schemas.openxmlformats.org/markup-compatibility/2006">
              <mc:Choice xmlns:v="urn:schemas-microsoft-com:vml" Requires="v">
                <p:oleObj name="Visio" r:id="rId2" imgW="4362399" imgH="1143039" progId="Visio.Drawing.15">
                  <p:embed/>
                </p:oleObj>
              </mc:Choice>
              <mc:Fallback>
                <p:oleObj name="Visio" r:id="rId2" imgW="4362399" imgH="1143039" progId="Visio.Drawing.15">
                  <p:embed/>
                  <p:pic>
                    <p:nvPicPr>
                      <p:cNvPr id="25" name="Object 24">
                        <a:extLst>
                          <a:ext uri="{FF2B5EF4-FFF2-40B4-BE49-F238E27FC236}">
                            <a16:creationId xmlns:a16="http://schemas.microsoft.com/office/drawing/2014/main" id="{401CCE17-B0AC-466F-9B48-C80CA6661A02}"/>
                          </a:ext>
                        </a:extLst>
                      </p:cNvPr>
                      <p:cNvPicPr/>
                      <p:nvPr/>
                    </p:nvPicPr>
                    <p:blipFill>
                      <a:blip r:embed="rId3"/>
                      <a:stretch>
                        <a:fillRect/>
                      </a:stretch>
                    </p:blipFill>
                    <p:spPr>
                      <a:xfrm>
                        <a:off x="4781550" y="1320752"/>
                        <a:ext cx="3837894" cy="1005562"/>
                      </a:xfrm>
                      <a:prstGeom prst="rect">
                        <a:avLst/>
                      </a:prstGeom>
                    </p:spPr>
                  </p:pic>
                </p:oleObj>
              </mc:Fallback>
            </mc:AlternateContent>
          </a:graphicData>
        </a:graphic>
      </p:graphicFrame>
      <p:sp>
        <p:nvSpPr>
          <p:cNvPr id="7" name="Text Placeholder 4">
            <a:extLst>
              <a:ext uri="{FF2B5EF4-FFF2-40B4-BE49-F238E27FC236}">
                <a16:creationId xmlns:a16="http://schemas.microsoft.com/office/drawing/2014/main" id="{B450A768-86D2-2212-1123-CB55D7881782}"/>
              </a:ext>
            </a:extLst>
          </p:cNvPr>
          <p:cNvSpPr txBox="1">
            <a:spLocks/>
          </p:cNvSpPr>
          <p:nvPr/>
        </p:nvSpPr>
        <p:spPr>
          <a:xfrm>
            <a:off x="4905375" y="2664900"/>
            <a:ext cx="3744823" cy="1459426"/>
          </a:xfrm>
          <a:prstGeom prst="rect">
            <a:avLst/>
          </a:prstGeom>
        </p:spPr>
        <p:txBody>
          <a:bodyPr lIns="0" tIns="0" rIns="0" bIns="0">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tx2"/>
                </a:solidFill>
                <a:latin typeface="Nokia Pure Text Light" panose="020B0403020202020204" pitchFamily="34" charset="0"/>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tx2"/>
                </a:solidFill>
                <a:latin typeface="Nokia Pure Text Light" panose="020B0403020202020204" pitchFamily="34" charset="0"/>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100" kern="1200">
                <a:solidFill>
                  <a:schemeClr val="tx2"/>
                </a:solidFill>
                <a:latin typeface="Nokia Pure Text Light" panose="020B0403020202020204" pitchFamily="34" charset="0"/>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tx2"/>
                </a:solidFill>
                <a:latin typeface="Nokia Pure Text Light" panose="020B0403020202020204" pitchFamily="34" charset="0"/>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1450" indent="-171450">
              <a:spcAft>
                <a:spcPts val="1200"/>
              </a:spcAft>
              <a:buFont typeface="Courier New" panose="02070309020205020404" pitchFamily="49" charset="0"/>
              <a:buChar char="o"/>
              <a:defRPr/>
            </a:pPr>
            <a:r>
              <a:rPr lang="en-GB" sz="1200">
                <a:solidFill>
                  <a:srgbClr val="0070C0"/>
                </a:solidFill>
                <a:latin typeface="Calibri" panose="020F0502020204030204" pitchFamily="34" charset="0"/>
                <a:cs typeface="Calibri" panose="020F0502020204030204" pitchFamily="34" charset="0"/>
              </a:rPr>
              <a:t>DL bursts of stream 1 arrive at the end of DL radio transmission opportunities to RAN and must be buffered until the next DL opportunity. </a:t>
            </a:r>
          </a:p>
          <a:p>
            <a:pPr marL="171450" indent="-171450">
              <a:spcAft>
                <a:spcPts val="1200"/>
              </a:spcAft>
              <a:buFont typeface="Courier New" panose="02070309020205020404" pitchFamily="49" charset="0"/>
              <a:buChar char="o"/>
              <a:defRPr/>
            </a:pPr>
            <a:r>
              <a:rPr lang="en-GB" sz="1200">
                <a:solidFill>
                  <a:srgbClr val="0070C0"/>
                </a:solidFill>
                <a:latin typeface="Calibri" panose="020F0502020204030204" pitchFamily="34" charset="0"/>
                <a:cs typeface="Calibri" panose="020F0502020204030204" pitchFamily="34" charset="0"/>
              </a:rPr>
              <a:t>Stream 2 is aligned with the TDD cycle. Bursts arrive in the middle of the DL opportunities and can be scheduled immediately. </a:t>
            </a:r>
          </a:p>
          <a:p>
            <a:pPr marL="171450" indent="-171450">
              <a:spcAft>
                <a:spcPts val="1200"/>
              </a:spcAft>
              <a:buFont typeface="Courier New" panose="02070309020205020404" pitchFamily="49" charset="0"/>
              <a:buChar char="o"/>
              <a:defRPr/>
            </a:pPr>
            <a:endParaRPr lang="en-US" sz="1200">
              <a:solidFill>
                <a:srgbClr val="0070C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9932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85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1. Master">
  <a:themeElements>
    <a:clrScheme name="Custom 6">
      <a:dk1>
        <a:srgbClr val="CCCCCC"/>
      </a:dk1>
      <a:lt1>
        <a:srgbClr val="FFFFFF"/>
      </a:lt1>
      <a:dk2>
        <a:srgbClr val="001135"/>
      </a:dk2>
      <a:lt2>
        <a:srgbClr val="666666"/>
      </a:lt2>
      <a:accent1>
        <a:srgbClr val="005AFF"/>
      </a:accent1>
      <a:accent2>
        <a:srgbClr val="23ABB6"/>
      </a:accent2>
      <a:accent3>
        <a:srgbClr val="37CC73"/>
      </a:accent3>
      <a:accent4>
        <a:srgbClr val="F47F31"/>
      </a:accent4>
      <a:accent5>
        <a:srgbClr val="E03DCD"/>
      </a:accent5>
      <a:accent6>
        <a:srgbClr val="7D33F2"/>
      </a:accent6>
      <a:hlink>
        <a:srgbClr val="005AFF"/>
      </a:hlink>
      <a:folHlink>
        <a:srgbClr val="005AFF"/>
      </a:folHlink>
    </a:clrScheme>
    <a:fontScheme name="Nokia 2023">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0" tIns="0" rIns="0" bIns="0" rtlCol="0">
        <a:noAutofit/>
      </a:bodyPr>
      <a:lstStyle>
        <a:defPPr marL="0" marR="0" indent="0" algn="l" defTabSz="180000" rtl="0" eaLnBrk="1" fontAlgn="auto" latinLnBrk="0" hangingPunct="1">
          <a:lnSpc>
            <a:spcPct val="100000"/>
          </a:lnSpc>
          <a:spcBef>
            <a:spcPts val="0"/>
          </a:spcBef>
          <a:spcAft>
            <a:spcPts val="300"/>
          </a:spcAft>
          <a:buClrTx/>
          <a:buSzTx/>
          <a:buFont typeface="+mj-lt"/>
          <a:buNone/>
          <a:tabLst>
            <a:tab pos="180000" algn="l"/>
          </a:tabLst>
          <a:defRPr kumimoji="0" sz="1200" b="0" i="0" u="none" strike="noStrike" kern="1200" cap="none" spc="0" normalizeH="0" baseline="0" noProof="0" dirty="0" smtClean="0">
            <a:ln>
              <a:noFill/>
            </a:ln>
            <a:solidFill>
              <a:schemeClr val="tx2"/>
            </a:solidFill>
            <a:effectLst/>
            <a:uLnTx/>
            <a:uFillTx/>
            <a:latin typeface="Nokia Pure Text Light"/>
            <a:ea typeface="+mn-ea"/>
            <a:cs typeface="+mn-cs"/>
          </a:defRPr>
        </a:defPPr>
      </a:lstStyle>
    </a:txDef>
  </a:objectDefaults>
  <a:extraClrSchemeLst/>
  <a:extLst>
    <a:ext uri="{05A4C25C-085E-4340-85A3-A5531E510DB2}">
      <thm15:themeFamily xmlns:thm15="http://schemas.microsoft.com/office/thememl/2012/main" name="Nokia 2023 - PowerPoint template v1.3.1" id="{95EDE8F7-58AB-440A-82AC-4DC9E39A292C}" vid="{533A05BB-4D65-4753-8F51-029C8738C22F}"/>
    </a:ext>
  </a:extLst>
</a:theme>
</file>

<file path=ppt/theme/theme2.xml><?xml version="1.0" encoding="utf-8"?>
<a:theme xmlns:a="http://schemas.openxmlformats.org/drawingml/2006/main" name="1. Whit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Blank.potx" id="{B4A126FF-C6CE-4A69-B5C5-BC11574908D1}" vid="{4E46BE80-07DA-49CD-8549-587C898E8144}"/>
    </a:ext>
  </a:extLst>
</a:theme>
</file>

<file path=ppt/theme/theme3.xml><?xml version="1.0" encoding="utf-8"?>
<a:theme xmlns:a="http://schemas.openxmlformats.org/drawingml/2006/main" name="2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Mod val="20000"/>
            <a:lumOff val="80000"/>
          </a:schemeClr>
        </a:solidFill>
        <a:ln w="3175">
          <a:noFill/>
          <a:prstDash val="solid"/>
        </a:ln>
      </a:spPr>
      <a:bodyPr rot="0" spcFirstLastPara="0" vertOverflow="overflow" horzOverflow="overflow" vert="horz" wrap="square" lIns="90000" tIns="72000" rIns="72000" bIns="72000" numCol="1" spcCol="0" rtlCol="0" fromWordArt="0" anchor="t" anchorCtr="0" forceAA="0" compatLnSpc="1">
        <a:prstTxWarp prst="textNoShape">
          <a:avLst/>
        </a:prstTxWarp>
        <a:noAutofit/>
      </a:bodyPr>
      <a:lstStyle>
        <a:defPPr algn="l">
          <a:lnSpc>
            <a:spcPct val="90000"/>
          </a:lnSpc>
          <a:spcAft>
            <a:spcPts val="600"/>
          </a:spcAft>
          <a:defRPr sz="1200" dirty="0" smtClean="0">
            <a:solidFill>
              <a:schemeClr val="tx2"/>
            </a:solidFill>
            <a:latin typeface="+mj-lt"/>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miter lim="800000"/>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vert="horz" wrap="square" lIns="0" tIns="0" rIns="0" bIns="0" numCol="1" anchor="t" anchorCtr="0" compatLnSpc="1">
        <a:prstTxWarp prst="textNoShape">
          <a:avLst/>
        </a:prstTxWarp>
      </a:bodyPr>
      <a:lstStyle>
        <a:defPPr algn="l" fontAlgn="auto">
          <a:lnSpc>
            <a:spcPct val="90000"/>
          </a:lnSpc>
          <a:spcAft>
            <a:spcPts val="600"/>
          </a:spcAft>
          <a:defRPr sz="1600" dirty="0">
            <a:solidFill>
              <a:sysClr val="windowText" lastClr="000000"/>
            </a:solidFill>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71c5aaf6-e6ce-465b-b873-5148d2a4c105" xsi:nil="true"/>
    <Information xmlns="3b34c8f0-1ef5-4d1e-bb66-517ce7fe7356" xsi:nil="true"/>
    <HideFromDelve xmlns="71c5aaf6-e6ce-465b-b873-5148d2a4c105">false</HideFromDelve>
    <Associated_x0020_Task xmlns="3b34c8f0-1ef5-4d1e-bb66-517ce7fe7356" xsi:nil="true"/>
    <lcf76f155ced4ddcb4097134ff3c332f xmlns="610ccbe2-d8cc-4d3a-b40d-a16ab8d3b403">
      <Terms xmlns="http://schemas.microsoft.com/office/infopath/2007/PartnerControls"/>
    </lcf76f155ced4ddcb4097134ff3c332f>
    <_dlc_DocId xmlns="71c5aaf6-e6ce-465b-b873-5148d2a4c105">5AIRPNAIUNRU-1916262822-2325</_dlc_DocId>
    <_dlc_DocIdUrl xmlns="71c5aaf6-e6ce-465b-b873-5148d2a4c105">
      <Url>https://nokia.sharepoint.com/sites/c5g/_layouts/15/DocIdRedir.aspx?ID=5AIRPNAIUNRU-1916262822-2325</Url>
      <Description>5AIRPNAIUNRU-1916262822-2325</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225CE766812BD43B839BDD5C05D0D27" ma:contentTypeVersion="31" ma:contentTypeDescription="Create a new document." ma:contentTypeScope="" ma:versionID="1018e33d6ce2ff91022483c4927dd219">
  <xsd:schema xmlns:xsd="http://www.w3.org/2001/XMLSchema" xmlns:xs="http://www.w3.org/2001/XMLSchema" xmlns:p="http://schemas.microsoft.com/office/2006/metadata/properties" xmlns:ns2="71c5aaf6-e6ce-465b-b873-5148d2a4c105" xmlns:ns3="3b34c8f0-1ef5-4d1e-bb66-517ce7fe7356" xmlns:ns4="610ccbe2-d8cc-4d3a-b40d-a16ab8d3b403" targetNamespace="http://schemas.microsoft.com/office/2006/metadata/properties" ma:root="true" ma:fieldsID="0539b7f8b15af43d631498084947cb10" ns2:_="" ns3:_="" ns4:_="">
    <xsd:import namespace="71c5aaf6-e6ce-465b-b873-5148d2a4c105"/>
    <xsd:import namespace="3b34c8f0-1ef5-4d1e-bb66-517ce7fe7356"/>
    <xsd:import namespace="610ccbe2-d8cc-4d3a-b40d-a16ab8d3b403"/>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4:MediaServiceMetadata" minOccurs="0"/>
                <xsd:element ref="ns4:MediaServiceFastMetadata" minOccurs="0"/>
                <xsd:element ref="ns3:SharedWithUsers" minOccurs="0"/>
                <xsd:element ref="ns3:Associated_x0020_Task" minOccurs="0"/>
                <xsd:element ref="ns3:SharedWithDetails" minOccurs="0"/>
                <xsd:element ref="ns4:MediaServiceAutoKeyPoints" minOccurs="0"/>
                <xsd:element ref="ns4:MediaServiceKeyPoints" minOccurs="0"/>
                <xsd:element ref="ns4:MediaServiceDateTaken" minOccurs="0"/>
                <xsd:element ref="ns4:MediaLengthInSeconds" minOccurs="0"/>
                <xsd:element ref="ns4:lcf76f155ced4ddcb4097134ff3c332f" minOccurs="0"/>
                <xsd:element ref="ns2:TaxCatchAll"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element name="TaxCatchAll" ma:index="24" nillable="true" ma:displayName="Taxonomy Catch All Column" ma:hidden="true" ma:list="{5e7e0358-ff3a-47d0-9dac-4f7f999c176b}" ma:internalName="TaxCatchAll" ma:showField="CatchAllData" ma:web="3b34c8f0-1ef5-4d1e-bb66-517ce7fe735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SharedWithUsers" ma:index="15"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ssociated_x0020_Task" ma:index="16"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restriction>
                </xsd:simple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10ccbe2-d8cc-4d3a-b40d-a16ab8d3b403"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DateTaken" ma:index="20" nillable="true" ma:displayName="MediaServiceDateTaken" ma:hidden="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GenerationTime" ma:index="25" nillable="true" ma:displayName="MediaServiceGenerationTime" ma:hidden="true" ma:internalName="MediaServiceGenerationTime" ma:readOnly="true">
      <xsd:simpleType>
        <xsd:restriction base="dms:Text"/>
      </xsd:simpleType>
    </xsd:element>
    <xsd:element name="MediaServiceEventHashCode" ma:index="2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haredContentType xmlns="Microsoft.SharePoint.Taxonomy.ContentTypeSync" SourceId="34c87397-5fc1-491e-85e7-d6110dbe9cbd" ContentTypeId="0x0101" PreviousValue="false"/>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B919CE03-8D5A-4AFF-9E98-705045B12E95}">
  <ds:schemaRefs>
    <ds:schemaRef ds:uri="http://schemas.microsoft.com/sharepoint/v3/contenttype/forms"/>
  </ds:schemaRefs>
</ds:datastoreItem>
</file>

<file path=customXml/itemProps2.xml><?xml version="1.0" encoding="utf-8"?>
<ds:datastoreItem xmlns:ds="http://schemas.openxmlformats.org/officeDocument/2006/customXml" ds:itemID="{8210D1B6-1D33-4649-932B-59A2813614B1}">
  <ds:schemaRefs>
    <ds:schemaRef ds:uri="http://purl.org/dc/terms/"/>
    <ds:schemaRef ds:uri="http://schemas.openxmlformats.org/package/2006/metadata/core-properties"/>
    <ds:schemaRef ds:uri="610ccbe2-d8cc-4d3a-b40d-a16ab8d3b403"/>
    <ds:schemaRef ds:uri="http://schemas.microsoft.com/office/2006/documentManagement/types"/>
    <ds:schemaRef ds:uri="http://schemas.microsoft.com/office/infopath/2007/PartnerControls"/>
    <ds:schemaRef ds:uri="http://purl.org/dc/elements/1.1/"/>
    <ds:schemaRef ds:uri="http://schemas.microsoft.com/office/2006/metadata/properties"/>
    <ds:schemaRef ds:uri="71c5aaf6-e6ce-465b-b873-5148d2a4c105"/>
    <ds:schemaRef ds:uri="3b34c8f0-1ef5-4d1e-bb66-517ce7fe7356"/>
    <ds:schemaRef ds:uri="http://www.w3.org/XML/1998/namespace"/>
    <ds:schemaRef ds:uri="http://purl.org/dc/dcmitype/"/>
  </ds:schemaRefs>
</ds:datastoreItem>
</file>

<file path=customXml/itemProps3.xml><?xml version="1.0" encoding="utf-8"?>
<ds:datastoreItem xmlns:ds="http://schemas.openxmlformats.org/officeDocument/2006/customXml" ds:itemID="{24787205-8C81-4BB5-BCC1-F30464C9D6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b34c8f0-1ef5-4d1e-bb66-517ce7fe7356"/>
    <ds:schemaRef ds:uri="610ccbe2-d8cc-4d3a-b40d-a16ab8d3b4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CB32F1E7-AB46-4D9C-AA90-73E7225C34DE}">
  <ds:schemaRefs>
    <ds:schemaRef ds:uri="Microsoft.SharePoint.Taxonomy.ContentTypeSync"/>
  </ds:schemaRefs>
</ds:datastoreItem>
</file>

<file path=customXml/itemProps5.xml><?xml version="1.0" encoding="utf-8"?>
<ds:datastoreItem xmlns:ds="http://schemas.openxmlformats.org/officeDocument/2006/customXml" ds:itemID="{FDA46C1D-2720-4254-B816-C082AC7B7678}">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Nokia 2023 - PowerPoint template v1.3.1</Template>
  <TotalTime>0</TotalTime>
  <Words>555</Words>
  <Application>Microsoft Office PowerPoint</Application>
  <PresentationFormat>On-screen Show (16:9)</PresentationFormat>
  <Paragraphs>43</Paragraphs>
  <Slides>6</Slides>
  <Notes>0</Notes>
  <HiddenSlides>0</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3</vt:i4>
      </vt:variant>
      <vt:variant>
        <vt:lpstr>Slide Titles</vt:lpstr>
      </vt:variant>
      <vt:variant>
        <vt:i4>6</vt:i4>
      </vt:variant>
    </vt:vector>
  </HeadingPairs>
  <TitlesOfParts>
    <vt:vector size="19" baseType="lpstr">
      <vt:lpstr>Arial</vt:lpstr>
      <vt:lpstr>Calibri</vt:lpstr>
      <vt:lpstr>Courier New</vt:lpstr>
      <vt:lpstr>Nokia Pure Headline Light</vt:lpstr>
      <vt:lpstr>Nokia Pure Headline Ultra Light</vt:lpstr>
      <vt:lpstr>Nokia Pure Text</vt:lpstr>
      <vt:lpstr>Nokia Pure Text Light</vt:lpstr>
      <vt:lpstr>1. Master</vt:lpstr>
      <vt:lpstr>1. White master</vt:lpstr>
      <vt:lpstr>2_Nokia White Master with headline</vt:lpstr>
      <vt:lpstr>think-cell Slide</vt:lpstr>
      <vt:lpstr>Picture</vt:lpstr>
      <vt:lpstr>Visio</vt:lpstr>
      <vt:lpstr>Motivation for new WID on NR Timing Resiliency and URLLC enhancements in Rel-18</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 RAN#99 preparation</dc:title>
  <dc:creator/>
  <cp:lastModifiedBy/>
  <cp:revision>2</cp:revision>
  <dcterms:created xsi:type="dcterms:W3CDTF">2023-02-07T12:57:47Z</dcterms:created>
  <dcterms:modified xsi:type="dcterms:W3CDTF">2023-03-10T19:38:12Z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etDate">
    <vt:lpwstr>2023-02-27T22:05:02Z</vt:lpwstr>
  </property>
  <property fmtid="{D5CDD505-2E9C-101B-9397-08002B2CF9AE}" pid="4" name="MSIP_Label_b1aa2129-79ec-42c0-bfac-e5b7a0374572_Method">
    <vt:lpwstr>Privileged</vt:lpwstr>
  </property>
  <property fmtid="{D5CDD505-2E9C-101B-9397-08002B2CF9AE}" pid="5" name="MSIP_Label_b1aa2129-79ec-42c0-bfac-e5b7a0374572_Name">
    <vt:lpwstr>b1aa2129-79ec-42c0-bfac-e5b7a0374572</vt:lpwstr>
  </property>
  <property fmtid="{D5CDD505-2E9C-101B-9397-08002B2CF9AE}" pid="6" name="MSIP_Label_b1aa2129-79ec-42c0-bfac-e5b7a0374572_SiteId">
    <vt:lpwstr>5d471751-9675-428d-917b-70f44f9630b0</vt:lpwstr>
  </property>
  <property fmtid="{D5CDD505-2E9C-101B-9397-08002B2CF9AE}" pid="7" name="MSIP_Label_b1aa2129-79ec-42c0-bfac-e5b7a0374572_ActionId">
    <vt:lpwstr>78c89d18-b6a3-445a-8216-8f7e5a5d4a63</vt:lpwstr>
  </property>
  <property fmtid="{D5CDD505-2E9C-101B-9397-08002B2CF9AE}" pid="8" name="MSIP_Label_b1aa2129-79ec-42c0-bfac-e5b7a0374572_ContentBits">
    <vt:lpwstr>0</vt:lpwstr>
  </property>
  <property fmtid="{D5CDD505-2E9C-101B-9397-08002B2CF9AE}" pid="9" name="ContentTypeId">
    <vt:lpwstr>0x0101004225CE766812BD43B839BDD5C05D0D27</vt:lpwstr>
  </property>
  <property fmtid="{D5CDD505-2E9C-101B-9397-08002B2CF9AE}" pid="10" name="_dlc_DocIdItemGuid">
    <vt:lpwstr>d7085ad4-7fb3-40c9-8744-6e1cb88de067</vt:lpwstr>
  </property>
  <property fmtid="{D5CDD505-2E9C-101B-9397-08002B2CF9AE}" pid="11" name="MediaServiceImageTags">
    <vt:lpwstr/>
  </property>
</Properties>
</file>