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934" r:id="rId5"/>
    <p:sldId id="928" r:id="rId6"/>
    <p:sldId id="1058" r:id="rId7"/>
    <p:sldId id="979" r:id="rId8"/>
    <p:sldId id="1114" r:id="rId9"/>
    <p:sldId id="1103" r:id="rId10"/>
    <p:sldId id="1115" r:id="rId11"/>
    <p:sldId id="1116" r:id="rId12"/>
    <p:sldId id="1104" r:id="rId13"/>
    <p:sldId id="1117" r:id="rId14"/>
    <p:sldId id="1112" r:id="rId15"/>
    <p:sldId id="1030" r:id="rId16"/>
    <p:sldId id="985" r:id="rId17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BB59"/>
    <a:srgbClr val="EFF3EA"/>
    <a:srgbClr val="FFFFFF"/>
    <a:srgbClr val="BEC6B4"/>
    <a:srgbClr val="339966"/>
    <a:srgbClr val="D0D8E8"/>
    <a:srgbClr val="DEE7D1"/>
    <a:srgbClr val="E9EDF4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49" autoAdjust="0"/>
    <p:restoredTop sz="89155" autoAdjust="0"/>
  </p:normalViewPr>
  <p:slideViewPr>
    <p:cSldViewPr snapToGrid="0">
      <p:cViewPr varScale="1">
        <p:scale>
          <a:sx n="93" d="100"/>
          <a:sy n="93" d="100"/>
        </p:scale>
        <p:origin x="243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Sheet1!$A$2:$A$21</c:f>
              <c:strCache>
                <c:ptCount val="20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  <c:pt idx="16">
                  <c:v>#104-e</c:v>
                </c:pt>
                <c:pt idx="17">
                  <c:v>#104-bis-e</c:v>
                </c:pt>
                <c:pt idx="18">
                  <c:v>#105</c:v>
                </c:pt>
                <c:pt idx="19">
                  <c:v>#106</c:v>
                </c:pt>
              </c:strCache>
            </c:str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387</c:v>
                </c:pt>
                <c:pt idx="1">
                  <c:v>266</c:v>
                </c:pt>
                <c:pt idx="2">
                  <c:v>298</c:v>
                </c:pt>
                <c:pt idx="3">
                  <c:v>382</c:v>
                </c:pt>
                <c:pt idx="4">
                  <c:v>226</c:v>
                </c:pt>
                <c:pt idx="5">
                  <c:v>308</c:v>
                </c:pt>
                <c:pt idx="6">
                  <c:v>349</c:v>
                </c:pt>
                <c:pt idx="7">
                  <c:v>367</c:v>
                </c:pt>
                <c:pt idx="8">
                  <c:v>400</c:v>
                </c:pt>
                <c:pt idx="9">
                  <c:v>527</c:v>
                </c:pt>
                <c:pt idx="10">
                  <c:v>401</c:v>
                </c:pt>
                <c:pt idx="11">
                  <c:v>403</c:v>
                </c:pt>
                <c:pt idx="12">
                  <c:v>396</c:v>
                </c:pt>
                <c:pt idx="13">
                  <c:v>404</c:v>
                </c:pt>
                <c:pt idx="14">
                  <c:v>444</c:v>
                </c:pt>
                <c:pt idx="15">
                  <c:v>382</c:v>
                </c:pt>
                <c:pt idx="16">
                  <c:v>452</c:v>
                </c:pt>
                <c:pt idx="17">
                  <c:v>441</c:v>
                </c:pt>
                <c:pt idx="18">
                  <c:v>457</c:v>
                </c:pt>
                <c:pt idx="19">
                  <c:v>466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95865872"/>
        <c:axId val="1895858256"/>
      </c:barChart>
      <c:catAx>
        <c:axId val="18958658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895858256"/>
        <c:crosses val="autoZero"/>
        <c:auto val="1"/>
        <c:lblAlgn val="ctr"/>
        <c:lblOffset val="100"/>
        <c:noMultiLvlLbl val="0"/>
      </c:catAx>
      <c:valAx>
        <c:axId val="189585825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89586587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Sheet1!$A$2:$A$21</c:f>
              <c:strCache>
                <c:ptCount val="20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  <c:pt idx="16">
                  <c:v>#104-e</c:v>
                </c:pt>
                <c:pt idx="17">
                  <c:v>#104-bis-e</c:v>
                </c:pt>
                <c:pt idx="18">
                  <c:v>#105</c:v>
                </c:pt>
                <c:pt idx="19">
                  <c:v>#106</c:v>
                </c:pt>
              </c:strCache>
            </c:str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2337</c:v>
                </c:pt>
                <c:pt idx="1">
                  <c:v>2576</c:v>
                </c:pt>
                <c:pt idx="2">
                  <c:v>2230</c:v>
                </c:pt>
                <c:pt idx="3">
                  <c:v>2886</c:v>
                </c:pt>
                <c:pt idx="4">
                  <c:v>2883</c:v>
                </c:pt>
                <c:pt idx="5">
                  <c:v>3297</c:v>
                </c:pt>
                <c:pt idx="6">
                  <c:v>2971</c:v>
                </c:pt>
                <c:pt idx="7">
                  <c:v>3736</c:v>
                </c:pt>
                <c:pt idx="8">
                  <c:v>3740</c:v>
                </c:pt>
                <c:pt idx="9">
                  <c:v>2460</c:v>
                </c:pt>
                <c:pt idx="10">
                  <c:v>3622</c:v>
                </c:pt>
                <c:pt idx="11">
                  <c:v>3903</c:v>
                </c:pt>
                <c:pt idx="12">
                  <c:v>3450</c:v>
                </c:pt>
                <c:pt idx="13">
                  <c:v>2663</c:v>
                </c:pt>
                <c:pt idx="14">
                  <c:v>3690</c:v>
                </c:pt>
                <c:pt idx="15">
                  <c:v>3628</c:v>
                </c:pt>
                <c:pt idx="16">
                  <c:v>3619</c:v>
                </c:pt>
                <c:pt idx="17">
                  <c:v>2231</c:v>
                </c:pt>
                <c:pt idx="18">
                  <c:v>2647</c:v>
                </c:pt>
                <c:pt idx="19">
                  <c:v>2881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95861520"/>
        <c:axId val="1895862064"/>
      </c:barChart>
      <c:catAx>
        <c:axId val="18958615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895862064"/>
        <c:crosses val="autoZero"/>
        <c:auto val="1"/>
        <c:lblAlgn val="ctr"/>
        <c:lblOffset val="100"/>
        <c:noMultiLvlLbl val="0"/>
      </c:catAx>
      <c:valAx>
        <c:axId val="189586206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89586152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800"/>
      </a:pPr>
      <a:endParaRPr lang="zh-CN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83172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2934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59105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95474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474267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New bands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                                                         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            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                        </a:t>
            </a:r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179554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246609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687968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57188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wmf"/><Relationship Id="rId4" Type="http://schemas.openxmlformats.org/officeDocument/2006/relationships/package" Target="../embeddings/Microsoft_Excel____4.xlsx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wmf"/><Relationship Id="rId4" Type="http://schemas.openxmlformats.org/officeDocument/2006/relationships/package" Target="../embeddings/Microsoft_Excel____3.xls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Status Report RAN WG4 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sz="2000" dirty="0"/>
              <a:t>3GPP RAN WG4 </a:t>
            </a:r>
            <a:r>
              <a:rPr lang="en-US" sz="2000" dirty="0" smtClean="0"/>
              <a:t>Chair: Xizeng Dai</a:t>
            </a:r>
          </a:p>
          <a:p>
            <a:r>
              <a:rPr lang="en-US" sz="2000" dirty="0" smtClean="0"/>
              <a:t>3GPP RAN WG4 Vice Chairs: Haijie Qiu, </a:t>
            </a:r>
            <a:r>
              <a:rPr lang="en-US" sz="2000" dirty="0"/>
              <a:t>Andrey </a:t>
            </a:r>
            <a:r>
              <a:rPr lang="en-US" sz="2000" dirty="0" smtClean="0"/>
              <a:t>Chervyakov</a:t>
            </a:r>
            <a:endParaRPr lang="en-US" sz="2000" dirty="0" smtClean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#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99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nl-NL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Rotterdam, Netherlands, March 20-23, </a:t>
            </a:r>
            <a:r>
              <a:rPr lang="nl-NL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2023</a:t>
            </a: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5.4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RP‑230009</a:t>
            </a:r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related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issues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dirty="0"/>
              <a:t>NR_MG_enh2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2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200" dirty="0" smtClean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dirty="0"/>
              <a:t>NR_bands_R18_BWs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2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2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dirty="0"/>
              <a:t>RAN4-TRP-TRS</a:t>
            </a: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912653"/>
              </p:ext>
            </p:extLst>
          </p:nvPr>
        </p:nvGraphicFramePr>
        <p:xfrm>
          <a:off x="401650" y="1618667"/>
          <a:ext cx="11154156" cy="609600"/>
        </p:xfrm>
        <a:graphic>
          <a:graphicData uri="http://schemas.openxmlformats.org/drawingml/2006/table">
            <a:tbl>
              <a:tblPr firstRow="1" firstCol="1" bandRow="1"/>
              <a:tblGrid>
                <a:gridCol w="1405379"/>
                <a:gridCol w="7714342"/>
                <a:gridCol w="2034435"/>
              </a:tblGrid>
              <a:tr h="1765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RP-230457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Revised WID: Further Enhancements on NR and MR-DC Measurement Gaps and Measurements without Gaps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Intel Corporation, </a:t>
                      </a:r>
                      <a:r>
                        <a:rPr lang="en-US" sz="100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MediaTek</a:t>
                      </a: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00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Inc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RP-230637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R18 measurement Gap Enhancements: on left-over items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MediaTek</a:t>
                      </a: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Inc., Intel Corporation, Apple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232340"/>
              </p:ext>
            </p:extLst>
          </p:nvPr>
        </p:nvGraphicFramePr>
        <p:xfrm>
          <a:off x="401650" y="2649696"/>
          <a:ext cx="11154156" cy="353060"/>
        </p:xfrm>
        <a:graphic>
          <a:graphicData uri="http://schemas.openxmlformats.org/drawingml/2006/table">
            <a:tbl>
              <a:tblPr firstRow="1" firstCol="1" bandRow="1"/>
              <a:tblGrid>
                <a:gridCol w="1405379"/>
                <a:gridCol w="7736114"/>
                <a:gridCol w="2012663"/>
              </a:tblGrid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RP-230417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Motivation slides for the scope update of the basket WI on adding new channel BWs in existing NR bands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Ericsson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RP-230418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Revised Basket WID: Core part: Adding new channel BWs support to existing NR bands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Ericsson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420235"/>
              </p:ext>
            </p:extLst>
          </p:nvPr>
        </p:nvGraphicFramePr>
        <p:xfrm>
          <a:off x="401650" y="3490799"/>
          <a:ext cx="11154156" cy="962660"/>
        </p:xfrm>
        <a:graphic>
          <a:graphicData uri="http://schemas.openxmlformats.org/drawingml/2006/table">
            <a:tbl>
              <a:tblPr firstRow="1" firstCol="1" bandRow="1"/>
              <a:tblGrid>
                <a:gridCol w="1405379"/>
                <a:gridCol w="7743371"/>
                <a:gridCol w="2005406"/>
              </a:tblGrid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RP-230024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LS on NR TRP and TRS requirements (TFES(23)074029; to: RAN4; cc: RAN, RAN5, GSMA, ETSI TC ERM; contact: Ericsson)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ETSI TC TFES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RP-230040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Reply LS to TFES(23)074029 = RP-230024 on NR TRP and TRS requirements (R4-2302981; to: ETSI TC TFES; cc: RAN, RAN5, GSMA, GCF CAG, GCF PAG, CCSA TC9 WG1; contact: vivo)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RAN4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RP-230158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On </a:t>
                      </a:r>
                      <a:r>
                        <a:rPr lang="en-US" sz="100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rescoping</a:t>
                      </a: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the Rel-18 TRP TRS work item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Apple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RP-230159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Revised WID: Enhancement of UE TRP (Total Radiated Power) and TRS (Total Radiated Sensitivity) requirements and test methodologies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Apple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410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TU Planning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smtClean="0"/>
              <a:t>RAN4 TU </a:t>
            </a:r>
            <a:r>
              <a:rPr lang="en-US" altLang="zh-CN" sz="1400" dirty="0" smtClean="0"/>
              <a:t>budget: refer to attached excel below where the TU is updated taking the SRs in RAN#99 into account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No TU available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Q2 </a:t>
            </a:r>
            <a:r>
              <a:rPr lang="en-US" altLang="zh-CN" sz="1400" dirty="0" smtClean="0"/>
              <a:t>2023 </a:t>
            </a:r>
            <a:r>
              <a:rPr lang="en-US" altLang="zh-CN" sz="1400" dirty="0"/>
              <a:t>meeting plans: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RAN4#106bis-e meeting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srgbClr val="363636"/>
                </a:solidFill>
                <a:cs typeface="Times New Roman" panose="02020603050405020304" pitchFamily="18" charset="0"/>
              </a:rPr>
              <a:t>No agendas for Rel-15/16/17 maintenance. </a:t>
            </a:r>
            <a:r>
              <a:rPr lang="en-US" altLang="zh-CN" sz="1200" dirty="0" smtClean="0">
                <a:solidFill>
                  <a:srgbClr val="363636"/>
                </a:solidFill>
                <a:cs typeface="Times New Roman" panose="02020603050405020304" pitchFamily="18" charset="0"/>
              </a:rPr>
              <a:t>Focus on Rel-18 WI/SIs.</a:t>
            </a:r>
            <a:endParaRPr lang="zh-CN" altLang="zh-CN" sz="1200" kern="100" dirty="0"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RAN4#107 f2f meeting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All the agendas including Rel-15/16/17 maintenance will be set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</a:t>
            </a:r>
            <a:r>
              <a:rPr lang="en-US" altLang="zh-CN" sz="1200" dirty="0" smtClean="0"/>
              <a:t>SI of </a:t>
            </a:r>
            <a:r>
              <a:rPr lang="en-US" altLang="zh-CN" sz="1200" dirty="0" err="1"/>
              <a:t>FS_NR_AIML_Air</a:t>
            </a:r>
            <a:r>
              <a:rPr lang="en-US" altLang="zh-CN" sz="1200" dirty="0"/>
              <a:t> </a:t>
            </a: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Start discussions for general part in main session from RAN4#106bis-e, and based on the agreements further discuss the details in separate sessions. </a:t>
            </a: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802846"/>
              </p:ext>
            </p:extLst>
          </p:nvPr>
        </p:nvGraphicFramePr>
        <p:xfrm>
          <a:off x="401652" y="2054848"/>
          <a:ext cx="11325886" cy="1684020"/>
        </p:xfrm>
        <a:graphic>
          <a:graphicData uri="http://schemas.openxmlformats.org/drawingml/2006/table">
            <a:tbl>
              <a:tblPr/>
              <a:tblGrid>
                <a:gridCol w="2823882"/>
                <a:gridCol w="607286"/>
                <a:gridCol w="607286"/>
                <a:gridCol w="607286"/>
                <a:gridCol w="607286"/>
                <a:gridCol w="607286"/>
                <a:gridCol w="607286"/>
                <a:gridCol w="607286"/>
                <a:gridCol w="607286"/>
                <a:gridCol w="607286"/>
                <a:gridCol w="607286"/>
                <a:gridCol w="607286"/>
                <a:gridCol w="607286"/>
                <a:gridCol w="607286"/>
                <a:gridCol w="607286"/>
              </a:tblGrid>
              <a:tr h="4762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TU = ~2h; RD: RRM/demodulation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</a:t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Mar.23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106bis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106bis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Jun.23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101</a:t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Sep.23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108bis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108bis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102</a:t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Dec.23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total used capacity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25.25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available capacity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remaining/exceeded capacity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-0.75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88187"/>
              </p:ext>
            </p:extLst>
          </p:nvPr>
        </p:nvGraphicFramePr>
        <p:xfrm>
          <a:off x="10077236" y="4200667"/>
          <a:ext cx="91440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工作表" showAsIcon="1" r:id="rId4" imgW="914400" imgH="766800" progId="Excel.Sheet.12">
                  <p:embed/>
                </p:oleObj>
              </mc:Choice>
              <mc:Fallback>
                <p:oleObj name="工作表" showAsIcon="1" r:id="rId4" imgW="914400" imgH="7668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77236" y="4200667"/>
                        <a:ext cx="914400" cy="766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621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TEI CR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 </a:t>
            </a:r>
            <a:r>
              <a:rPr lang="en-US" altLang="zh-CN" sz="1400" dirty="0" smtClean="0"/>
              <a:t>TEI Cat-B CR was agreed in RAN4 this quarter (</a:t>
            </a:r>
            <a:r>
              <a:rPr lang="en-US" altLang="zh-CN" sz="1400" dirty="0" smtClean="0"/>
              <a:t>RAN4#106)</a:t>
            </a: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sp>
        <p:nvSpPr>
          <p:cNvPr id="10" name="矩形 9"/>
          <p:cNvSpPr/>
          <p:nvPr/>
        </p:nvSpPr>
        <p:spPr>
          <a:xfrm>
            <a:off x="3048000" y="227483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72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Thank You</a:t>
            </a:r>
            <a:r>
              <a:rPr lang="en-US" b="1" dirty="0" smtClean="0"/>
              <a:t>!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1" dirty="0" smtClean="0"/>
              <a:t>Many thanks to</a:t>
            </a:r>
            <a:r>
              <a:rPr lang="zh-CN" altLang="en-US" sz="1400" b="1" dirty="0" smtClean="0"/>
              <a:t>：</a:t>
            </a:r>
            <a:endParaRPr lang="en-US" altLang="zh-CN" sz="1400" b="1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Vice chair </a:t>
            </a:r>
            <a:r>
              <a:rPr lang="en-US" altLang="zh-CN" sz="1400" dirty="0"/>
              <a:t>Haijie </a:t>
            </a:r>
            <a:r>
              <a:rPr lang="en-US" altLang="zh-CN" sz="1400" dirty="0" smtClean="0"/>
              <a:t>Qiu, </a:t>
            </a:r>
            <a:r>
              <a:rPr lang="en-US" altLang="zh-CN" sz="1400" dirty="0"/>
              <a:t>Andrey </a:t>
            </a:r>
            <a:r>
              <a:rPr lang="en-US" altLang="zh-CN" sz="1400" dirty="0" smtClean="0"/>
              <a:t>Chervyakov for chairing </a:t>
            </a:r>
            <a:r>
              <a:rPr lang="en-US" altLang="zh-CN" sz="1400" dirty="0"/>
              <a:t>sessions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Carolyn </a:t>
            </a:r>
            <a:r>
              <a:rPr lang="en-US" altLang="zh-CN" sz="1400" dirty="0"/>
              <a:t>Taylor and Achraf Khsiba</a:t>
            </a:r>
            <a:r>
              <a:rPr lang="en-US" altLang="en-US" sz="1400" dirty="0" smtClean="0"/>
              <a:t> </a:t>
            </a:r>
            <a:r>
              <a:rPr lang="en-US" altLang="en-US" sz="1400" dirty="0"/>
              <a:t>for </a:t>
            </a:r>
            <a:r>
              <a:rPr lang="en-US" altLang="en-US" sz="1400" dirty="0" smtClean="0"/>
              <a:t>excellent supports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400" dirty="0" smtClean="0"/>
              <a:t>Email </a:t>
            </a:r>
            <a:r>
              <a:rPr lang="sv-SE" altLang="en-US" sz="1400" dirty="0"/>
              <a:t>moderators for leading the email discussions and providing </a:t>
            </a:r>
            <a:r>
              <a:rPr lang="sv-SE" altLang="en-US" sz="1400" dirty="0" smtClean="0"/>
              <a:t>summaries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200" dirty="0"/>
              <a:t>Jinqiang </a:t>
            </a:r>
            <a:r>
              <a:rPr lang="sv-SE" altLang="en-US" sz="1200" dirty="0" smtClean="0"/>
              <a:t>Xing, Aida </a:t>
            </a:r>
            <a:r>
              <a:rPr lang="sv-SE" altLang="en-US" sz="1200" dirty="0"/>
              <a:t>Vera </a:t>
            </a:r>
            <a:r>
              <a:rPr lang="sv-SE" altLang="en-US" sz="1200" dirty="0" smtClean="0"/>
              <a:t>Lopez, Aijun Cao, Alexander Sayenko, Ato Yu, </a:t>
            </a:r>
            <a:r>
              <a:rPr lang="sv-SE" altLang="en-US" sz="1200" dirty="0"/>
              <a:t>Axel </a:t>
            </a:r>
            <a:r>
              <a:rPr lang="sv-SE" altLang="en-US" sz="1200" dirty="0" smtClean="0"/>
              <a:t>Muller, Basaier Jialade, Bin Han, Bo Liu, CH Park, Chrisitian Bergljung, Chunhui Zhang, Chunxia Guo, Daniel Poop, Dmitry Petrov, Dominique Brunel, </a:t>
            </a:r>
            <a:r>
              <a:rPr lang="sv-SE" altLang="en-US" sz="1200" dirty="0"/>
              <a:t>Dominique </a:t>
            </a:r>
            <a:r>
              <a:rPr lang="sv-SE" altLang="en-US" sz="1200" dirty="0" smtClean="0"/>
              <a:t>Everaere, Dorin Panaitopol, </a:t>
            </a:r>
            <a:r>
              <a:rPr lang="sv-SE" altLang="en-US" sz="1200" dirty="0"/>
              <a:t>Esther </a:t>
            </a:r>
            <a:r>
              <a:rPr lang="sv-SE" altLang="en-US" sz="1200" dirty="0" smtClean="0"/>
              <a:t>Sienkiewicz, </a:t>
            </a:r>
            <a:r>
              <a:rPr lang="sv-SE" altLang="en-US" sz="1200" dirty="0"/>
              <a:t>Fei </a:t>
            </a:r>
            <a:r>
              <a:rPr lang="sv-SE" altLang="en-US" sz="1200" dirty="0" smtClean="0"/>
              <a:t>Xue, </a:t>
            </a:r>
            <a:r>
              <a:rPr lang="sv-SE" altLang="en-US" sz="1200" dirty="0"/>
              <a:t>Gaurav </a:t>
            </a:r>
            <a:r>
              <a:rPr lang="sv-SE" altLang="en-US" sz="1200" dirty="0" smtClean="0"/>
              <a:t>Nigam, </a:t>
            </a:r>
            <a:r>
              <a:rPr lang="sv-SE" altLang="en-US" sz="1200" dirty="0"/>
              <a:t>Gene </a:t>
            </a:r>
            <a:r>
              <a:rPr lang="sv-SE" altLang="en-US" sz="1200" dirty="0" smtClean="0"/>
              <a:t>Fong, </a:t>
            </a:r>
            <a:r>
              <a:rPr lang="sv-SE" altLang="en-US" sz="1200" dirty="0"/>
              <a:t>Han </a:t>
            </a:r>
            <a:r>
              <a:rPr lang="sv-SE" altLang="en-US" sz="1200" dirty="0" smtClean="0"/>
              <a:t>Jing, </a:t>
            </a:r>
            <a:r>
              <a:rPr lang="sv-SE" altLang="en-US" sz="1200" dirty="0"/>
              <a:t>He (Jackson)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Hsuanli </a:t>
            </a:r>
            <a:r>
              <a:rPr lang="sv-SE" altLang="en-US" sz="1200" dirty="0" smtClean="0"/>
              <a:t>Lin, </a:t>
            </a:r>
            <a:r>
              <a:rPr lang="sv-SE" altLang="en-US" sz="1200" dirty="0"/>
              <a:t>Hua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Huiping </a:t>
            </a:r>
            <a:r>
              <a:rPr lang="sv-SE" altLang="en-US" sz="1200" dirty="0" smtClean="0"/>
              <a:t>Shan, Ingo Wendler, Iwo Angelow, </a:t>
            </a:r>
            <a:r>
              <a:rPr lang="sv-SE" altLang="en-US" sz="1200" dirty="0"/>
              <a:t>Jerry </a:t>
            </a:r>
            <a:r>
              <a:rPr lang="sv-SE" altLang="en-US" sz="1200" dirty="0" smtClean="0"/>
              <a:t>Cui, </a:t>
            </a:r>
            <a:r>
              <a:rPr lang="sv-SE" altLang="en-US" sz="1200" dirty="0"/>
              <a:t>Jiakai </a:t>
            </a:r>
            <a:r>
              <a:rPr lang="sv-SE" altLang="en-US" sz="1200" dirty="0" smtClean="0"/>
              <a:t>Shi, </a:t>
            </a:r>
            <a:r>
              <a:rPr lang="sv-SE" altLang="en-US" sz="1200" dirty="0"/>
              <a:t>Jin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Jingjing </a:t>
            </a:r>
            <a:r>
              <a:rPr lang="sv-SE" altLang="en-US" sz="1200" dirty="0" smtClean="0"/>
              <a:t>Chen, Jingzhou Wu, </a:t>
            </a:r>
            <a:r>
              <a:rPr lang="sv-SE" altLang="en-US" sz="1200" dirty="0"/>
              <a:t>Jin-yup </a:t>
            </a:r>
            <a:r>
              <a:rPr lang="sv-SE" altLang="en-US" sz="1200" dirty="0" smtClean="0"/>
              <a:t>Hwang, Johan Sköld, Johannes Hejselbaek, </a:t>
            </a:r>
            <a:r>
              <a:rPr lang="sv-SE" altLang="en-US" sz="1200" dirty="0"/>
              <a:t>Kazuyoshi </a:t>
            </a:r>
            <a:r>
              <a:rPr lang="sv-SE" altLang="en-US" sz="1200" dirty="0" smtClean="0"/>
              <a:t>Uesaka, Lars Dalsgaard, </a:t>
            </a:r>
            <a:r>
              <a:rPr lang="sv-SE" altLang="en-US" sz="1200" dirty="0"/>
              <a:t>Lei </a:t>
            </a:r>
            <a:r>
              <a:rPr lang="sv-SE" altLang="en-US" sz="1200" dirty="0" smtClean="0"/>
              <a:t>Du, </a:t>
            </a:r>
            <a:r>
              <a:rPr lang="sv-SE" altLang="en-US" sz="1200" dirty="0"/>
              <a:t>Li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Liehai </a:t>
            </a:r>
            <a:r>
              <a:rPr lang="sv-SE" altLang="en-US" sz="1200" dirty="0" smtClean="0"/>
              <a:t>Liu, Man </a:t>
            </a:r>
            <a:r>
              <a:rPr lang="sv-SE" altLang="en-US" sz="1200" dirty="0"/>
              <a:t>Hung </a:t>
            </a:r>
            <a:r>
              <a:rPr lang="sv-SE" altLang="en-US" sz="1200" dirty="0" smtClean="0"/>
              <a:t>Ng, Manasa Raghavan, </a:t>
            </a:r>
            <a:r>
              <a:rPr lang="sv-SE" altLang="en-US" sz="1200" dirty="0"/>
              <a:t>Meng </a:t>
            </a:r>
            <a:r>
              <a:rPr lang="sv-SE" altLang="en-US" sz="1200" dirty="0" smtClean="0"/>
              <a:t>Zhang, Miao Wang, </a:t>
            </a:r>
            <a:r>
              <a:rPr lang="sv-SE" altLang="en-US" sz="1200" dirty="0"/>
              <a:t>Michal </a:t>
            </a:r>
            <a:r>
              <a:rPr lang="sv-SE" altLang="en-US" sz="1200" dirty="0" smtClean="0"/>
              <a:t>Szydelko, </a:t>
            </a:r>
            <a:r>
              <a:rPr lang="sv-SE" altLang="en-US" sz="1200" dirty="0"/>
              <a:t>Mueller </a:t>
            </a:r>
            <a:r>
              <a:rPr lang="sv-SE" altLang="en-US" sz="1200" dirty="0" smtClean="0"/>
              <a:t>Axel, Mohammad Abdi Abyaneh, Muhammad Kazmi, </a:t>
            </a:r>
            <a:r>
              <a:rPr lang="sv-SE" altLang="en-US" sz="1200" dirty="0"/>
              <a:t>Ojas </a:t>
            </a:r>
            <a:r>
              <a:rPr lang="sv-SE" altLang="en-US" sz="1200" dirty="0" smtClean="0"/>
              <a:t>Choksi, </a:t>
            </a:r>
            <a:r>
              <a:rPr lang="sv-SE" altLang="en-US" sz="1200" dirty="0"/>
              <a:t>Peng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Per </a:t>
            </a:r>
            <a:r>
              <a:rPr lang="sv-SE" altLang="en-US" sz="1200" dirty="0" smtClean="0"/>
              <a:t>Lindell, </a:t>
            </a:r>
            <a:r>
              <a:rPr lang="sv-SE" altLang="en-US" sz="1200" dirty="0"/>
              <a:t>Petri </a:t>
            </a:r>
            <a:r>
              <a:rPr lang="sv-SE" altLang="en-US" sz="1200" dirty="0" smtClean="0"/>
              <a:t>Vasenkari, </a:t>
            </a:r>
            <a:r>
              <a:rPr lang="sv-SE" altLang="en-US" sz="1200" dirty="0"/>
              <a:t>Phil </a:t>
            </a:r>
            <a:r>
              <a:rPr lang="sv-SE" altLang="en-US" sz="1200" dirty="0" smtClean="0"/>
              <a:t>Coan, </a:t>
            </a:r>
            <a:r>
              <a:rPr lang="sv-SE" altLang="en-US" sz="1200" dirty="0"/>
              <a:t>Prashant </a:t>
            </a:r>
            <a:r>
              <a:rPr lang="sv-SE" altLang="en-US" sz="1200" dirty="0" smtClean="0"/>
              <a:t>Sharma, </a:t>
            </a:r>
            <a:r>
              <a:rPr lang="sv-SE" altLang="en-US" sz="1200" dirty="0"/>
              <a:t>Qian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Qifei </a:t>
            </a:r>
            <a:r>
              <a:rPr lang="sv-SE" altLang="en-US" sz="1200" dirty="0" smtClean="0"/>
              <a:t>Liu, </a:t>
            </a:r>
            <a:r>
              <a:rPr lang="sv-SE" altLang="en-US" sz="1200" dirty="0"/>
              <a:t>Qiming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Qiuge </a:t>
            </a:r>
            <a:r>
              <a:rPr lang="sv-SE" altLang="en-US" sz="1200" dirty="0" smtClean="0"/>
              <a:t>Guo, </a:t>
            </a:r>
            <a:r>
              <a:rPr lang="sv-SE" altLang="en-US" sz="1200" dirty="0"/>
              <a:t>Rafael </a:t>
            </a:r>
            <a:r>
              <a:rPr lang="sv-SE" altLang="en-US" sz="1200" dirty="0" smtClean="0"/>
              <a:t>Paiva, Richard Kybett, Richie Leo, </a:t>
            </a:r>
            <a:r>
              <a:rPr lang="sv-SE" altLang="en-US" sz="1200" dirty="0"/>
              <a:t>Roy </a:t>
            </a:r>
            <a:r>
              <a:rPr lang="sv-SE" altLang="en-US" sz="1200" dirty="0" smtClean="0"/>
              <a:t>Hu, </a:t>
            </a:r>
            <a:r>
              <a:rPr lang="sv-SE" altLang="en-US" sz="1200" dirty="0"/>
              <a:t>Rui </a:t>
            </a:r>
            <a:r>
              <a:rPr lang="sv-SE" altLang="en-US" sz="1200" dirty="0" smtClean="0"/>
              <a:t>Huang, </a:t>
            </a:r>
            <a:r>
              <a:rPr lang="sv-SE" altLang="en-US" sz="1200" dirty="0"/>
              <a:t>Ruixin </a:t>
            </a:r>
            <a:r>
              <a:rPr lang="sv-SE" altLang="en-US" sz="1200" dirty="0" smtClean="0"/>
              <a:t>Wang, Sanjun Feng, </a:t>
            </a:r>
            <a:r>
              <a:rPr lang="sv-SE" altLang="en-US" sz="1200" dirty="0"/>
              <a:t>Santhan </a:t>
            </a:r>
            <a:r>
              <a:rPr lang="sv-SE" altLang="en-US" sz="1200" dirty="0" smtClean="0"/>
              <a:t>Thangarasa, </a:t>
            </a:r>
            <a:r>
              <a:rPr lang="sv-SE" altLang="en-US" sz="1200" dirty="0"/>
              <a:t>Shan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Shiyuan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Steven </a:t>
            </a:r>
            <a:r>
              <a:rPr lang="sv-SE" altLang="en-US" sz="1200" dirty="0" smtClean="0"/>
              <a:t>Chen, </a:t>
            </a:r>
            <a:r>
              <a:rPr lang="sv-SE" altLang="en-US" sz="1200" dirty="0"/>
              <a:t>Su Hwan </a:t>
            </a:r>
            <a:r>
              <a:rPr lang="sv-SE" altLang="en-US" sz="1200" dirty="0" smtClean="0"/>
              <a:t>Lim, </a:t>
            </a:r>
            <a:r>
              <a:rPr lang="sv-SE" altLang="en-US" sz="1200" dirty="0"/>
              <a:t>Sumant Iyer, Susanne </a:t>
            </a:r>
            <a:r>
              <a:rPr lang="sv-SE" altLang="en-US" sz="1200" dirty="0" smtClean="0"/>
              <a:t>Rath, Suzuki Yasuki, Taekhoon Kim, </a:t>
            </a:r>
            <a:r>
              <a:rPr lang="sv-SE" altLang="en-US" sz="1200" dirty="0"/>
              <a:t>Tim </a:t>
            </a:r>
            <a:r>
              <a:rPr lang="sv-SE" altLang="en-US" sz="1200" dirty="0" smtClean="0"/>
              <a:t>Frost, Toni lahteensuo, </a:t>
            </a:r>
            <a:r>
              <a:rPr lang="sv-SE" altLang="en-US" sz="1200" dirty="0"/>
              <a:t>Tricia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Ville </a:t>
            </a:r>
            <a:r>
              <a:rPr lang="sv-SE" altLang="en-US" sz="1200" dirty="0" smtClean="0"/>
              <a:t>Vintola, </a:t>
            </a:r>
            <a:r>
              <a:rPr lang="sv-SE" altLang="en-US" sz="1200" dirty="0"/>
              <a:t>Wubin </a:t>
            </a:r>
            <a:r>
              <a:rPr lang="sv-SE" altLang="en-US" sz="1200" dirty="0" smtClean="0"/>
              <a:t>Zhou, Xiaoran Zhang, </a:t>
            </a:r>
            <a:r>
              <a:rPr lang="sv-SE" altLang="en-US" sz="1200" dirty="0"/>
              <a:t>Xuan </a:t>
            </a:r>
            <a:r>
              <a:rPr lang="sv-SE" altLang="en-US" sz="1200" dirty="0" smtClean="0"/>
              <a:t>Yi, </a:t>
            </a:r>
            <a:r>
              <a:rPr lang="sv-SE" altLang="en-US" sz="1200" dirty="0"/>
              <a:t>Xuhua </a:t>
            </a:r>
            <a:r>
              <a:rPr lang="sv-SE" altLang="en-US" sz="1200" dirty="0" smtClean="0"/>
              <a:t>Tao, </a:t>
            </a:r>
            <a:r>
              <a:rPr lang="sv-SE" altLang="en-US" sz="1200" dirty="0"/>
              <a:t>Xusheng </a:t>
            </a:r>
            <a:r>
              <a:rPr lang="sv-SE" altLang="en-US" sz="1200" dirty="0" smtClean="0"/>
              <a:t>Wei, </a:t>
            </a:r>
            <a:r>
              <a:rPr lang="sv-SE" altLang="en-US" sz="1200" dirty="0"/>
              <a:t>Yang </a:t>
            </a:r>
            <a:r>
              <a:rPr lang="sv-SE" altLang="en-US" sz="1200" dirty="0" smtClean="0"/>
              <a:t>Tang, </a:t>
            </a:r>
            <a:r>
              <a:rPr lang="sv-SE" altLang="en-US" sz="1200" dirty="0"/>
              <a:t>Yankun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Ye </a:t>
            </a:r>
            <a:r>
              <a:rPr lang="sv-SE" altLang="en-US" sz="1200" dirty="0" smtClean="0"/>
              <a:t>Liu, </a:t>
            </a:r>
            <a:r>
              <a:rPr lang="sv-SE" altLang="en-US" sz="1200" dirty="0"/>
              <a:t>Yiyan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Yoonoh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Yuan </a:t>
            </a:r>
            <a:r>
              <a:rPr lang="sv-SE" altLang="en-US" sz="1200" dirty="0" smtClean="0"/>
              <a:t>Gao, </a:t>
            </a:r>
            <a:r>
              <a:rPr lang="sv-SE" altLang="en-US" sz="1200" dirty="0"/>
              <a:t>Yuexia </a:t>
            </a:r>
            <a:r>
              <a:rPr lang="sv-SE" altLang="en-US" sz="1200" dirty="0" smtClean="0"/>
              <a:t>Song, </a:t>
            </a:r>
            <a:r>
              <a:rPr lang="sv-SE" altLang="en-US" sz="1200" dirty="0"/>
              <a:t>Yunchuan </a:t>
            </a:r>
            <a:r>
              <a:rPr lang="sv-SE" altLang="en-US" sz="1200" dirty="0" smtClean="0"/>
              <a:t>Yang, Zhifeng Ma, Zhixun Tang, </a:t>
            </a:r>
            <a:r>
              <a:rPr lang="sv-SE" altLang="en-US" sz="1200" dirty="0"/>
              <a:t>Zhongyi Shen </a:t>
            </a:r>
            <a:endParaRPr lang="sv-SE" altLang="en-US" sz="12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zh-CN" sz="1400" dirty="0" smtClean="0"/>
              <a:t>Delegates </a:t>
            </a:r>
            <a:r>
              <a:rPr lang="sv-SE" altLang="zh-CN" sz="1400" dirty="0"/>
              <a:t>for </a:t>
            </a:r>
            <a:r>
              <a:rPr lang="sv-SE" altLang="zh-CN" sz="1400" dirty="0" smtClean="0"/>
              <a:t>great contributions </a:t>
            </a:r>
            <a:r>
              <a:rPr lang="sv-SE" altLang="zh-CN" sz="1400" dirty="0"/>
              <a:t>and </a:t>
            </a:r>
            <a:r>
              <a:rPr lang="sv-SE" altLang="zh-CN" sz="1400" dirty="0" smtClean="0"/>
              <a:t>discussions for finalization of Rel-17 performance part and good progress for Rel-18  in RAN4.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86617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(1/2)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In </a:t>
            </a:r>
            <a:r>
              <a:rPr lang="en-US" sz="1400" dirty="0" smtClean="0"/>
              <a:t>Q</a:t>
            </a:r>
            <a:r>
              <a:rPr lang="en-US" altLang="zh-CN" sz="1400" dirty="0" smtClean="0"/>
              <a:t>1</a:t>
            </a:r>
            <a:r>
              <a:rPr lang="en-US" sz="1400" dirty="0" smtClean="0"/>
              <a:t> 202</a:t>
            </a:r>
            <a:r>
              <a:rPr lang="en-US" altLang="zh-CN" sz="1400" dirty="0" smtClean="0"/>
              <a:t>3</a:t>
            </a:r>
            <a:r>
              <a:rPr lang="en-US" sz="1400" dirty="0" smtClean="0"/>
              <a:t>, </a:t>
            </a:r>
            <a:r>
              <a:rPr lang="en-US" sz="1400" dirty="0"/>
              <a:t>RAN4 had </a:t>
            </a:r>
            <a:r>
              <a:rPr lang="en-US" sz="1400" dirty="0" smtClean="0"/>
              <a:t>one </a:t>
            </a:r>
            <a:r>
              <a:rPr lang="en-US" sz="1400" dirty="0" smtClean="0"/>
              <a:t>face to face meeting, </a:t>
            </a:r>
            <a:r>
              <a:rPr lang="en-US" sz="1400" dirty="0"/>
              <a:t>i.e., </a:t>
            </a:r>
            <a:r>
              <a:rPr lang="en-US" sz="1400" dirty="0" smtClean="0"/>
              <a:t>RAN4#106 </a:t>
            </a:r>
            <a:r>
              <a:rPr lang="en-US" sz="1400" dirty="0" smtClean="0"/>
              <a:t>in </a:t>
            </a:r>
            <a:r>
              <a:rPr lang="en-US" sz="1400" dirty="0" smtClean="0"/>
              <a:t>Athens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RAN4#106 meeting: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Limited agendas for Rel-15/16/17 maintenance were set for the first face-to-face meeting after three years.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Totally </a:t>
            </a:r>
            <a:r>
              <a:rPr lang="en-US" sz="1200" dirty="0" smtClean="0"/>
              <a:t>119 </a:t>
            </a:r>
            <a:r>
              <a:rPr lang="en-US" sz="1200" dirty="0" smtClean="0"/>
              <a:t>topic moderators are assigned to help providing the summary of open issues before the meeting to facilitate discussions online.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Three parallel sessions (Main, RRM, and </a:t>
            </a:r>
            <a:r>
              <a:rPr lang="en-US" sz="1200" dirty="0" err="1" smtClean="0"/>
              <a:t>BSRF_Demod_Test</a:t>
            </a:r>
            <a:r>
              <a:rPr lang="en-US" sz="1200" dirty="0" smtClean="0"/>
              <a:t>) as before.</a:t>
            </a:r>
            <a:endParaRPr lang="en-US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Rel-15</a:t>
            </a:r>
            <a:r>
              <a:rPr lang="en-US" altLang="zh-CN" sz="1400" dirty="0" smtClean="0"/>
              <a:t>/</a:t>
            </a:r>
            <a:r>
              <a:rPr lang="en-US" altLang="zh-CN" sz="1400" dirty="0" smtClean="0"/>
              <a:t>Rel-16 and Rel-17 </a:t>
            </a:r>
            <a:r>
              <a:rPr lang="en-US" altLang="zh-CN" sz="1400" dirty="0" smtClean="0"/>
              <a:t>maintenance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In </a:t>
            </a:r>
            <a:r>
              <a:rPr lang="en-US" altLang="zh-CN" sz="1200" dirty="0" smtClean="0"/>
              <a:t>RAN4#106, </a:t>
            </a:r>
            <a:r>
              <a:rPr lang="en-US" altLang="zh-CN" sz="1200" dirty="0" smtClean="0"/>
              <a:t>there were totally </a:t>
            </a:r>
            <a:r>
              <a:rPr lang="en-US" altLang="zh-CN" sz="1200" dirty="0" smtClean="0"/>
              <a:t>354</a:t>
            </a:r>
            <a:r>
              <a:rPr lang="en-US" altLang="zh-CN" sz="1200" dirty="0" smtClean="0"/>
              <a:t> contributions (11.3% total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) </a:t>
            </a:r>
            <a:r>
              <a:rPr lang="en-US" altLang="zh-CN" sz="1200" dirty="0" smtClean="0"/>
              <a:t>for Rel-15 or Rel-16 maintenance, which is </a:t>
            </a:r>
            <a:r>
              <a:rPr lang="en-US" altLang="zh-CN" sz="1200" dirty="0" smtClean="0"/>
              <a:t>still high.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In RAN4#106, there were totally 417 contributions (13.4% total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) for Rel-17 maintenance.</a:t>
            </a:r>
            <a:endParaRPr lang="en-US" altLang="zh-CN" sz="12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>
                <a:cs typeface="+mn-cs"/>
              </a:rPr>
              <a:t>Rel-17 </a:t>
            </a:r>
            <a:r>
              <a:rPr lang="en-US" altLang="zh-CN" sz="1400" dirty="0" smtClean="0">
                <a:cs typeface="+mn-cs"/>
              </a:rPr>
              <a:t>on-going WI performance part</a:t>
            </a:r>
            <a:endParaRPr lang="en-US" altLang="zh-CN" sz="1400" dirty="0">
              <a:cs typeface="+mn-cs"/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NR_ext_to_71GHz-Perf is completed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 smtClean="0"/>
              <a:t>NR_NTN_solutions-Perf</a:t>
            </a:r>
            <a:r>
              <a:rPr lang="en-US" altLang="zh-CN" sz="1200" dirty="0" smtClean="0"/>
              <a:t> is completed</a:t>
            </a: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Rel-18 </a:t>
            </a:r>
            <a:r>
              <a:rPr lang="en-US" altLang="zh-CN" sz="1400" dirty="0"/>
              <a:t>WI/SI (total 78 items: 9 closed, 65 on-going in next Quarter, 3 upcoming, 1 on-hold)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RAN4 focuses on Rel-18 SIs and Rel-18 WI core </a:t>
            </a:r>
            <a:r>
              <a:rPr lang="en-US" altLang="zh-CN" sz="1200" dirty="0" smtClean="0"/>
              <a:t>parts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Statuses of WI/SI can be found in the next slide</a:t>
            </a: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</a:t>
            </a:r>
            <a:r>
              <a:rPr lang="en-US" b="1" dirty="0" smtClean="0"/>
              <a:t>(2/2</a:t>
            </a:r>
            <a:r>
              <a:rPr lang="en-US" b="1" dirty="0"/>
              <a:t>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Rel-18 </a:t>
            </a:r>
            <a:r>
              <a:rPr lang="en-US" altLang="zh-CN" sz="1400" dirty="0" smtClean="0"/>
              <a:t>WI/SI (total 78 items: 9 closed, 65 on-going in next Quarter, 3 upcoming, 1 on-hold)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Black </a:t>
            </a:r>
            <a:r>
              <a:rPr lang="en-US" altLang="zh-CN" sz="1200" dirty="0"/>
              <a:t>color: items which have been started. </a:t>
            </a:r>
            <a:r>
              <a:rPr lang="en-US" altLang="zh-CN" sz="1200" dirty="0"/>
              <a:t>Gray color: 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items</a:t>
            </a:r>
            <a:r>
              <a:rPr lang="en-US" altLang="zh-CN" sz="1200" dirty="0"/>
              <a:t> to be started in future meetings. Red color: </a:t>
            </a:r>
            <a:r>
              <a:rPr lang="en-US" altLang="zh-CN" sz="1200" dirty="0">
                <a:solidFill>
                  <a:srgbClr val="C00000"/>
                </a:solidFill>
              </a:rPr>
              <a:t>items</a:t>
            </a:r>
            <a:r>
              <a:rPr lang="en-US" altLang="zh-CN" sz="1200" dirty="0"/>
              <a:t> to be closed.</a:t>
            </a:r>
            <a:endParaRPr lang="en-US" altLang="zh-CN" sz="1200" dirty="0"/>
          </a:p>
        </p:txBody>
      </p:sp>
      <p:sp>
        <p:nvSpPr>
          <p:cNvPr id="8" name="矩形 7"/>
          <p:cNvSpPr/>
          <p:nvPr/>
        </p:nvSpPr>
        <p:spPr>
          <a:xfrm>
            <a:off x="205848" y="2040970"/>
            <a:ext cx="31549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RAN1~3 led WI/SI (RAN4 work needed)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72187" y="2040970"/>
            <a:ext cx="264921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led non-spectrum WI/SI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69667" y="2040970"/>
            <a:ext cx="25258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led spectrum WI/SI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577465"/>
              </p:ext>
            </p:extLst>
          </p:nvPr>
        </p:nvGraphicFramePr>
        <p:xfrm>
          <a:off x="6464000" y="2287190"/>
          <a:ext cx="2355024" cy="3982858"/>
        </p:xfrm>
        <a:graphic>
          <a:graphicData uri="http://schemas.openxmlformats.org/drawingml/2006/table">
            <a:tbl>
              <a:tblPr/>
              <a:tblGrid>
                <a:gridCol w="2355024"/>
              </a:tblGrid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DC_R18_1BLTE_1BNR_2DL2UL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DC_R18_2BLTE_1BNR_3DL2UL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DC_R18_xBLTE_1BNR_yDL2UL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DC_R18_xBLTE_2BNR_yDL2U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DC_R18_xBLTE_yBNR_zDL2UL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DC_R18_xBLTE_yBNR_zDL3UL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NR_CA_R18_Intra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NR_CADC_R18_2BDL_xBUL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NR_CADC_R18_3BDL_xBUL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NR_CADC_R18_yBDL_xBUL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NR_SUL_combos_R18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NR_2SUL_cell_combos_R18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NR_LTE_V2X_PC5_combos_R18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LTE_NR_HPUE_FWVM_R18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NR_RAIL_HPUE_n100_n101 (stopped)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HPUE_NR_FR1_TDD_R18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HPUE_NR_FR1_FDD_R18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HPUE_NR_FR1_TDD_intra_CA_R18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HPUE_FR1_DC_LTE_NR_R18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HPUE_FR1_TDD_NR_CADC_SUL_R18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HPUE_FR1_FDD_NR_CADC_R18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DL_intrpt_combos_TxSW_R18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759534"/>
              </p:ext>
            </p:extLst>
          </p:nvPr>
        </p:nvGraphicFramePr>
        <p:xfrm>
          <a:off x="8895526" y="2287190"/>
          <a:ext cx="2932805" cy="3326130"/>
        </p:xfrm>
        <a:graphic>
          <a:graphicData uri="http://schemas.openxmlformats.org/drawingml/2006/table">
            <a:tbl>
              <a:tblPr/>
              <a:tblGrid>
                <a:gridCol w="2932805"/>
              </a:tblGrid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NR_bands_UL_MIMO_R18</a:t>
                      </a:r>
                    </a:p>
                  </a:txBody>
                  <a:tcPr marL="4666" marR="4666" marT="46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NR_bands_R18_BWs</a:t>
                      </a:r>
                    </a:p>
                  </a:txBody>
                  <a:tcPr marL="4666" marR="4666" marT="4666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LTE_NR_Simult_RxTx_R18</a:t>
                      </a:r>
                    </a:p>
                  </a:txBody>
                  <a:tcPr marL="4666" marR="4666" marT="4666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fontAlgn="b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4Rx_NR_bands_R18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4Rx_low_NR_band_handheld_3Tx_NR_CA_ENDC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NR_600MHz_APT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NR_unlic_enh (extended)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NR_900MHz_US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NR_TDD_n54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NR_NTN_LSband-Core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D9D9D9"/>
                          </a:solidFill>
                          <a:effectLst/>
                          <a:latin typeface="+mj-ea"/>
                          <a:ea typeface="+mj-ea"/>
                        </a:rPr>
                        <a:t>NR_6GHz_add_bands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LTE_CA_R18_xBDL_yBUL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LTE_bands_R18_M1_M2_NB1_NB2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LTE_terr_bcast_bands_part2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LTE_900MHz_US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LTE_intra_CA_MPR_35MHz_gap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LTE_TDD_1670_1675MHz (closed 2023/09)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LTE_CA_intra_B8-Core (closed 2023/09)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391098"/>
              </p:ext>
            </p:extLst>
          </p:nvPr>
        </p:nvGraphicFramePr>
        <p:xfrm>
          <a:off x="3543300" y="2287190"/>
          <a:ext cx="2578100" cy="3510915"/>
        </p:xfrm>
        <a:graphic>
          <a:graphicData uri="http://schemas.openxmlformats.org/drawingml/2006/table">
            <a:tbl>
              <a:tblPr/>
              <a:tblGrid>
                <a:gridCol w="2578100"/>
              </a:tblGrid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FS_NR_eff_BW_util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FS_NR_700800900_combo_enh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FS_SimBC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FS_NR_BS_RF_evo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FS_NR_FR2_OTA_enh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NR_ENDC_RF_FR1_enh2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NR_RF_FR2_req_Ph3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NR_FR2_multiRX_DL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NR_RRM_enh3-Core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NR_MG_enh2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NonCol_intraB_ENDC_NR_CA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NR_HST_FR2_enh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NR_ATG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NR_FR1_lessthan_5MHz_BW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NR_FR1_TRP_TRS_enh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NR_MIMO_OTA_enh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NR_LTE_EMC_enh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NR_demod_enh3-Perf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LTE_NBIOT_eMTC_NTN_req-Perf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209423"/>
              </p:ext>
            </p:extLst>
          </p:nvPr>
        </p:nvGraphicFramePr>
        <p:xfrm>
          <a:off x="293687" y="2287190"/>
          <a:ext cx="2628900" cy="3510915"/>
        </p:xfrm>
        <a:graphic>
          <a:graphicData uri="http://schemas.openxmlformats.org/drawingml/2006/table">
            <a:tbl>
              <a:tblPr/>
              <a:tblGrid>
                <a:gridCol w="2628900"/>
              </a:tblGrid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FS_NR_pos_enh2 (closed 2023/11)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FS_NR_duplex_evo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D9D9D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FS_NR_AIML_Air</a:t>
                      </a:r>
                      <a:r>
                        <a:rPr lang="en-US" sz="1000" b="0" i="0" u="none" strike="noStrike" dirty="0">
                          <a:solidFill>
                            <a:srgbClr val="D9D9D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(start from Q2/23)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FS_NR_LPWUS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NR_DSS_enh (start from Q4/23)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NR_pos_enh2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NR_MC_enh (extended)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NR_Mob_enh2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NR_DualTxRx_MUSIM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NR_cov_enh2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NR_netcon_repeater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NR_MIMO_evo_DL_UL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NR_SL_enh2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NR_redcap_enh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NR_SL_relay_enh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NR_mobile_IAB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BFBFB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NR_IDC_Enh-Core (start from Q2/23)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IoT_NTN_enh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320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Statistics</a:t>
            </a:r>
            <a:endParaRPr lang="ru-RU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932978"/>
              </p:ext>
            </p:extLst>
          </p:nvPr>
        </p:nvGraphicFramePr>
        <p:xfrm>
          <a:off x="687446" y="1599985"/>
          <a:ext cx="1090065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6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45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103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82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6071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8167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881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Host</a:t>
                      </a: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327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RAN4 #</a:t>
                      </a: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106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Feb. 27 2023 to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Mar. </a:t>
                      </a:r>
                      <a:r>
                        <a:rPr kumimoji="0" lang="fr-FR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03 2023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Athens, Greece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 EF3 &amp; NAF Friends</a:t>
                      </a:r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575/466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2881/3119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Chart 1"/>
          <p:cNvGraphicFramePr/>
          <p:nvPr>
            <p:extLst>
              <p:ext uri="{D42A27DB-BD31-4B8C-83A1-F6EECF244321}">
                <p14:modId xmlns:p14="http://schemas.microsoft.com/office/powerpoint/2010/main" val="4265706205"/>
              </p:ext>
            </p:extLst>
          </p:nvPr>
        </p:nvGraphicFramePr>
        <p:xfrm>
          <a:off x="126864" y="2970634"/>
          <a:ext cx="5910401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7"/>
          <p:cNvGraphicFramePr/>
          <p:nvPr>
            <p:extLst>
              <p:ext uri="{D42A27DB-BD31-4B8C-83A1-F6EECF244321}">
                <p14:modId xmlns:p14="http://schemas.microsoft.com/office/powerpoint/2010/main" val="4026639813"/>
              </p:ext>
            </p:extLst>
          </p:nvPr>
        </p:nvGraphicFramePr>
        <p:xfrm>
          <a:off x="6037265" y="2971217"/>
          <a:ext cx="6008685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1388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RAN4-led NR </a:t>
            </a:r>
            <a:r>
              <a:rPr lang="en-US" b="1" dirty="0"/>
              <a:t>and LTE WI/SIs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The status for each item can be found in the attached excel file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Rel-18 </a:t>
            </a:r>
            <a:r>
              <a:rPr lang="en-US" sz="1200" dirty="0"/>
              <a:t>RAN4-led non-spectrum related NR and LTE WI/SIs </a:t>
            </a:r>
            <a:endParaRPr lang="en-US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Rel-18 RAN4-led spectrum related NR and LTE WI/SIs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Rel-17 RAN4-led WI</a:t>
            </a:r>
            <a:endParaRPr lang="en-US" sz="1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612929"/>
              </p:ext>
            </p:extLst>
          </p:nvPr>
        </p:nvGraphicFramePr>
        <p:xfrm>
          <a:off x="1023769" y="2969522"/>
          <a:ext cx="914400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name="工作表" showAsIcon="1" r:id="rId4" imgW="914400" imgH="766800" progId="Excel.Sheet.12">
                  <p:embed/>
                </p:oleObj>
              </mc:Choice>
              <mc:Fallback>
                <p:oleObj name="工作表" showAsIcon="1" r:id="rId4" imgW="914400" imgH="7668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3769" y="2969522"/>
                        <a:ext cx="914400" cy="766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754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new WI/SI proposals (Rel-18)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New Rel-18 </a:t>
            </a:r>
            <a:r>
              <a:rPr lang="en-US" altLang="zh-CN" sz="1400" dirty="0" smtClean="0"/>
              <a:t>RAN4-led </a:t>
            </a:r>
            <a:r>
              <a:rPr lang="en-US" altLang="zh-CN" sz="1400" dirty="0" smtClean="0"/>
              <a:t>WI </a:t>
            </a:r>
            <a:r>
              <a:rPr lang="en-US" altLang="zh-CN" sz="1400" dirty="0" smtClean="0"/>
              <a:t>proposals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Follow-up WI for irregular channel bandwidth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Follow-up WI for 700/800/900 band combinations for smart phone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PC1.5 HPUE</a:t>
            </a:r>
            <a:endParaRPr lang="en-US" altLang="zh-CN" sz="12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890356"/>
              </p:ext>
            </p:extLst>
          </p:nvPr>
        </p:nvGraphicFramePr>
        <p:xfrm>
          <a:off x="401652" y="1930494"/>
          <a:ext cx="11133034" cy="198151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11410"/>
                <a:gridCol w="6827895"/>
                <a:gridCol w="2593729"/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RP-230495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On the UE CHBW and BWP configuration flexibility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Ericsson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271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RP-230648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On the handling of the study item on irregular BW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MediaTek Inc.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RP-230682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Motivation for 6 and 7 MHz channel BWs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T-Mobile USA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RP-230683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New WID for 6 and 7 MHz channel bandwidths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T-Mobile USA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RP-230187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Study on spectrum that is not aligned with existing NR channel bandwidths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RP-230580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TR 38.844 v0.1.0 on Study on Efficient utilization of licensed spectrum that is not aligned with existing NR channel bandwidth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Ericsson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RP-230382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Views on WI for efficient utilization of licensed spectrum that is not aligned with existing NR channel bandwidths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Qualcomm Incorporated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RP-230493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Motivation for a new WID: efficient utilization of licensed spectrum that is not aligned with existing NR channel bandwidths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Ericsson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RP-230494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New WID: Efficient utilization of licensed spectrum that is not aligned with existing NR channel bandwidths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Ericsson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RP-230654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Scope and objectives for the irregular channel WI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Apple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981797"/>
              </p:ext>
            </p:extLst>
          </p:nvPr>
        </p:nvGraphicFramePr>
        <p:xfrm>
          <a:off x="401652" y="4256422"/>
          <a:ext cx="11133034" cy="174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RP-230392</a:t>
                      </a:r>
                      <a:endParaRPr lang="en-US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New WID on R18 NR inter-band combinations for Low-Low bands</a:t>
                      </a:r>
                      <a:endParaRPr lang="nn-NO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CATT, China Telecom</a:t>
                      </a:r>
                      <a:endParaRPr lang="en-US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478987"/>
              </p:ext>
            </p:extLst>
          </p:nvPr>
        </p:nvGraphicFramePr>
        <p:xfrm>
          <a:off x="401652" y="4826094"/>
          <a:ext cx="11133034" cy="91471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11410"/>
                <a:gridCol w="6827895"/>
                <a:gridCol w="2593729"/>
              </a:tblGrid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RP-230141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New WID for PC1.5 inter-band UL CA and ENDC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OPPO</a:t>
                      </a:r>
                      <a:endParaRPr lang="zh-CN" altLang="zh-CN" sz="1000" kern="1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2718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RP-230167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Rel-18 New WI on power class 1.5 for Intra-band or inter-band TDD UL NR-CA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Samsung</a:t>
                      </a:r>
                      <a:endParaRPr lang="zh-CN" altLang="zh-CN" sz="1000" kern="1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RP-230168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Motivation of power class 1.5 for Intra-band or inter-band TDD UL NR-CA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Samsung</a:t>
                      </a:r>
                      <a:endParaRPr lang="zh-CN" altLang="zh-CN" sz="1000" kern="1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RP-230363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New WI on PC2 and PC1.5 HPUE for UL inter-band CA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China Unicom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RP-230489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New WID: Rel-18 High power UE (power class 1.5) for FR1 NR inter-band CA/DC combinations with x bands downlink (x=2,3,4,5,6) and 2 bands uplink 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Huawei, HiSilicon</a:t>
                      </a:r>
                      <a:endParaRPr lang="zh-CN" altLang="zh-CN" sz="1000" kern="1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649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new WI/SI proposals (Rel-18)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New Rel-18 </a:t>
            </a:r>
            <a:r>
              <a:rPr lang="en-US" altLang="zh-CN" sz="1400" dirty="0" smtClean="0"/>
              <a:t>RAN4-led </a:t>
            </a:r>
            <a:r>
              <a:rPr lang="en-US" altLang="zh-CN" sz="1400" dirty="0" smtClean="0"/>
              <a:t>WI </a:t>
            </a:r>
            <a:r>
              <a:rPr lang="en-US" altLang="zh-CN" sz="1400" dirty="0" smtClean="0"/>
              <a:t>proposals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RedCap</a:t>
            </a:r>
            <a:r>
              <a:rPr lang="en-US" altLang="zh-CN" sz="1200" dirty="0"/>
              <a:t> (two topics, one for </a:t>
            </a:r>
            <a:r>
              <a:rPr lang="en-US" altLang="zh-CN" sz="1200" dirty="0" err="1"/>
              <a:t>RedCap</a:t>
            </a:r>
            <a:r>
              <a:rPr lang="en-US" altLang="zh-CN" sz="1200" dirty="0"/>
              <a:t> HPUE 0312/0365, and one for adding new band for </a:t>
            </a:r>
            <a:r>
              <a:rPr lang="en-US" altLang="zh-CN" sz="1200" dirty="0" err="1"/>
              <a:t>RedCap</a:t>
            </a:r>
            <a:r>
              <a:rPr lang="en-US" altLang="zh-CN" sz="1200" dirty="0"/>
              <a:t> 0463</a:t>
            </a:r>
            <a:r>
              <a:rPr lang="en-US" altLang="zh-CN" sz="1200" dirty="0" smtClean="0"/>
              <a:t>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 smtClean="0"/>
              <a:t>Uu+SL</a:t>
            </a:r>
            <a:r>
              <a:rPr lang="en-US" altLang="zh-CN" sz="1200" dirty="0" smtClean="0"/>
              <a:t> basket WI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New bands/adding bandwidth for LTE band</a:t>
            </a:r>
            <a:endParaRPr lang="en-US" altLang="zh-CN" sz="12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654883"/>
              </p:ext>
            </p:extLst>
          </p:nvPr>
        </p:nvGraphicFramePr>
        <p:xfrm>
          <a:off x="401652" y="1930494"/>
          <a:ext cx="11133034" cy="45751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11410"/>
                <a:gridCol w="6827895"/>
                <a:gridCol w="2593729"/>
              </a:tblGrid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RP-230312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New WID: NR power class 2 </a:t>
                      </a:r>
                      <a:r>
                        <a:rPr lang="en-US" altLang="zh-CN" sz="1000" kern="10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RedCap</a:t>
                      </a: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(Reduced Capability) UE in FR1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China Telecom, </a:t>
                      </a:r>
                      <a:r>
                        <a:rPr lang="en-US" altLang="zh-CN" sz="1000" kern="10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MediaTek</a:t>
                      </a:r>
                      <a:endParaRPr lang="zh-CN" altLang="zh-CN" sz="1000" kern="1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2718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RP-230365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Discussion on extending current FDD PC2 HPUE basket WI to address Redcap HPUE demands for FDD band(s)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China Unicom</a:t>
                      </a:r>
                      <a:endParaRPr lang="zh-CN" altLang="zh-CN" sz="1000" kern="1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RP-230463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New WID: Adding new NR bands for </a:t>
                      </a:r>
                      <a:r>
                        <a:rPr lang="en-US" altLang="zh-CN" sz="1000" kern="10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RedCap</a:t>
                      </a: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(Reduced Capability) in Rel-18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Ericsson</a:t>
                      </a:r>
                      <a:endParaRPr lang="zh-CN" altLang="zh-CN" sz="1000" kern="1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47346"/>
              </p:ext>
            </p:extLst>
          </p:nvPr>
        </p:nvGraphicFramePr>
        <p:xfrm>
          <a:off x="401652" y="2777426"/>
          <a:ext cx="11133034" cy="326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02341"/>
                <a:gridCol w="6836963"/>
                <a:gridCol w="2593730"/>
              </a:tblGrid>
              <a:tr h="150495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RP-230490</a:t>
                      </a:r>
                      <a:endParaRPr lang="en-US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 marT="10800" marB="1080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New WID: Rel­18 Inter-band con-current operation of NR/LTE </a:t>
                      </a:r>
                      <a:r>
                        <a:rPr lang="en-US" altLang="zh-CN" sz="1000" kern="10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Uu</a:t>
                      </a: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in licensed bands and NR SL in unlicensed band</a:t>
                      </a:r>
                      <a:endParaRPr lang="nn-NO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 marT="10800" marB="1080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Huawei, HiSilicon</a:t>
                      </a:r>
                      <a:endParaRPr lang="en-US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45720" marR="45720" marT="10800" marB="10800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862345"/>
              </p:ext>
            </p:extLst>
          </p:nvPr>
        </p:nvGraphicFramePr>
        <p:xfrm>
          <a:off x="401652" y="3653944"/>
          <a:ext cx="11133034" cy="106711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11410"/>
                <a:gridCol w="6827895"/>
                <a:gridCol w="2593729"/>
              </a:tblGrid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RP-230173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Ku Band for 5G NTN Services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Intelsat</a:t>
                      </a:r>
                      <a:endParaRPr lang="zh-CN" altLang="zh-CN" sz="1000" kern="1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52718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RP-230659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New WID on Introduction of the satellite Extended L-band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Inmarsat</a:t>
                      </a:r>
                      <a:endParaRPr lang="zh-CN" altLang="zh-CN" sz="1000" kern="1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RP-230664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Motivation for new WID for new FDD Bands using the uplink from n28 and the downlink of n75 and n76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Vodafone</a:t>
                      </a:r>
                      <a:endParaRPr lang="zh-CN" altLang="zh-CN" sz="1000" kern="1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RP-230665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New WID: Addition of FDD NR bands using the uplink from n28 and the downlink of n75 and n76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Vodafone</a:t>
                      </a:r>
                      <a:endParaRPr lang="zh-CN" altLang="zh-CN" sz="1000" kern="1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RP-230645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Motivation for a New WI on FDD band (L+S band) for </a:t>
                      </a:r>
                      <a:r>
                        <a:rPr lang="en-US" altLang="zh-CN" sz="1000" kern="10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NTN operation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MediaTek</a:t>
                      </a: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Inc., Apple, </a:t>
                      </a:r>
                      <a:r>
                        <a:rPr lang="en-US" altLang="zh-CN" sz="1000" kern="10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Globalstar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RP-230646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New WI: FDD LTE band (L+S band) for </a:t>
                      </a:r>
                      <a:r>
                        <a:rPr lang="en-US" altLang="zh-CN" sz="1000" kern="10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NTN operation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00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MediaTek</a:t>
                      </a: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Inc. et al.</a:t>
                      </a:r>
                      <a:endParaRPr lang="zh-CN" altLang="zh-CN" sz="1000" kern="1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RP-230684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54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New WID: Addition of 600 MHz LTE band with 1.4 and 3 MHz channel bandwidths</a:t>
                      </a:r>
                      <a:endParaRPr lang="zh-CN" sz="10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T-Mobile USA</a:t>
                      </a:r>
                      <a:endParaRPr lang="zh-CN" altLang="zh-CN" sz="1000" kern="100" dirty="0" smtClean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996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related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issues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LS-BWP-</a:t>
            </a:r>
            <a:r>
              <a:rPr lang="en-US" altLang="zh-CN" sz="1400" dirty="0" err="1" smtClean="0"/>
              <a:t>wo</a:t>
            </a:r>
            <a:r>
              <a:rPr lang="en-US" altLang="zh-CN" sz="1400" dirty="0" smtClean="0"/>
              <a:t>-Restriction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dirty="0" smtClean="0"/>
              <a:t>RAN4 WI for &lt;5MHz 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01652" y="1702546"/>
          <a:ext cx="11154155" cy="2118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4606"/>
                <a:gridCol w="7644368"/>
                <a:gridCol w="2025181"/>
              </a:tblGrid>
              <a:tr h="1765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RP-230041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LS on additional agreements for BWP_withoutRestriction for option A (R4-2303314; to: RAN; cc: -; contact: Apple)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RAN4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RP-230305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Support of BWP without restriction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Qualcomm Incorporated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RP-230331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On BWP without restriction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RP-230362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BWP without restriction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NTT DOCOMO, INC.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RP-230376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BWP operation without restriction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vivo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RP-230383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Further discussion on BWP operation without bandwidth restriction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OPPO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RP-230391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BWP operation without bandwidth restriction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CATT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RP-230458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Views on BWP operation without restriction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Intel Corporation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RP-230486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 on BWP without restriction for non-</a:t>
                      </a:r>
                      <a:r>
                        <a:rPr lang="en-US" sz="1000" b="0" kern="1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RedCap</a:t>
                      </a: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UEs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RP-230640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WF on BWP without restriction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Inc. et al.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RP-230333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Motivation of WID revision for R18 eFeRRM</a:t>
                      </a:r>
                      <a:endParaRPr lang="zh-CN" sz="1000" b="0" kern="10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RP-230334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Even Further RRM enhancement for NR and MR-DC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b="0" kern="1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Apple</a:t>
                      </a:r>
                      <a:endParaRPr lang="zh-CN" sz="1000" b="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155841"/>
              </p:ext>
            </p:extLst>
          </p:nvPr>
        </p:nvGraphicFramePr>
        <p:xfrm>
          <a:off x="401652" y="4158692"/>
          <a:ext cx="11154155" cy="1997710"/>
        </p:xfrm>
        <a:graphic>
          <a:graphicData uri="http://schemas.openxmlformats.org/drawingml/2006/table">
            <a:tbl>
              <a:tblPr firstRow="1" firstCol="1" bandRow="1"/>
              <a:tblGrid>
                <a:gridCol w="1438244"/>
                <a:gridCol w="7672319"/>
                <a:gridCol w="2043592"/>
              </a:tblGrid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RP-230033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LS on transmission bandwidths for NR on dedicated spectrum less than 5 MHz (R1- 2302186; to: RAN; cc: -; contact: Nokia)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RAN1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RP-230042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LS for spectrum less than 5 MHz (R4-2303713; to: RAN; cc: -; contact: Apple)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RAN4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RP-230091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Revised WID: NR support for dedicated spectrum less than 5MHz for FR1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Anterix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RP-230114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Status report for WI: NR support for dedicated spectrum less than 5MHz for FR1; rapporteur: Nokia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RAN4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RP-230127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Views on NR dedicated spectrum less than 5MHz for FR1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Qualcomm Incorporated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RP-230151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Further clarification of the 3MHz channel bandwidth work item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Apple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RP-230163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Discussion on scope of the NR les than 5 MHz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Rakuten</a:t>
                      </a: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Mobile, </a:t>
                      </a:r>
                      <a:r>
                        <a:rPr lang="en-US" sz="100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Inc</a:t>
                      </a: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, KDDI Corporation, NTT DOCOMO, INC., Softbank Corp.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RP-230177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UIC response to LS from RAN4 on spectrum less than 5MHz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Union Inter. </a:t>
                      </a:r>
                      <a:r>
                        <a:rPr lang="en-US" sz="100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Chemins</a:t>
                      </a: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de </a:t>
                      </a:r>
                      <a:r>
                        <a:rPr lang="en-US" sz="100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Fer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RP-230184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Draft reply LS to R1- 2302186 = RP-230033 on transmission bandwidths for NR on dedicated spectrum less than 5 MHz (to: RAN1; cc: -; contact: Nokia)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Nokia, Nokia Shanghai Bell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742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related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issues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dirty="0" smtClean="0"/>
              <a:t>RAN4 WI for &lt;5MHz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2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2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2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200" dirty="0" smtClean="0"/>
          </a:p>
          <a:p>
            <a:pPr marL="342882" lvl="1" indent="-342882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0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dirty="0" smtClean="0"/>
              <a:t>RAN4-Handheld-3Tx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2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2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200" dirty="0"/>
          </a:p>
          <a:p>
            <a:pPr marL="0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dirty="0" smtClean="0"/>
              <a:t>RAN4-FR2-OTA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200" dirty="0"/>
          </a:p>
          <a:p>
            <a:pPr marL="342882" lvl="1" indent="-342882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2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dirty="0"/>
              <a:t>NR_ENDC_RF_FR1_enh2/ RAN4-LowerMSD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9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87309"/>
              </p:ext>
            </p:extLst>
          </p:nvPr>
        </p:nvGraphicFramePr>
        <p:xfrm>
          <a:off x="401650" y="1606174"/>
          <a:ext cx="11154155" cy="1187450"/>
        </p:xfrm>
        <a:graphic>
          <a:graphicData uri="http://schemas.openxmlformats.org/drawingml/2006/table">
            <a:tbl>
              <a:tblPr firstRow="1" firstCol="1" bandRow="1"/>
              <a:tblGrid>
                <a:gridCol w="1438244"/>
                <a:gridCol w="7672319"/>
                <a:gridCol w="2043592"/>
              </a:tblGrid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RP-230185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Response to LS from RAN4 on spectrum less than 5 MHz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Nokia, Nokia Shanghai Bell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RP-230186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Revised WID: NR support for dedicated spectrum less than 5MHz for FR1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Nokia, Nokia Shanghai Bell, </a:t>
                      </a:r>
                      <a:r>
                        <a:rPr lang="en-US" sz="100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Anterix</a:t>
                      </a: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, T-Mobile USA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RP-230189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UIC response to LS from RAN1 on transmission bandwidths for NR on dedicated spectrum less than 5 MHz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Union Inter. </a:t>
                      </a:r>
                      <a:r>
                        <a:rPr lang="en-US" sz="100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Chemins</a:t>
                      </a: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de </a:t>
                      </a:r>
                      <a:r>
                        <a:rPr lang="en-US" sz="100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Fer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RP-230261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Response to RAN1 LS for spectrum less than 5 MHz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Anterix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RP-230408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NR support of spectrum less than 5MHz for FR1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Ericsson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RP-230647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On &lt;5MHz and UE impact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 err="1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MediaTek</a:t>
                      </a: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Inc.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948916"/>
              </p:ext>
            </p:extLst>
          </p:nvPr>
        </p:nvGraphicFramePr>
        <p:xfrm>
          <a:off x="401650" y="3150287"/>
          <a:ext cx="11154156" cy="1010920"/>
        </p:xfrm>
        <a:graphic>
          <a:graphicData uri="http://schemas.openxmlformats.org/drawingml/2006/table">
            <a:tbl>
              <a:tblPr firstRow="1" firstCol="1" bandRow="1"/>
              <a:tblGrid>
                <a:gridCol w="1412636"/>
                <a:gridCol w="7707085"/>
                <a:gridCol w="2034435"/>
              </a:tblGrid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RP-230371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Discussions on scope of coverage enhancement for 3Tx related generic requirements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vivo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RP-230161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Revised WID Core part: 4Rx handheld UE for low NR bands (&lt;1GHz) and/or 3Tx for NR inter-band UL CA and EN-DC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OPPO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RP-230166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Revised WID: Core part: 4Rx handheld UE for low NR bands (&lt;1GHz) and/or 3Tx for NR inter-band UL Carrier Aggregation (CA) and EN-DC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Samsung, TELUS, Bell Mobility, Verizon, AT&amp;T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RP-230409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Scoping of PC1.5 inter-band UL CA/DC with 2Tx and 3Tx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Apple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RP-230491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Revised WID: Core part: 4Rx handheld UE for low NR bands (&lt;1GHz) and/or 3Tx for NR inter-band UL CA and EN-DC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Huawei, HiSilicon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51412"/>
              </p:ext>
            </p:extLst>
          </p:nvPr>
        </p:nvGraphicFramePr>
        <p:xfrm>
          <a:off x="401650" y="4517870"/>
          <a:ext cx="11154156" cy="353060"/>
        </p:xfrm>
        <a:graphic>
          <a:graphicData uri="http://schemas.openxmlformats.org/drawingml/2006/table">
            <a:tbl>
              <a:tblPr firstRow="1" firstCol="1" bandRow="1"/>
              <a:tblGrid>
                <a:gridCol w="1390864"/>
                <a:gridCol w="7728857"/>
                <a:gridCol w="2034435"/>
              </a:tblGrid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RP-230350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Views on the scope of NR FR2 OTA testing enhancements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Qualcomm Incorporated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RP-230351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Revised SID: Study on NR frequency range 2 (FR2) Over-the-Air (OTA) testing enhancements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Qualcomm Incorporated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6612386"/>
              </p:ext>
            </p:extLst>
          </p:nvPr>
        </p:nvGraphicFramePr>
        <p:xfrm>
          <a:off x="401649" y="5304208"/>
          <a:ext cx="11154156" cy="529590"/>
        </p:xfrm>
        <a:graphic>
          <a:graphicData uri="http://schemas.openxmlformats.org/drawingml/2006/table">
            <a:tbl>
              <a:tblPr firstRow="1" firstCol="1" bandRow="1"/>
              <a:tblGrid>
                <a:gridCol w="1369094"/>
                <a:gridCol w="7757886"/>
                <a:gridCol w="2027176"/>
              </a:tblGrid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RP-230169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On concluding the study phase of Lower MSD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Samsung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RP-230467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WID revision: Further RF requirements enhancement for NR and EN-DC in frequency range 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Huawei, HiSilicon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RP-230468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Discussion on changes of WI objectives for UE RF FR1</a:t>
                      </a:r>
                      <a:endParaRPr lang="zh-CN" sz="1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Huawei, HiSilicon</a:t>
                      </a:r>
                      <a:endParaRPr lang="zh-CN" sz="10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980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C68143-B530-4487-9EA7-5BCC5970B48F}">
  <ds:schemaRefs>
    <ds:schemaRef ds:uri="http://purl.org/dc/dcmitype/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terms/"/>
    <ds:schemaRef ds:uri="23d77754-4ccc-4c57-9291-cab09e81894a"/>
    <ds:schemaRef ds:uri="http://schemas.openxmlformats.org/package/2006/metadata/core-properties"/>
    <ds:schemaRef ds:uri="a915fe38-2618-47b6-8303-829fb71466d5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345653</TotalTime>
  <Words>2532</Words>
  <Application>Microsoft Office PowerPoint</Application>
  <PresentationFormat>宽屏</PresentationFormat>
  <Paragraphs>532</Paragraphs>
  <Slides>13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宋体</vt:lpstr>
      <vt:lpstr>微软雅黑</vt:lpstr>
      <vt:lpstr>Arial</vt:lpstr>
      <vt:lpstr>Arial Black</vt:lpstr>
      <vt:lpstr>Calibri</vt:lpstr>
      <vt:lpstr>Times New Roman</vt:lpstr>
      <vt:lpstr>3gpp</vt:lpstr>
      <vt:lpstr>Microsoft Excel 工作表</vt:lpstr>
      <vt:lpstr>Status Report RAN WG4 </vt:lpstr>
      <vt:lpstr>Summary (1/2)</vt:lpstr>
      <vt:lpstr>Summary (2/2)</vt:lpstr>
      <vt:lpstr>Statistics</vt:lpstr>
      <vt:lpstr>RAN4-led NR and LTE WI/SIs </vt:lpstr>
      <vt:lpstr>RAN4 new WI/SI proposals (Rel-18)</vt:lpstr>
      <vt:lpstr>RAN4 new WI/SI proposals (Rel-18)</vt:lpstr>
      <vt:lpstr>RAN4 related issues</vt:lpstr>
      <vt:lpstr>RAN4 related issues</vt:lpstr>
      <vt:lpstr>RAN4 related issues</vt:lpstr>
      <vt:lpstr>RAN4 TU Planning</vt:lpstr>
      <vt:lpstr>TEI CR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2868</cp:revision>
  <cp:lastPrinted>2016-09-15T08:31:35Z</cp:lastPrinted>
  <dcterms:created xsi:type="dcterms:W3CDTF">2009-11-27T05:15:11Z</dcterms:created>
  <dcterms:modified xsi:type="dcterms:W3CDTF">2023-03-19T22:04:00Z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(3)x28hNej8v65CeSl9uZUhLpc+X9E9ERy84y1qx0tSqnUeeqPgxjF79SRV8Nm/fpfSmOnLV5zk
INF2HnE5G6wO9AC6U+OabmMU1Dkdl8+ESzORnsSt9fubxuVb9PDpj/j4PF1B2H5Io4DkbzuG
aAP7ZXtTJEkbak03jt+dYBy2o9lhSN0QteU7QSN5DCQT7LEesQbY3LaE9MlpLTclDgQ/dzHQ
N8Pd7Z2ppg6gNY5NTB</vt:lpwstr>
  </property>
  <property fmtid="{D5CDD505-2E9C-101B-9397-08002B2CF9AE}" pid="11" name="_2015_ms_pID_7253431">
    <vt:lpwstr>bU31rnLvFXIT2u4CP0GvsJAmJrznPVfG9huH+z7hod+pTxvD2KbkZY
p/IrtFU8QGHCxxGaYC0hcpGs+ljAuq19CwWEyXOJNgc2GfSVPQqjFPIltdtkJ13OYyvYnMFw
4kifthKOAjUPrjv/EbvoDIgBY3Z3TsKtY5hnO5KCU8O5uIVT3gLQf9NnzINtywf2YHErxHh0
VDkIBxypz0jKPxJhN7gB1RihWntYKEqDPi0w</vt:lpwstr>
  </property>
  <property fmtid="{D5CDD505-2E9C-101B-9397-08002B2CF9AE}" pid="12" name="_2015_ms_pID_7253432">
    <vt:lpwstr>RA==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1679217029</vt:lpwstr>
  </property>
</Properties>
</file>