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 id="2147483678" r:id="rId4"/>
    <p:sldMasterId id="2147483693" r:id="rId5"/>
    <p:sldMasterId id="2147483708" r:id="rId6"/>
    <p:sldMasterId id="2147483723" r:id="rId7"/>
    <p:sldMasterId id="2147483738" r:id="rId8"/>
    <p:sldMasterId id="2147483753" r:id="rId9"/>
    <p:sldMasterId id="2147483768" r:id="rId10"/>
    <p:sldMasterId id="2147483783" r:id="rId11"/>
    <p:sldMasterId id="2147483798" r:id="rId12"/>
  </p:sldMasterIdLst>
  <p:notesMasterIdLst>
    <p:notesMasterId r:id="rId14"/>
  </p:notesMasterIdLst>
  <p:handoutMasterIdLst>
    <p:handoutMasterId r:id="rId41"/>
  </p:handoutMasterIdLst>
  <p:sldIdLst>
    <p:sldId id="303" r:id="rId13"/>
    <p:sldId id="1280" r:id="rId15"/>
    <p:sldId id="1324" r:id="rId16"/>
    <p:sldId id="1325" r:id="rId17"/>
    <p:sldId id="1184" r:id="rId18"/>
    <p:sldId id="941" r:id="rId19"/>
    <p:sldId id="1241" r:id="rId20"/>
    <p:sldId id="1306" r:id="rId21"/>
    <p:sldId id="1307" r:id="rId22"/>
    <p:sldId id="1348" r:id="rId23"/>
    <p:sldId id="1349" r:id="rId24"/>
    <p:sldId id="1150" r:id="rId25"/>
    <p:sldId id="1326" r:id="rId26"/>
    <p:sldId id="1049" r:id="rId27"/>
    <p:sldId id="1327" r:id="rId28"/>
    <p:sldId id="1266" r:id="rId29"/>
    <p:sldId id="1366" r:id="rId30"/>
    <p:sldId id="954" r:id="rId31"/>
    <p:sldId id="1286" r:id="rId32"/>
    <p:sldId id="956" r:id="rId33"/>
    <p:sldId id="1258" r:id="rId34"/>
    <p:sldId id="1328" r:id="rId35"/>
    <p:sldId id="1004" r:id="rId36"/>
    <p:sldId id="1350" r:id="rId37"/>
    <p:sldId id="1124" r:id="rId38"/>
    <p:sldId id="1287" r:id="rId39"/>
    <p:sldId id="940" r:id="rId40"/>
  </p:sldIdLst>
  <p:sldSz cx="9144000" cy="6858000" type="screen4x3"/>
  <p:notesSz cx="7010400" cy="9296400"/>
  <p:defaultTextStyle>
    <a:defPPr>
      <a:defRPr lang="en-GB"/>
    </a:defPPr>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5pPr>
    <a:lvl6pPr marL="2286000" lvl="5"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6pPr>
    <a:lvl7pPr marL="2743200" lvl="6"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7pPr>
    <a:lvl8pPr marL="3200400" lvl="7"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8pPr>
    <a:lvl9pPr marL="3657600" lvl="8"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nshi Chen" initials="W"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FF66"/>
    <a:srgbClr val="8FE2FF"/>
    <a:srgbClr val="BE02A3"/>
    <a:srgbClr val="EAEBC7"/>
    <a:srgbClr val="E2E2D0"/>
    <a:srgbClr val="C6D254"/>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68"/>
    <p:restoredTop sz="95316"/>
  </p:normalViewPr>
  <p:slideViewPr>
    <p:cSldViewPr snapToGrid="0" showGuides="1">
      <p:cViewPr varScale="1">
        <p:scale>
          <a:sx n="111" d="100"/>
          <a:sy n="111" d="100"/>
        </p:scale>
        <p:origin x="1002" y="96"/>
      </p:cViewPr>
      <p:guideLst>
        <p:guide orient="horz" pos="2268"/>
        <p:guide pos="4656"/>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100" d="100"/>
        <a:sy n="100" d="100"/>
      </p:scale>
      <p:origin x="0" y="3120"/>
    </p:cViewPr>
  </p:sorterViewPr>
  <p:notesViewPr>
    <p:cSldViewPr snapToGrid="0">
      <p:cViewPr varScale="1">
        <p:scale>
          <a:sx n="87" d="100"/>
          <a:sy n="87" d="100"/>
        </p:scale>
        <p:origin x="2868" y="84"/>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5" Type="http://schemas.openxmlformats.org/officeDocument/2006/relationships/commentAuthors" Target="commentAuthors.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handoutMaster" Target="handoutMasters/handoutMaster1.xml"/><Relationship Id="rId40" Type="http://schemas.openxmlformats.org/officeDocument/2006/relationships/slide" Target="slides/slide27.xml"/><Relationship Id="rId4" Type="http://schemas.openxmlformats.org/officeDocument/2006/relationships/slideMaster" Target="slideMasters/slideMaster3.xml"/><Relationship Id="rId39" Type="http://schemas.openxmlformats.org/officeDocument/2006/relationships/slide" Target="slides/slide26.xml"/><Relationship Id="rId38" Type="http://schemas.openxmlformats.org/officeDocument/2006/relationships/slide" Target="slides/slide25.xml"/><Relationship Id="rId37" Type="http://schemas.openxmlformats.org/officeDocument/2006/relationships/slide" Target="slides/slide24.xml"/><Relationship Id="rId36" Type="http://schemas.openxmlformats.org/officeDocument/2006/relationships/slide" Target="slides/slide23.xml"/><Relationship Id="rId35" Type="http://schemas.openxmlformats.org/officeDocument/2006/relationships/slide" Target="slides/slide22.xml"/><Relationship Id="rId34" Type="http://schemas.openxmlformats.org/officeDocument/2006/relationships/slide" Target="slides/slide21.xml"/><Relationship Id="rId33" Type="http://schemas.openxmlformats.org/officeDocument/2006/relationships/slide" Target="slides/slide20.xml"/><Relationship Id="rId32" Type="http://schemas.openxmlformats.org/officeDocument/2006/relationships/slide" Target="slides/slide19.xml"/><Relationship Id="rId31" Type="http://schemas.openxmlformats.org/officeDocument/2006/relationships/slide" Target="slides/slide18.xml"/><Relationship Id="rId30" Type="http://schemas.openxmlformats.org/officeDocument/2006/relationships/slide" Target="slides/slide17.xml"/><Relationship Id="rId3" Type="http://schemas.openxmlformats.org/officeDocument/2006/relationships/slideMaster" Target="slideMasters/slideMaster2.xml"/><Relationship Id="rId29" Type="http://schemas.openxmlformats.org/officeDocument/2006/relationships/slide" Target="slides/slide16.xml"/><Relationship Id="rId28" Type="http://schemas.openxmlformats.org/officeDocument/2006/relationships/slide" Target="slides/slide15.xml"/><Relationship Id="rId27" Type="http://schemas.openxmlformats.org/officeDocument/2006/relationships/slide" Target="slides/slide14.xml"/><Relationship Id="rId26" Type="http://schemas.openxmlformats.org/officeDocument/2006/relationships/slide" Target="slides/slide13.xml"/><Relationship Id="rId25" Type="http://schemas.openxmlformats.org/officeDocument/2006/relationships/slide" Target="slides/slide12.xml"/><Relationship Id="rId24" Type="http://schemas.openxmlformats.org/officeDocument/2006/relationships/slide" Target="slides/slide11.xml"/><Relationship Id="rId23" Type="http://schemas.openxmlformats.org/officeDocument/2006/relationships/slide" Target="slides/slide10.xml"/><Relationship Id="rId22" Type="http://schemas.openxmlformats.org/officeDocument/2006/relationships/slide" Target="slides/slide9.xml"/><Relationship Id="rId21" Type="http://schemas.openxmlformats.org/officeDocument/2006/relationships/slide" Target="slides/slide8.xml"/><Relationship Id="rId20" Type="http://schemas.openxmlformats.org/officeDocument/2006/relationships/slide" Target="slides/slide7.xml"/><Relationship Id="rId2" Type="http://schemas.openxmlformats.org/officeDocument/2006/relationships/theme" Target="theme/theme1.xml"/><Relationship Id="rId19" Type="http://schemas.openxmlformats.org/officeDocument/2006/relationships/slide" Target="slides/slide6.xml"/><Relationship Id="rId18" Type="http://schemas.openxmlformats.org/officeDocument/2006/relationships/slide" Target="slides/slide5.xml"/><Relationship Id="rId17" Type="http://schemas.openxmlformats.org/officeDocument/2006/relationships/slide" Target="slides/slide4.xml"/><Relationship Id="rId16" Type="http://schemas.openxmlformats.org/officeDocument/2006/relationships/slide" Target="slides/slide3.xml"/><Relationship Id="rId15" Type="http://schemas.openxmlformats.org/officeDocument/2006/relationships/slide" Target="slides/slide2.xml"/><Relationship Id="rId14" Type="http://schemas.openxmlformats.org/officeDocument/2006/relationships/notesMaster" Target="notesMasters/notesMaster1.xml"/><Relationship Id="rId13" Type="http://schemas.openxmlformats.org/officeDocument/2006/relationships/slide" Target="slides/slide1.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475" cy="465138"/>
          </a:xfrm>
          <a:prstGeom prst="rect">
            <a:avLst/>
          </a:prstGeom>
          <a:noFill/>
          <a:ln>
            <a:noFill/>
          </a:ln>
        </p:spPr>
        <p:txBody>
          <a:bodyPr vert="horz" wrap="square" lIns="90517" tIns="45259" rIns="90517" bIns="45259" numCol="1" anchor="t"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9219" name="Rectangle 3"/>
          <p:cNvSpPr>
            <a:spLocks noGrp="1" noChangeArrowheads="1"/>
          </p:cNvSpPr>
          <p:nvPr>
            <p:ph type="dt" sz="quarter" idx="1"/>
          </p:nvPr>
        </p:nvSpPr>
        <p:spPr bwMode="auto">
          <a:xfrm>
            <a:off x="3971925" y="0"/>
            <a:ext cx="3038475" cy="465138"/>
          </a:xfrm>
          <a:prstGeom prst="rect">
            <a:avLst/>
          </a:prstGeom>
          <a:noFill/>
          <a:ln>
            <a:noFill/>
          </a:ln>
        </p:spPr>
        <p:txBody>
          <a:bodyPr vert="horz" wrap="square" lIns="90517" tIns="45259" rIns="90517" bIns="45259" numCol="1" anchor="t" anchorCtr="0" compatLnSpc="1"/>
          <a:lstStyle>
            <a:lvl1pPr algn="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r"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9220" name="Rectangle 4"/>
          <p:cNvSpPr>
            <a:spLocks noGrp="1" noChangeArrowheads="1"/>
          </p:cNvSpPr>
          <p:nvPr>
            <p:ph type="ftr" sz="quarter" idx="2"/>
          </p:nvPr>
        </p:nvSpPr>
        <p:spPr bwMode="auto">
          <a:xfrm>
            <a:off x="0" y="8831263"/>
            <a:ext cx="3038475" cy="465138"/>
          </a:xfrm>
          <a:prstGeom prst="rect">
            <a:avLst/>
          </a:prstGeom>
          <a:noFill/>
          <a:ln>
            <a:noFill/>
          </a:ln>
        </p:spPr>
        <p:txBody>
          <a:bodyPr vert="horz" wrap="square" lIns="90517" tIns="45259" rIns="90517" bIns="45259" numCol="1" anchor="b"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9221" name="Rectangle 5"/>
          <p:cNvSpPr>
            <a:spLocks noGrp="1" noChangeArrowheads="1"/>
          </p:cNvSpPr>
          <p:nvPr>
            <p:ph type="sldNum" sz="quarter" idx="3"/>
          </p:nvPr>
        </p:nvSpPr>
        <p:spPr bwMode="auto">
          <a:xfrm>
            <a:off x="3971925" y="8831263"/>
            <a:ext cx="3038475" cy="465138"/>
          </a:xfrm>
          <a:prstGeom prst="rect">
            <a:avLst/>
          </a:prstGeom>
          <a:noFill/>
          <a:ln>
            <a:noFill/>
          </a:ln>
        </p:spPr>
        <p:txBody>
          <a:bodyPr vert="horz" wrap="square" lIns="90517" tIns="45259" rIns="90517" bIns="45259" numCol="1" anchor="b" anchorCtr="0" compatLnSpc="1"/>
          <a:lstStyle/>
          <a:p>
            <a:pPr lvl="0" algn="r" defTabSz="904875" eaLnBrk="1" hangingPunct="1">
              <a:buNone/>
            </a:pPr>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475" cy="465138"/>
          </a:xfrm>
          <a:prstGeom prst="rect">
            <a:avLst/>
          </a:prstGeom>
          <a:noFill/>
          <a:ln>
            <a:noFill/>
          </a:ln>
        </p:spPr>
        <p:txBody>
          <a:bodyPr vert="horz" wrap="square" lIns="90517" tIns="45259" rIns="90517" bIns="45259" numCol="1" anchor="t"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099" name="Rectangle 3"/>
          <p:cNvSpPr>
            <a:spLocks noGrp="1" noChangeArrowheads="1"/>
          </p:cNvSpPr>
          <p:nvPr>
            <p:ph type="dt" idx="1"/>
          </p:nvPr>
        </p:nvSpPr>
        <p:spPr bwMode="auto">
          <a:xfrm>
            <a:off x="3971925" y="0"/>
            <a:ext cx="3038475" cy="465138"/>
          </a:xfrm>
          <a:prstGeom prst="rect">
            <a:avLst/>
          </a:prstGeom>
          <a:noFill/>
          <a:ln>
            <a:noFill/>
          </a:ln>
        </p:spPr>
        <p:txBody>
          <a:bodyPr vert="horz" wrap="square" lIns="90517" tIns="45259" rIns="90517" bIns="45259" numCol="1" anchor="t" anchorCtr="0" compatLnSpc="1"/>
          <a:lstStyle>
            <a:lvl1pPr algn="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r"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1988" name="Rectangle 4"/>
          <p:cNvSpPr>
            <a:spLocks noGrp="1" noRot="1" noChangeAspect="1" noTextEdit="1"/>
          </p:cNvSpPr>
          <p:nvPr>
            <p:ph type="sldImg"/>
          </p:nvPr>
        </p:nvSpPr>
        <p:spPr>
          <a:xfrm>
            <a:off x="1179513" y="695325"/>
            <a:ext cx="4651375" cy="3487738"/>
          </a:xfrm>
          <a:prstGeom prst="rect">
            <a:avLst/>
          </a:prstGeom>
          <a:noFill/>
          <a:ln w="9525" cap="flat" cmpd="sng">
            <a:solidFill>
              <a:srgbClr val="000000"/>
            </a:solidFill>
            <a:prstDash val="solid"/>
            <a:miter/>
            <a:headEnd type="none" w="med" len="med"/>
            <a:tailEnd type="none" w="med" len="med"/>
          </a:ln>
        </p:spPr>
      </p:sp>
      <p:sp>
        <p:nvSpPr>
          <p:cNvPr id="4101" name="Rectangle 5"/>
          <p:cNvSpPr>
            <a:spLocks noGrp="1" noChangeArrowheads="1"/>
          </p:cNvSpPr>
          <p:nvPr>
            <p:ph type="body" sz="quarter" idx="3"/>
          </p:nvPr>
        </p:nvSpPr>
        <p:spPr bwMode="auto">
          <a:xfrm>
            <a:off x="935038" y="4416425"/>
            <a:ext cx="5140325" cy="4184650"/>
          </a:xfrm>
          <a:prstGeom prst="rect">
            <a:avLst/>
          </a:prstGeom>
          <a:noFill/>
          <a:ln>
            <a:noFill/>
          </a:ln>
        </p:spPr>
        <p:txBody>
          <a:bodyPr vert="horz" wrap="square" lIns="90517" tIns="45259" rIns="90517" bIns="45259"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Click to edit Master text styles</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Second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Third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Fourth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Fifth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102" name="Rectangle 6"/>
          <p:cNvSpPr>
            <a:spLocks noGrp="1" noChangeArrowheads="1"/>
          </p:cNvSpPr>
          <p:nvPr>
            <p:ph type="ftr" sz="quarter" idx="4"/>
          </p:nvPr>
        </p:nvSpPr>
        <p:spPr bwMode="auto">
          <a:xfrm>
            <a:off x="0" y="8831263"/>
            <a:ext cx="3038475" cy="465138"/>
          </a:xfrm>
          <a:prstGeom prst="rect">
            <a:avLst/>
          </a:prstGeom>
          <a:noFill/>
          <a:ln>
            <a:noFill/>
          </a:ln>
        </p:spPr>
        <p:txBody>
          <a:bodyPr vert="horz" wrap="square" lIns="90517" tIns="45259" rIns="90517" bIns="45259" numCol="1" anchor="b"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103" name="Rectangle 7"/>
          <p:cNvSpPr>
            <a:spLocks noGrp="1" noChangeArrowheads="1"/>
          </p:cNvSpPr>
          <p:nvPr>
            <p:ph type="sldNum" sz="quarter" idx="5"/>
          </p:nvPr>
        </p:nvSpPr>
        <p:spPr bwMode="auto">
          <a:xfrm>
            <a:off x="3971925" y="8831263"/>
            <a:ext cx="3038475" cy="465138"/>
          </a:xfrm>
          <a:prstGeom prst="rect">
            <a:avLst/>
          </a:prstGeom>
          <a:noFill/>
          <a:ln>
            <a:noFill/>
          </a:ln>
        </p:spPr>
        <p:txBody>
          <a:bodyPr vert="horz" wrap="square" lIns="90517" tIns="45259" rIns="90517" bIns="45259" numCol="1" anchor="b" anchorCtr="0" compatLnSpc="1"/>
          <a:lstStyle/>
          <a:p>
            <a:pPr lvl="0" algn="r" defTabSz="904875" eaLnBrk="1" hangingPunct="1">
              <a:buNone/>
            </a:pPr>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TextEdit="1"/>
          </p:cNvSpPr>
          <p:nvPr>
            <p:ph type="sldImg"/>
          </p:nvPr>
        </p:nvSpPr>
        <p:spPr>
          <a:xfrm>
            <a:off x="1181100" y="695325"/>
            <a:ext cx="4651375" cy="3489325"/>
          </a:xfrm>
        </p:spPr>
      </p:sp>
      <p:sp>
        <p:nvSpPr>
          <p:cNvPr id="45059" name="Rectangle 3"/>
          <p:cNvSpPr>
            <a:spLocks noGrp="1"/>
          </p:cNvSpPr>
          <p:nvPr>
            <p:ph type="body"/>
          </p:nvPr>
        </p:nvSpPr>
        <p:spPr>
          <a:xfrm>
            <a:off x="933450" y="4418013"/>
            <a:ext cx="5143500" cy="4183062"/>
          </a:xfrm>
        </p:spPr>
        <p:txBody>
          <a:bodyPr wrap="square" lIns="90517" tIns="45259" rIns="90517" bIns="45259" anchor="t" anchorCtr="0"/>
          <a:lstStyle/>
          <a:p>
            <a:pPr lvl="0" eaLnBrk="1" hangingPunct="1"/>
            <a:endParaRPr lang="en-US" altLang="ja-JP"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p:sp>
      <p:sp>
        <p:nvSpPr>
          <p:cNvPr id="77827"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7828"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p:sp>
      <p:sp>
        <p:nvSpPr>
          <p:cNvPr id="67587"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67588"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p:sp>
      <p:sp>
        <p:nvSpPr>
          <p:cNvPr id="67587"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67588"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p:sp>
      <p:sp>
        <p:nvSpPr>
          <p:cNvPr id="69635"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6963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p:sp>
      <p:sp>
        <p:nvSpPr>
          <p:cNvPr id="73731"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3732"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p:sp>
      <p:sp>
        <p:nvSpPr>
          <p:cNvPr id="79875"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987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p:sp>
      <p:sp>
        <p:nvSpPr>
          <p:cNvPr id="83971"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83972"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p:sp>
      <p:sp>
        <p:nvSpPr>
          <p:cNvPr id="86019"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8602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幻灯片图像占位符 1"/>
          <p:cNvSpPr>
            <a:spLocks noGrp="1" noRot="1" noChangeAspect="1" noTextEdit="1"/>
          </p:cNvSpPr>
          <p:nvPr>
            <p:ph type="sldImg"/>
          </p:nvPr>
        </p:nvSpPr>
        <p:spPr/>
      </p:sp>
      <p:sp>
        <p:nvSpPr>
          <p:cNvPr id="71682" name="文本占位符 2"/>
          <p:cNvSpPr>
            <a:spLocks noGrp="1"/>
          </p:cNvSpPr>
          <p:nvPr>
            <p:ph type="body"/>
          </p:nvPr>
        </p:nvSpPr>
        <p:spPr/>
        <p:txBody>
          <a:bodyPr wrap="square" lIns="90517" tIns="45259" rIns="90517" bIns="45259" anchor="t" anchorCtr="0"/>
          <a:lstStyle/>
          <a:p>
            <a:pPr lvl="0"/>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p:sp>
      <p:sp>
        <p:nvSpPr>
          <p:cNvPr id="86019"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8602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p:sp>
      <p:sp>
        <p:nvSpPr>
          <p:cNvPr id="9216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9216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p:sp>
      <p:sp>
        <p:nvSpPr>
          <p:cNvPr id="96259"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9626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p:sp>
      <p:sp>
        <p:nvSpPr>
          <p:cNvPr id="100355"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10035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p:sp>
      <p:sp>
        <p:nvSpPr>
          <p:cNvPr id="100355"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10035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p:sp>
      <p:sp>
        <p:nvSpPr>
          <p:cNvPr id="106499" name="Notes Placeholder 2"/>
          <p:cNvSpPr>
            <a:spLocks noGrp="1"/>
          </p:cNvSpPr>
          <p:nvPr>
            <p:ph type="body"/>
          </p:nvPr>
        </p:nvSpPr>
        <p:spPr>
          <a:xfrm>
            <a:off x="685800" y="4343400"/>
            <a:ext cx="5486400" cy="4114800"/>
          </a:xfrm>
        </p:spPr>
        <p:txBody>
          <a:bodyPr wrap="square" lIns="90517" tIns="45259" rIns="90517" bIns="45259" anchor="t" anchorCtr="0"/>
          <a:lstStyle/>
          <a:p>
            <a:pPr lvl="0"/>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幻灯片图像占位符 1"/>
          <p:cNvSpPr>
            <a:spLocks noGrp="1" noRot="1" noChangeAspect="1" noTextEdit="1"/>
          </p:cNvSpPr>
          <p:nvPr>
            <p:ph type="sldImg"/>
          </p:nvPr>
        </p:nvSpPr>
        <p:spPr/>
      </p:sp>
      <p:sp>
        <p:nvSpPr>
          <p:cNvPr id="73730" name="文本占位符 2"/>
          <p:cNvSpPr>
            <a:spLocks noGrp="1"/>
          </p:cNvSpPr>
          <p:nvPr>
            <p:ph type="body"/>
          </p:nvPr>
        </p:nvSpPr>
        <p:spPr/>
        <p:txBody>
          <a:bodyPr wrap="square" lIns="90517" tIns="45259" rIns="90517" bIns="45259" anchor="t" anchorCtr="0"/>
          <a:lstStyle/>
          <a:p>
            <a:pPr lvl="0"/>
            <a:r>
              <a:rPr lang="en-US" dirty="0">
                <a:cs typeface="+mn-ea"/>
                <a:sym typeface="+mn-ea"/>
              </a:rPr>
              <a:t>w</a:t>
            </a:r>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幻灯片图像占位符 1"/>
          <p:cNvSpPr>
            <a:spLocks noGrp="1" noRot="1" noChangeAspect="1" noTextEdit="1"/>
          </p:cNvSpPr>
          <p:nvPr>
            <p:ph type="sldImg"/>
          </p:nvPr>
        </p:nvSpPr>
        <p:spPr/>
      </p:sp>
      <p:sp>
        <p:nvSpPr>
          <p:cNvPr id="75778" name="文本占位符 2"/>
          <p:cNvSpPr>
            <a:spLocks noGrp="1"/>
          </p:cNvSpPr>
          <p:nvPr>
            <p:ph type="body"/>
          </p:nvPr>
        </p:nvSpPr>
        <p:spPr/>
        <p:txBody>
          <a:bodyPr wrap="square" lIns="90517" tIns="45259" rIns="90517" bIns="45259" anchor="t" anchorCtr="0"/>
          <a:lstStyle/>
          <a:p>
            <a:pPr lvl="0"/>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p:sp>
      <p:sp>
        <p:nvSpPr>
          <p:cNvPr id="53251" name="文本占位符 2"/>
          <p:cNvSpPr>
            <a:spLocks noGrp="1"/>
          </p:cNvSpPr>
          <p:nvPr>
            <p:ph type="body"/>
          </p:nvPr>
        </p:nvSpPr>
        <p:spPr/>
        <p:txBody>
          <a:bodyPr wrap="square" lIns="90517" tIns="45259" rIns="90517" bIns="45259" anchor="t" anchorCtr="0"/>
          <a:lstStyle/>
          <a:p>
            <a:pPr lvl="0"/>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p:sp>
      <p:sp>
        <p:nvSpPr>
          <p:cNvPr id="55299" name="Notes Placeholder 2"/>
          <p:cNvSpPr>
            <a:spLocks noGrp="1"/>
          </p:cNvSpPr>
          <p:nvPr>
            <p:ph type="body"/>
          </p:nvPr>
        </p:nvSpPr>
        <p:spPr>
          <a:xfrm>
            <a:off x="685800" y="4343400"/>
            <a:ext cx="5486400" cy="4114800"/>
          </a:xfrm>
        </p:spPr>
        <p:txBody>
          <a:bodyPr wrap="square" lIns="90517" tIns="45259" rIns="90517" bIns="45259" anchor="t" anchorCtr="0"/>
          <a:lstStyle/>
          <a:p>
            <a:pPr marL="0" lvl="1" indent="457200"/>
            <a:endParaRPr lang="en-US"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p:sp>
      <p:sp>
        <p:nvSpPr>
          <p:cNvPr id="77827"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7828"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p:sp>
      <p:sp>
        <p:nvSpPr>
          <p:cNvPr id="77827"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7828"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14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142.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timing>
    <p:tnLst>
      <p:par>
        <p:cTn id="1" dur="indefinite" restart="never" nodeType="tmRoot"/>
      </p:par>
    </p:tnLst>
  </p:timing>
</p:sldLayout>
</file>

<file path=ppt/slideLayouts/slideLayout14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14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14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14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14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152.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135.xml"/><Relationship Id="rId8" Type="http://schemas.openxmlformats.org/officeDocument/2006/relationships/slideLayout" Target="../slideLayouts/slideLayout134.xml"/><Relationship Id="rId7" Type="http://schemas.openxmlformats.org/officeDocument/2006/relationships/slideLayout" Target="../slideLayouts/slideLayout133.xml"/><Relationship Id="rId6" Type="http://schemas.openxmlformats.org/officeDocument/2006/relationships/slideLayout" Target="../slideLayouts/slideLayout132.xml"/><Relationship Id="rId5" Type="http://schemas.openxmlformats.org/officeDocument/2006/relationships/slideLayout" Target="../slideLayouts/slideLayout131.xml"/><Relationship Id="rId4" Type="http://schemas.openxmlformats.org/officeDocument/2006/relationships/slideLayout" Target="../slideLayouts/slideLayout130.xml"/><Relationship Id="rId3" Type="http://schemas.openxmlformats.org/officeDocument/2006/relationships/slideLayout" Target="../slideLayouts/slideLayout129.xml"/><Relationship Id="rId2" Type="http://schemas.openxmlformats.org/officeDocument/2006/relationships/slideLayout" Target="../slideLayouts/slideLayout128.xml"/><Relationship Id="rId19" Type="http://schemas.openxmlformats.org/officeDocument/2006/relationships/theme" Target="../theme/theme10.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40.xml"/><Relationship Id="rId13" Type="http://schemas.openxmlformats.org/officeDocument/2006/relationships/slideLayout" Target="../slideLayouts/slideLayout139.xml"/><Relationship Id="rId12" Type="http://schemas.openxmlformats.org/officeDocument/2006/relationships/slideLayout" Target="../slideLayouts/slideLayout138.xml"/><Relationship Id="rId11" Type="http://schemas.openxmlformats.org/officeDocument/2006/relationships/slideLayout" Target="../slideLayouts/slideLayout137.xml"/><Relationship Id="rId10" Type="http://schemas.openxmlformats.org/officeDocument/2006/relationships/slideLayout" Target="../slideLayouts/slideLayout136.xml"/><Relationship Id="rId1" Type="http://schemas.openxmlformats.org/officeDocument/2006/relationships/slideLayout" Target="../slideLayouts/slideLayout127.xml"/></Relationships>
</file>

<file path=ppt/slideMasters/_rels/slideMaster11.xml.rels><?xml version="1.0" encoding="UTF-8" standalone="yes"?>
<Relationships xmlns="http://schemas.openxmlformats.org/package/2006/relationships"><Relationship Id="rId9" Type="http://schemas.openxmlformats.org/officeDocument/2006/relationships/slideLayout" Target="../slideLayouts/slideLayout149.xml"/><Relationship Id="rId8" Type="http://schemas.openxmlformats.org/officeDocument/2006/relationships/slideLayout" Target="../slideLayouts/slideLayout148.xml"/><Relationship Id="rId7" Type="http://schemas.openxmlformats.org/officeDocument/2006/relationships/slideLayout" Target="../slideLayouts/slideLayout147.xml"/><Relationship Id="rId6" Type="http://schemas.openxmlformats.org/officeDocument/2006/relationships/slideLayout" Target="../slideLayouts/slideLayout146.xml"/><Relationship Id="rId5" Type="http://schemas.openxmlformats.org/officeDocument/2006/relationships/slideLayout" Target="../slideLayouts/slideLayout145.xml"/><Relationship Id="rId4" Type="http://schemas.openxmlformats.org/officeDocument/2006/relationships/slideLayout" Target="../slideLayouts/slideLayout144.xml"/><Relationship Id="rId3" Type="http://schemas.openxmlformats.org/officeDocument/2006/relationships/slideLayout" Target="../slideLayouts/slideLayout143.xml"/><Relationship Id="rId2" Type="http://schemas.openxmlformats.org/officeDocument/2006/relationships/slideLayout" Target="../slideLayouts/slideLayout142.xml"/><Relationship Id="rId19" Type="http://schemas.openxmlformats.org/officeDocument/2006/relationships/theme" Target="../theme/theme11.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54.xml"/><Relationship Id="rId13" Type="http://schemas.openxmlformats.org/officeDocument/2006/relationships/slideLayout" Target="../slideLayouts/slideLayout153.xml"/><Relationship Id="rId12" Type="http://schemas.openxmlformats.org/officeDocument/2006/relationships/slideLayout" Target="../slideLayouts/slideLayout152.xml"/><Relationship Id="rId11" Type="http://schemas.openxmlformats.org/officeDocument/2006/relationships/slideLayout" Target="../slideLayouts/slideLayout151.xml"/><Relationship Id="rId10" Type="http://schemas.openxmlformats.org/officeDocument/2006/relationships/slideLayout" Target="../slideLayouts/slideLayout150.xml"/><Relationship Id="rId1" Type="http://schemas.openxmlformats.org/officeDocument/2006/relationships/slideLayout" Target="../slideLayouts/slideLayout14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9" Type="http://schemas.openxmlformats.org/officeDocument/2006/relationships/theme" Target="../theme/theme2.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7.xml"/><Relationship Id="rId8" Type="http://schemas.openxmlformats.org/officeDocument/2006/relationships/slideLayout" Target="../slideLayouts/slideLayout36.xml"/><Relationship Id="rId7" Type="http://schemas.openxmlformats.org/officeDocument/2006/relationships/slideLayout" Target="../slideLayouts/slideLayout35.xml"/><Relationship Id="rId6" Type="http://schemas.openxmlformats.org/officeDocument/2006/relationships/slideLayout" Target="../slideLayouts/slideLayout34.xml"/><Relationship Id="rId5" Type="http://schemas.openxmlformats.org/officeDocument/2006/relationships/slideLayout" Target="../slideLayouts/slideLayout33.xml"/><Relationship Id="rId4" Type="http://schemas.openxmlformats.org/officeDocument/2006/relationships/slideLayout" Target="../slideLayouts/slideLayout32.xml"/><Relationship Id="rId3" Type="http://schemas.openxmlformats.org/officeDocument/2006/relationships/slideLayout" Target="../slideLayouts/slideLayout31.xml"/><Relationship Id="rId2" Type="http://schemas.openxmlformats.org/officeDocument/2006/relationships/slideLayout" Target="../slideLayouts/slideLayout30.xml"/><Relationship Id="rId19" Type="http://schemas.openxmlformats.org/officeDocument/2006/relationships/theme" Target="../theme/theme3.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42.xml"/><Relationship Id="rId13" Type="http://schemas.openxmlformats.org/officeDocument/2006/relationships/slideLayout" Target="../slideLayouts/slideLayout41.xml"/><Relationship Id="rId12" Type="http://schemas.openxmlformats.org/officeDocument/2006/relationships/slideLayout" Target="../slideLayouts/slideLayout40.xml"/><Relationship Id="rId11" Type="http://schemas.openxmlformats.org/officeDocument/2006/relationships/slideLayout" Target="../slideLayouts/slideLayout39.xml"/><Relationship Id="rId10" Type="http://schemas.openxmlformats.org/officeDocument/2006/relationships/slideLayout" Target="../slideLayouts/slideLayout38.xml"/><Relationship Id="rId1" Type="http://schemas.openxmlformats.org/officeDocument/2006/relationships/slideLayout" Target="../slideLayouts/slideLayout29.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51.xml"/><Relationship Id="rId8" Type="http://schemas.openxmlformats.org/officeDocument/2006/relationships/slideLayout" Target="../slideLayouts/slideLayout50.xml"/><Relationship Id="rId7" Type="http://schemas.openxmlformats.org/officeDocument/2006/relationships/slideLayout" Target="../slideLayouts/slideLayout49.xml"/><Relationship Id="rId6" Type="http://schemas.openxmlformats.org/officeDocument/2006/relationships/slideLayout" Target="../slideLayouts/slideLayout48.xml"/><Relationship Id="rId5" Type="http://schemas.openxmlformats.org/officeDocument/2006/relationships/slideLayout" Target="../slideLayouts/slideLayout47.xml"/><Relationship Id="rId4" Type="http://schemas.openxmlformats.org/officeDocument/2006/relationships/slideLayout" Target="../slideLayouts/slideLayout46.xml"/><Relationship Id="rId3" Type="http://schemas.openxmlformats.org/officeDocument/2006/relationships/slideLayout" Target="../slideLayouts/slideLayout45.xml"/><Relationship Id="rId2" Type="http://schemas.openxmlformats.org/officeDocument/2006/relationships/slideLayout" Target="../slideLayouts/slideLayout44.xml"/><Relationship Id="rId19" Type="http://schemas.openxmlformats.org/officeDocument/2006/relationships/theme" Target="../theme/theme4.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56.xml"/><Relationship Id="rId13" Type="http://schemas.openxmlformats.org/officeDocument/2006/relationships/slideLayout" Target="../slideLayouts/slideLayout55.xml"/><Relationship Id="rId12" Type="http://schemas.openxmlformats.org/officeDocument/2006/relationships/slideLayout" Target="../slideLayouts/slideLayout54.xml"/><Relationship Id="rId11" Type="http://schemas.openxmlformats.org/officeDocument/2006/relationships/slideLayout" Target="../slideLayouts/slideLayout53.xml"/><Relationship Id="rId10" Type="http://schemas.openxmlformats.org/officeDocument/2006/relationships/slideLayout" Target="../slideLayouts/slideLayout52.xml"/><Relationship Id="rId1"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65.xml"/><Relationship Id="rId8" Type="http://schemas.openxmlformats.org/officeDocument/2006/relationships/slideLayout" Target="../slideLayouts/slideLayout64.xml"/><Relationship Id="rId7" Type="http://schemas.openxmlformats.org/officeDocument/2006/relationships/slideLayout" Target="../slideLayouts/slideLayout63.xml"/><Relationship Id="rId6" Type="http://schemas.openxmlformats.org/officeDocument/2006/relationships/slideLayout" Target="../slideLayouts/slideLayout62.xml"/><Relationship Id="rId5" Type="http://schemas.openxmlformats.org/officeDocument/2006/relationships/slideLayout" Target="../slideLayouts/slideLayout61.xml"/><Relationship Id="rId4" Type="http://schemas.openxmlformats.org/officeDocument/2006/relationships/slideLayout" Target="../slideLayouts/slideLayout60.xml"/><Relationship Id="rId3" Type="http://schemas.openxmlformats.org/officeDocument/2006/relationships/slideLayout" Target="../slideLayouts/slideLayout59.xml"/><Relationship Id="rId2" Type="http://schemas.openxmlformats.org/officeDocument/2006/relationships/slideLayout" Target="../slideLayouts/slideLayout58.xml"/><Relationship Id="rId19" Type="http://schemas.openxmlformats.org/officeDocument/2006/relationships/theme" Target="../theme/theme5.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70.xml"/><Relationship Id="rId13" Type="http://schemas.openxmlformats.org/officeDocument/2006/relationships/slideLayout" Target="../slideLayouts/slideLayout69.xml"/><Relationship Id="rId12" Type="http://schemas.openxmlformats.org/officeDocument/2006/relationships/slideLayout" Target="../slideLayouts/slideLayout68.xml"/><Relationship Id="rId11" Type="http://schemas.openxmlformats.org/officeDocument/2006/relationships/slideLayout" Target="../slideLayouts/slideLayout67.xml"/><Relationship Id="rId10" Type="http://schemas.openxmlformats.org/officeDocument/2006/relationships/slideLayout" Target="../slideLayouts/slideLayout66.xml"/><Relationship Id="rId1"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79.xml"/><Relationship Id="rId8" Type="http://schemas.openxmlformats.org/officeDocument/2006/relationships/slideLayout" Target="../slideLayouts/slideLayout78.xml"/><Relationship Id="rId7" Type="http://schemas.openxmlformats.org/officeDocument/2006/relationships/slideLayout" Target="../slideLayouts/slideLayout77.xml"/><Relationship Id="rId6" Type="http://schemas.openxmlformats.org/officeDocument/2006/relationships/slideLayout" Target="../slideLayouts/slideLayout76.xml"/><Relationship Id="rId5" Type="http://schemas.openxmlformats.org/officeDocument/2006/relationships/slideLayout" Target="../slideLayouts/slideLayout75.xml"/><Relationship Id="rId4" Type="http://schemas.openxmlformats.org/officeDocument/2006/relationships/slideLayout" Target="../slideLayouts/slideLayout74.xml"/><Relationship Id="rId3" Type="http://schemas.openxmlformats.org/officeDocument/2006/relationships/slideLayout" Target="../slideLayouts/slideLayout73.xml"/><Relationship Id="rId2" Type="http://schemas.openxmlformats.org/officeDocument/2006/relationships/slideLayout" Target="../slideLayouts/slideLayout72.xml"/><Relationship Id="rId19" Type="http://schemas.openxmlformats.org/officeDocument/2006/relationships/theme" Target="../theme/theme6.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84.xml"/><Relationship Id="rId13" Type="http://schemas.openxmlformats.org/officeDocument/2006/relationships/slideLayout" Target="../slideLayouts/slideLayout83.xml"/><Relationship Id="rId12" Type="http://schemas.openxmlformats.org/officeDocument/2006/relationships/slideLayout" Target="../slideLayouts/slideLayout82.xml"/><Relationship Id="rId11" Type="http://schemas.openxmlformats.org/officeDocument/2006/relationships/slideLayout" Target="../slideLayouts/slideLayout81.xml"/><Relationship Id="rId10" Type="http://schemas.openxmlformats.org/officeDocument/2006/relationships/slideLayout" Target="../slideLayouts/slideLayout80.xml"/><Relationship Id="rId1" Type="http://schemas.openxmlformats.org/officeDocument/2006/relationships/slideLayout" Target="../slideLayouts/slideLayout71.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93.xml"/><Relationship Id="rId8" Type="http://schemas.openxmlformats.org/officeDocument/2006/relationships/slideLayout" Target="../slideLayouts/slideLayout92.xml"/><Relationship Id="rId7" Type="http://schemas.openxmlformats.org/officeDocument/2006/relationships/slideLayout" Target="../slideLayouts/slideLayout91.xml"/><Relationship Id="rId6" Type="http://schemas.openxmlformats.org/officeDocument/2006/relationships/slideLayout" Target="../slideLayouts/slideLayout90.xml"/><Relationship Id="rId5" Type="http://schemas.openxmlformats.org/officeDocument/2006/relationships/slideLayout" Target="../slideLayouts/slideLayout89.xml"/><Relationship Id="rId4" Type="http://schemas.openxmlformats.org/officeDocument/2006/relationships/slideLayout" Target="../slideLayouts/slideLayout88.xml"/><Relationship Id="rId3" Type="http://schemas.openxmlformats.org/officeDocument/2006/relationships/slideLayout" Target="../slideLayouts/slideLayout87.xml"/><Relationship Id="rId2" Type="http://schemas.openxmlformats.org/officeDocument/2006/relationships/slideLayout" Target="../slideLayouts/slideLayout86.xml"/><Relationship Id="rId19" Type="http://schemas.openxmlformats.org/officeDocument/2006/relationships/theme" Target="../theme/theme7.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98.xml"/><Relationship Id="rId13" Type="http://schemas.openxmlformats.org/officeDocument/2006/relationships/slideLayout" Target="../slideLayouts/slideLayout97.xml"/><Relationship Id="rId12" Type="http://schemas.openxmlformats.org/officeDocument/2006/relationships/slideLayout" Target="../slideLayouts/slideLayout96.xml"/><Relationship Id="rId11" Type="http://schemas.openxmlformats.org/officeDocument/2006/relationships/slideLayout" Target="../slideLayouts/slideLayout95.xml"/><Relationship Id="rId10" Type="http://schemas.openxmlformats.org/officeDocument/2006/relationships/slideLayout" Target="../slideLayouts/slideLayout94.xml"/><Relationship Id="rId1" Type="http://schemas.openxmlformats.org/officeDocument/2006/relationships/slideLayout" Target="../slideLayouts/slideLayout85.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107.xml"/><Relationship Id="rId8" Type="http://schemas.openxmlformats.org/officeDocument/2006/relationships/slideLayout" Target="../slideLayouts/slideLayout106.xml"/><Relationship Id="rId7" Type="http://schemas.openxmlformats.org/officeDocument/2006/relationships/slideLayout" Target="../slideLayouts/slideLayout105.xml"/><Relationship Id="rId6" Type="http://schemas.openxmlformats.org/officeDocument/2006/relationships/slideLayout" Target="../slideLayouts/slideLayout104.xml"/><Relationship Id="rId5" Type="http://schemas.openxmlformats.org/officeDocument/2006/relationships/slideLayout" Target="../slideLayouts/slideLayout103.xml"/><Relationship Id="rId4" Type="http://schemas.openxmlformats.org/officeDocument/2006/relationships/slideLayout" Target="../slideLayouts/slideLayout102.xml"/><Relationship Id="rId3" Type="http://schemas.openxmlformats.org/officeDocument/2006/relationships/slideLayout" Target="../slideLayouts/slideLayout101.xml"/><Relationship Id="rId2" Type="http://schemas.openxmlformats.org/officeDocument/2006/relationships/slideLayout" Target="../slideLayouts/slideLayout100.xml"/><Relationship Id="rId19" Type="http://schemas.openxmlformats.org/officeDocument/2006/relationships/theme" Target="../theme/theme8.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12.xml"/><Relationship Id="rId13" Type="http://schemas.openxmlformats.org/officeDocument/2006/relationships/slideLayout" Target="../slideLayouts/slideLayout111.xml"/><Relationship Id="rId12" Type="http://schemas.openxmlformats.org/officeDocument/2006/relationships/slideLayout" Target="../slideLayouts/slideLayout110.xml"/><Relationship Id="rId11" Type="http://schemas.openxmlformats.org/officeDocument/2006/relationships/slideLayout" Target="../slideLayouts/slideLayout109.xml"/><Relationship Id="rId10" Type="http://schemas.openxmlformats.org/officeDocument/2006/relationships/slideLayout" Target="../slideLayouts/slideLayout108.xml"/><Relationship Id="rId1" Type="http://schemas.openxmlformats.org/officeDocument/2006/relationships/slideLayout" Target="../slideLayouts/slideLayout99.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121.xml"/><Relationship Id="rId8" Type="http://schemas.openxmlformats.org/officeDocument/2006/relationships/slideLayout" Target="../slideLayouts/slideLayout120.xml"/><Relationship Id="rId7" Type="http://schemas.openxmlformats.org/officeDocument/2006/relationships/slideLayout" Target="../slideLayouts/slideLayout119.xml"/><Relationship Id="rId6" Type="http://schemas.openxmlformats.org/officeDocument/2006/relationships/slideLayout" Target="../slideLayouts/slideLayout118.xml"/><Relationship Id="rId5" Type="http://schemas.openxmlformats.org/officeDocument/2006/relationships/slideLayout" Target="../slideLayouts/slideLayout117.xml"/><Relationship Id="rId4" Type="http://schemas.openxmlformats.org/officeDocument/2006/relationships/slideLayout" Target="../slideLayouts/slideLayout116.xml"/><Relationship Id="rId3" Type="http://schemas.openxmlformats.org/officeDocument/2006/relationships/slideLayout" Target="../slideLayouts/slideLayout115.xml"/><Relationship Id="rId2" Type="http://schemas.openxmlformats.org/officeDocument/2006/relationships/slideLayout" Target="../slideLayouts/slideLayout114.xml"/><Relationship Id="rId19" Type="http://schemas.openxmlformats.org/officeDocument/2006/relationships/theme" Target="../theme/theme9.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26.xml"/><Relationship Id="rId13" Type="http://schemas.openxmlformats.org/officeDocument/2006/relationships/slideLayout" Target="../slideLayouts/slideLayout125.xml"/><Relationship Id="rId12" Type="http://schemas.openxmlformats.org/officeDocument/2006/relationships/slideLayout" Target="../slideLayouts/slideLayout124.xml"/><Relationship Id="rId11" Type="http://schemas.openxmlformats.org/officeDocument/2006/relationships/slideLayout" Target="../slideLayouts/slideLayout123.xml"/><Relationship Id="rId10" Type="http://schemas.openxmlformats.org/officeDocument/2006/relationships/slideLayout" Target="../slideLayouts/slideLayout122.xml"/><Relationship Id="rId1" Type="http://schemas.openxmlformats.org/officeDocument/2006/relationships/slideLayout" Target="../slideLayouts/slideLayout1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21481" y="6447064"/>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a:t>
            </a:r>
            <a:r>
              <a:rPr kumimoji="0" lang="en-GB" altLang="ja-JP" sz="1200" b="1" i="0" u="none" strike="noStrike" kern="1200" cap="none" spc="0" normalizeH="0" baseline="0" noProof="0" dirty="0" smtClean="0">
                <a:ln>
                  <a:noFill/>
                </a:ln>
                <a:solidFill>
                  <a:schemeClr val="bg1"/>
                </a:solidFill>
                <a:effectLst/>
                <a:uLnTx/>
                <a:uFillTx/>
                <a:latin typeface="Arial" panose="020B0604020202020204" pitchFamily="34" charset="0"/>
                <a:ea typeface="MS PGothic" panose="020B0600070205080204" pitchFamily="34" charset="-128"/>
                <a:cs typeface="+mn-cs"/>
              </a:rPr>
              <a:t>2023</a:t>
            </a:r>
            <a:r>
              <a:rPr kumimoji="0" lang="ja-JP" altLang="en-GB" sz="1200" b="1" i="0" u="none" strike="noStrike" kern="1200" cap="none" spc="0" normalizeH="0" baseline="0" noProof="0" dirty="0" smtClean="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iming>
    <p:tnLst>
      <p:par>
        <p:cTn id="1" dur="indefinite" restart="never" nodeType="tmRoot"/>
      </p:par>
    </p:tnLst>
  </p:timing>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2051"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2052"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2053"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2054"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2057"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2058"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2059"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2060"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a:t>
            </a:r>
            <a:r>
              <a:rPr kumimoji="0" lang="en-GB" altLang="ja-JP" sz="1200" b="1" i="0" u="none" strike="noStrike" kern="1200" cap="none" spc="0" normalizeH="0" baseline="0" noProof="0" dirty="0" smtClean="0">
                <a:ln>
                  <a:noFill/>
                </a:ln>
                <a:solidFill>
                  <a:schemeClr val="bg1"/>
                </a:solidFill>
                <a:effectLst/>
                <a:uLnTx/>
                <a:uFillTx/>
                <a:latin typeface="Arial" panose="020B0604020202020204" pitchFamily="34" charset="0"/>
                <a:ea typeface="MS PGothic" panose="020B0600070205080204" pitchFamily="34" charset="-128"/>
                <a:cs typeface="+mn-cs"/>
              </a:rPr>
              <a:t>2023</a:t>
            </a:r>
            <a:r>
              <a:rPr kumimoji="0" lang="ja-JP" altLang="en-GB" sz="1200" b="1" i="0" u="none" strike="noStrike" kern="1200" cap="none" spc="0" normalizeH="0" baseline="0" noProof="0" dirty="0" smtClean="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2062"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 id="2147483795" r:id="rId12"/>
    <p:sldLayoutId id="2147483796" r:id="rId13"/>
    <p:sldLayoutId id="2147483797" r:id="rId14"/>
  </p:sldLayoutIdLst>
  <p:timing>
    <p:tnLst>
      <p:par>
        <p:cTn id="1" dur="indefinite" restart="never" nodeType="tmRoot"/>
      </p:par>
    </p:tnLst>
  </p:timing>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14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614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614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614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615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615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615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615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615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a:t>
            </a:r>
            <a:r>
              <a:rPr kumimoji="0" lang="en-GB" altLang="ja-JP" sz="1200" b="1" i="0" u="none" strike="noStrike" kern="1200" cap="none" spc="0" normalizeH="0" baseline="0" noProof="0" dirty="0" smtClean="0">
                <a:ln>
                  <a:noFill/>
                </a:ln>
                <a:solidFill>
                  <a:schemeClr val="bg1"/>
                </a:solidFill>
                <a:effectLst/>
                <a:uLnTx/>
                <a:uFillTx/>
                <a:latin typeface="Arial" panose="020B0604020202020204" pitchFamily="34" charset="0"/>
                <a:ea typeface="MS PGothic" panose="020B0600070205080204" pitchFamily="34" charset="-128"/>
                <a:cs typeface="+mn-cs"/>
              </a:rPr>
              <a:t>2023</a:t>
            </a:r>
            <a:r>
              <a:rPr kumimoji="0" lang="ja-JP" altLang="en-GB" sz="1200" b="1" i="0" u="none" strike="noStrike" kern="1200" cap="none" spc="0" normalizeH="0" baseline="0" noProof="0" dirty="0" smtClean="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615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 id="2147483810" r:id="rId12"/>
    <p:sldLayoutId id="2147483811" r:id="rId13"/>
    <p:sldLayoutId id="2147483812" r:id="rId14"/>
  </p:sldLayoutIdLst>
  <p:timing>
    <p:tnLst>
      <p:par>
        <p:cTn id="1" dur="indefinite" restart="never" nodeType="tmRoot"/>
      </p:par>
    </p:tnLst>
  </p:timing>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2051"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2052"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2053"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2054"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2057"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2058"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2059"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2060"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a:t>
            </a:r>
            <a:r>
              <a:rPr kumimoji="0" lang="en-GB" altLang="ja-JP" sz="1200" b="1" i="0" u="none" strike="noStrike" kern="1200" cap="none" spc="0" normalizeH="0" baseline="0" noProof="0" dirty="0" smtClean="0">
                <a:ln>
                  <a:noFill/>
                </a:ln>
                <a:solidFill>
                  <a:schemeClr val="bg1"/>
                </a:solidFill>
                <a:effectLst/>
                <a:uLnTx/>
                <a:uFillTx/>
                <a:latin typeface="Arial" panose="020B0604020202020204" pitchFamily="34" charset="0"/>
                <a:ea typeface="MS PGothic" panose="020B0600070205080204" pitchFamily="34" charset="-128"/>
                <a:cs typeface="+mn-cs"/>
              </a:rPr>
              <a:t>2023</a:t>
            </a:r>
            <a:r>
              <a:rPr kumimoji="0" lang="ja-JP" altLang="en-GB" sz="1200" b="1" i="0" u="none" strike="noStrike" kern="1200" cap="none" spc="0" normalizeH="0" baseline="0" noProof="0" dirty="0" smtClean="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2062"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timing>
    <p:tnLst>
      <p:par>
        <p:cTn id="1" dur="indefinite" restart="never" nodeType="tmRoot"/>
      </p:par>
    </p:tnLst>
  </p:timing>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4"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3075"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3076"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3077"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3078"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3081"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3082"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3083"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3084"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a:t>
            </a:r>
            <a:r>
              <a:rPr kumimoji="0" lang="en-GB" altLang="ja-JP" sz="1200" b="1" i="0" u="none" strike="noStrike" kern="1200" cap="none" spc="0" normalizeH="0" baseline="0" noProof="0" dirty="0" smtClean="0">
                <a:ln>
                  <a:noFill/>
                </a:ln>
                <a:solidFill>
                  <a:schemeClr val="bg1"/>
                </a:solidFill>
                <a:effectLst/>
                <a:uLnTx/>
                <a:uFillTx/>
                <a:latin typeface="Arial" panose="020B0604020202020204" pitchFamily="34" charset="0"/>
                <a:ea typeface="MS PGothic" panose="020B0600070205080204" pitchFamily="34" charset="-128"/>
                <a:cs typeface="+mn-cs"/>
              </a:rPr>
              <a:t>2023</a:t>
            </a:r>
            <a:r>
              <a:rPr kumimoji="0" lang="ja-JP" altLang="en-GB" sz="1200" b="1" i="0" u="none" strike="noStrike" kern="1200" cap="none" spc="0" normalizeH="0" baseline="0" noProof="0" dirty="0" smtClean="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3086"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Lst>
  <p:timing>
    <p:tnLst>
      <p:par>
        <p:cTn id="1" dur="indefinite" restart="never" nodeType="tmRoot"/>
      </p:par>
    </p:tnLst>
  </p:timing>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8"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4099"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4100"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4101"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4102"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4105"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4106"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4107"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4108"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a:t>
            </a:r>
            <a:r>
              <a:rPr kumimoji="0" lang="en-GB" altLang="ja-JP" sz="1200" b="1" i="0" u="none" strike="noStrike" kern="1200" cap="none" spc="0" normalizeH="0" baseline="0" noProof="0" dirty="0" smtClean="0">
                <a:ln>
                  <a:noFill/>
                </a:ln>
                <a:solidFill>
                  <a:schemeClr val="bg1"/>
                </a:solidFill>
                <a:effectLst/>
                <a:uLnTx/>
                <a:uFillTx/>
                <a:latin typeface="Arial" panose="020B0604020202020204" pitchFamily="34" charset="0"/>
                <a:ea typeface="MS PGothic" panose="020B0600070205080204" pitchFamily="34" charset="-128"/>
                <a:cs typeface="+mn-cs"/>
              </a:rPr>
              <a:t>2023</a:t>
            </a:r>
            <a:r>
              <a:rPr kumimoji="0" lang="ja-JP" altLang="en-GB" sz="1200" b="1" i="0" u="none" strike="noStrike" kern="1200" cap="none" spc="0" normalizeH="0" baseline="0" noProof="0" dirty="0" smtClean="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4110"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Lst>
  <p:timing>
    <p:tnLst>
      <p:par>
        <p:cTn id="1" dur="indefinite" restart="never" nodeType="tmRoot"/>
      </p:par>
    </p:tnLst>
  </p:timing>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122"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5123"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5124"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5125"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5126"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5129"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5130"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5131"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5132"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a:t>
            </a:r>
            <a:r>
              <a:rPr kumimoji="0" lang="en-GB" altLang="ja-JP" sz="1200" b="1" i="0" u="none" strike="noStrike" kern="1200" cap="none" spc="0" normalizeH="0" baseline="0" noProof="0" dirty="0" smtClean="0">
                <a:ln>
                  <a:noFill/>
                </a:ln>
                <a:solidFill>
                  <a:schemeClr val="bg1"/>
                </a:solidFill>
                <a:effectLst/>
                <a:uLnTx/>
                <a:uFillTx/>
                <a:latin typeface="Arial" panose="020B0604020202020204" pitchFamily="34" charset="0"/>
                <a:ea typeface="MS PGothic" panose="020B0600070205080204" pitchFamily="34" charset="-128"/>
                <a:cs typeface="+mn-cs"/>
              </a:rPr>
              <a:t>2023</a:t>
            </a:r>
            <a:r>
              <a:rPr kumimoji="0" lang="ja-JP" altLang="en-GB" sz="1200" b="1" i="0" u="none" strike="noStrike" kern="1200" cap="none" spc="0" normalizeH="0" baseline="0" noProof="0" dirty="0" smtClean="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5134"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Lst>
  <p:timing>
    <p:tnLst>
      <p:par>
        <p:cTn id="1" dur="indefinite" restart="never" nodeType="tmRoot"/>
      </p:par>
    </p:tnLst>
  </p:timing>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14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614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614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614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615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615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615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615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615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a:t>
            </a:r>
            <a:r>
              <a:rPr kumimoji="0" lang="en-GB" altLang="ja-JP" sz="1200" b="1" i="0" u="none" strike="noStrike" kern="1200" cap="none" spc="0" normalizeH="0" baseline="0" noProof="0" dirty="0" smtClean="0">
                <a:ln>
                  <a:noFill/>
                </a:ln>
                <a:solidFill>
                  <a:schemeClr val="bg1"/>
                </a:solidFill>
                <a:effectLst/>
                <a:uLnTx/>
                <a:uFillTx/>
                <a:latin typeface="Arial" panose="020B0604020202020204" pitchFamily="34" charset="0"/>
                <a:ea typeface="MS PGothic" panose="020B0600070205080204" pitchFamily="34" charset="-128"/>
                <a:cs typeface="+mn-cs"/>
              </a:rPr>
              <a:t>2023</a:t>
            </a:r>
            <a:r>
              <a:rPr kumimoji="0" lang="ja-JP" altLang="en-GB" sz="1200" b="1" i="0" u="none" strike="noStrike" kern="1200" cap="none" spc="0" normalizeH="0" baseline="0" noProof="0" dirty="0" smtClean="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615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Lst>
  <p:timing>
    <p:tnLst>
      <p:par>
        <p:cTn id="1" dur="indefinite" restart="never" nodeType="tmRoot"/>
      </p:par>
    </p:tnLst>
  </p:timing>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42"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43"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44"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45"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246"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249"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50"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251"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252"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a:t>
            </a:r>
            <a:r>
              <a:rPr kumimoji="0" lang="en-GB" altLang="ja-JP" sz="1200" b="1" i="0" u="none" strike="noStrike" kern="1200" cap="none" spc="0" normalizeH="0" baseline="0" noProof="0" dirty="0" smtClean="0">
                <a:ln>
                  <a:noFill/>
                </a:ln>
                <a:solidFill>
                  <a:schemeClr val="bg1"/>
                </a:solidFill>
                <a:effectLst/>
                <a:uLnTx/>
                <a:uFillTx/>
                <a:latin typeface="Arial" panose="020B0604020202020204" pitchFamily="34" charset="0"/>
                <a:ea typeface="MS PGothic" panose="020B0600070205080204" pitchFamily="34" charset="-128"/>
                <a:cs typeface="+mn-cs"/>
              </a:rPr>
              <a:t>202</a:t>
            </a:r>
            <a:r>
              <a:rPr kumimoji="0" lang="en-US" altLang="ja-JP" sz="1200" b="1" i="0" u="none" strike="noStrike" kern="1200" cap="none" spc="0" normalizeH="0" baseline="0" noProof="0" dirty="0" smtClean="0">
                <a:ln>
                  <a:noFill/>
                </a:ln>
                <a:solidFill>
                  <a:schemeClr val="bg1"/>
                </a:solidFill>
                <a:effectLst/>
                <a:uLnTx/>
                <a:uFillTx/>
                <a:latin typeface="Arial" panose="020B0604020202020204" pitchFamily="34" charset="0"/>
                <a:ea typeface="MS PGothic" panose="020B0600070205080204" pitchFamily="34" charset="-128"/>
                <a:cs typeface="+mn-cs"/>
              </a:rPr>
              <a:t>3</a:t>
            </a:r>
            <a:r>
              <a:rPr kumimoji="0" lang="ja-JP" altLang="en-GB" sz="1200" b="1" i="0" u="none" strike="noStrike" kern="1200" cap="none" spc="0" normalizeH="0" baseline="0" noProof="0" dirty="0" smtClean="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254"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 id="2147483752" r:id="rId14"/>
  </p:sldLayoutIdLst>
  <p:timing>
    <p:tnLst>
      <p:par>
        <p:cTn id="1" dur="indefinite" restart="never" nodeType="tmRoot"/>
      </p:par>
    </p:tnLst>
  </p:timing>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38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638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638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638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639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639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639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639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639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a:t>
            </a:r>
            <a:r>
              <a:rPr kumimoji="0" lang="en-GB" altLang="ja-JP" sz="1200" b="1" i="0" u="none" strike="noStrike" kern="1200" cap="none" spc="0" normalizeH="0" baseline="0" noProof="0" dirty="0" smtClean="0">
                <a:ln>
                  <a:noFill/>
                </a:ln>
                <a:solidFill>
                  <a:schemeClr val="bg1"/>
                </a:solidFill>
                <a:effectLst/>
                <a:uLnTx/>
                <a:uFillTx/>
                <a:latin typeface="Arial" panose="020B0604020202020204" pitchFamily="34" charset="0"/>
                <a:ea typeface="MS PGothic" panose="020B0600070205080204" pitchFamily="34" charset="-128"/>
                <a:cs typeface="+mn-cs"/>
              </a:rPr>
              <a:t>2023</a:t>
            </a:r>
            <a:r>
              <a:rPr kumimoji="0" lang="ja-JP" altLang="en-GB" sz="1200" b="1" i="0" u="none" strike="noStrike" kern="1200" cap="none" spc="0" normalizeH="0" baseline="0" noProof="0" dirty="0" smtClean="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639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 id="2147483765" r:id="rId12"/>
    <p:sldLayoutId id="2147483766" r:id="rId13"/>
    <p:sldLayoutId id="2147483767" r:id="rId14"/>
  </p:sldLayoutIdLst>
  <p:timing>
    <p:tnLst>
      <p:par>
        <p:cTn id="1" dur="indefinite" restart="never" nodeType="tmRoot"/>
      </p:par>
    </p:tnLst>
  </p:timing>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9458"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9459"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9460"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9461"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9462"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9465"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9466"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9467"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9468"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a:t>
            </a:r>
            <a:r>
              <a:rPr kumimoji="0" lang="en-GB" altLang="ja-JP" sz="1200" b="1" i="0" u="none" strike="noStrike" kern="1200" cap="none" spc="0" normalizeH="0" baseline="0" noProof="0" dirty="0" smtClean="0">
                <a:ln>
                  <a:noFill/>
                </a:ln>
                <a:solidFill>
                  <a:schemeClr val="bg1"/>
                </a:solidFill>
                <a:effectLst/>
                <a:uLnTx/>
                <a:uFillTx/>
                <a:latin typeface="Arial" panose="020B0604020202020204" pitchFamily="34" charset="0"/>
                <a:ea typeface="MS PGothic" panose="020B0600070205080204" pitchFamily="34" charset="-128"/>
                <a:cs typeface="+mn-cs"/>
              </a:rPr>
              <a:t>2023</a:t>
            </a:r>
            <a:r>
              <a:rPr kumimoji="0" lang="ja-JP" altLang="en-GB" sz="1200" b="1" i="0" u="none" strike="noStrike" kern="1200" cap="none" spc="0" normalizeH="0" baseline="0" noProof="0" dirty="0" smtClean="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9470"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 id="2147483780" r:id="rId12"/>
    <p:sldLayoutId id="2147483781" r:id="rId13"/>
    <p:sldLayoutId id="2147483782" r:id="rId14"/>
  </p:sldLayoutIdLst>
  <p:timing>
    <p:tnLst>
      <p:par>
        <p:cTn id="1" dur="indefinite" restart="never" nodeType="tmRoot"/>
      </p:par>
    </p:tnLst>
  </p:timing>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4.jpeg"/><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8.xml"/><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28.xml"/><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00.xml"/><Relationship Id="rId1"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00.xml"/><Relationship Id="rId1" Type="http://schemas.openxmlformats.org/officeDocument/2006/relationships/image" Target="../media/image4.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4.xml"/><Relationship Id="rId1" Type="http://schemas.openxmlformats.org/officeDocument/2006/relationships/image" Target="../media/image4.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58.xml"/><Relationship Id="rId1" Type="http://schemas.openxmlformats.org/officeDocument/2006/relationships/image" Target="../media/image4.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58.xml"/><Relationship Id="rId1" Type="http://schemas.openxmlformats.org/officeDocument/2006/relationships/image" Target="../media/image4.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86.xml"/><Relationship Id="rId1" Type="http://schemas.openxmlformats.org/officeDocument/2006/relationships/image" Target="../media/image4.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86.xml"/><Relationship Id="rId1" Type="http://schemas.openxmlformats.org/officeDocument/2006/relationships/image" Target="../media/image4.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14.xml"/><Relationship Id="rId1" Type="http://schemas.openxmlformats.org/officeDocument/2006/relationships/image" Target="../media/image4.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14.xml"/><Relationship Id="rId1" Type="http://schemas.openxmlformats.org/officeDocument/2006/relationships/image" Target="../media/image4.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4.xml"/><Relationship Id="rId1"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4.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8.xml"/><Relationship Id="rId1" Type="http://schemas.openxmlformats.org/officeDocument/2006/relationships/hyperlink" Target="https://www.3gpp.org/news-events/1994-copatibility"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0.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8.xml"/><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8.xml"/><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idx="4294967295"/>
          </p:nvPr>
        </p:nvSpPr>
        <p:spPr>
          <a:xfrm>
            <a:off x="1330325" y="1411288"/>
            <a:ext cx="7813675" cy="4100513"/>
          </a:xfrm>
        </p:spPr>
        <p:txBody>
          <a:bodyPr vert="horz" wrap="square" lIns="91440" tIns="45720" rIns="91440" bIns="45720" numCol="1" anchor="ctr" anchorCtr="0" compatLnSpc="1">
            <a:normAutofit/>
          </a:bodyPr>
          <a:lstStyle/>
          <a:p>
            <a:pPr marL="0" marR="0" lvl="0" indent="0" algn="ctr" defTabSz="914400" rtl="0" eaLnBrk="1" fontAlgn="base" latinLnBrk="0" hangingPunct="1">
              <a:lnSpc>
                <a:spcPct val="100000"/>
              </a:lnSpc>
              <a:spcBef>
                <a:spcPct val="0"/>
              </a:spcBef>
              <a:spcAft>
                <a:spcPct val="0"/>
              </a:spcAft>
              <a:buClrTx/>
              <a:buSzTx/>
              <a:buFontTx/>
              <a:buNone/>
              <a:defRPr/>
            </a:pPr>
            <a:br>
              <a:rPr kumimoji="0" lang="en-US" altLang="ja-JP" sz="3200" b="0" i="0" u="none" strike="noStrike" kern="0" cap="none" spc="0" normalizeH="0" baseline="0" noProof="0">
                <a:ln>
                  <a:noFill/>
                </a:ln>
                <a:solidFill>
                  <a:srgbClr val="FF0000"/>
                </a:solidFill>
                <a:effectLst>
                  <a:outerShdw blurRad="38100" dist="38100" dir="2700000" algn="tl">
                    <a:srgbClr val="C0C0C0"/>
                  </a:outerShdw>
                </a:effectLst>
                <a:uLnTx/>
                <a:uFillTx/>
                <a:latin typeface="+mj-lt"/>
                <a:ea typeface="MS PGothic" panose="020B0600070205080204" pitchFamily="34" charset="-128"/>
                <a:cs typeface="+mj-cs"/>
              </a:rPr>
            </a:br>
            <a:br>
              <a:rPr kumimoji="0" lang="en-US" altLang="ja-JP" sz="2800" b="0" i="0" u="none" strike="noStrike" kern="0" cap="none" spc="0" normalizeH="0" baseline="0" noProof="0">
                <a:ln>
                  <a:noFill/>
                </a:ln>
                <a:solidFill>
                  <a:srgbClr val="FF0000"/>
                </a:solidFill>
                <a:effectLst>
                  <a:outerShdw blurRad="38100" dist="38100" dir="2700000" algn="tl">
                    <a:srgbClr val="C0C0C0"/>
                  </a:outerShdw>
                </a:effectLst>
                <a:uLnTx/>
                <a:uFillTx/>
                <a:latin typeface="+mj-lt"/>
                <a:ea typeface="MS PGothic" panose="020B0600070205080204" pitchFamily="34" charset="-128"/>
                <a:cs typeface="+mj-cs"/>
              </a:rPr>
            </a:br>
            <a:endParaRPr kumimoji="0" lang="ja-JP" altLang="en-GB" sz="2800" b="0" i="0" u="none" strike="noStrike" kern="0" cap="none" spc="0" normalizeH="0" baseline="0" noProof="0">
              <a:ln>
                <a:noFill/>
              </a:ln>
              <a:solidFill>
                <a:srgbClr val="FF0000"/>
              </a:solidFill>
              <a:effectLst>
                <a:outerShdw blurRad="38100" dist="38100" dir="2700000" algn="tl">
                  <a:srgbClr val="C0C0C0"/>
                </a:outerShdw>
              </a:effectLst>
              <a:uLnTx/>
              <a:uFillTx/>
              <a:latin typeface="+mj-lt"/>
              <a:ea typeface="MS PGothic" panose="020B0600070205080204" pitchFamily="34" charset="-128"/>
              <a:cs typeface="+mj-cs"/>
            </a:endParaRPr>
          </a:p>
        </p:txBody>
      </p:sp>
      <p:sp>
        <p:nvSpPr>
          <p:cNvPr id="44035" name="Subtitle 6"/>
          <p:cNvSpPr>
            <a:spLocks noGrp="1"/>
          </p:cNvSpPr>
          <p:nvPr>
            <p:ph type="subTitle"/>
          </p:nvPr>
        </p:nvSpPr>
        <p:spPr>
          <a:xfrm>
            <a:off x="0" y="4262438"/>
            <a:ext cx="8766175" cy="1835150"/>
          </a:xfrm>
        </p:spPr>
        <p:txBody>
          <a:bodyPr vert="horz" wrap="square" lIns="91440" tIns="45720" rIns="91440" bIns="45720" anchor="t" anchorCtr="0"/>
          <a:lstStyle>
            <a:lvl1pPr marL="0" lvl="0" indent="0" algn="ctr">
              <a:buClr>
                <a:srgbClr val="C00000"/>
              </a:buClr>
              <a:buSzTx/>
              <a:buFontTx/>
              <a:buNone/>
              <a:defRPr/>
            </a:lvl1pPr>
            <a:lvl2pPr marL="457200" lvl="1" indent="0" algn="ctr">
              <a:buClr>
                <a:srgbClr val="72AF2F"/>
              </a:buClr>
              <a:buSzTx/>
              <a:buFont typeface="Wingdings" panose="05000000000000000000" pitchFamily="2" charset="2"/>
              <a:buNone/>
              <a:defRPr/>
            </a:lvl2pPr>
            <a:lvl3pPr marL="914400" lvl="2" indent="0" algn="ctr">
              <a:buClr>
                <a:srgbClr val="72AF2F"/>
              </a:buClr>
              <a:buSzTx/>
              <a:buFont typeface="Wingdings" panose="05000000000000000000" pitchFamily="2" charset="2"/>
              <a:buNone/>
              <a:defRPr/>
            </a:lvl3pPr>
            <a:lvl4pPr marL="1371600" lvl="3" indent="0" algn="ctr">
              <a:buClr>
                <a:srgbClr val="72AF2F"/>
              </a:buClr>
              <a:buSzTx/>
              <a:buFont typeface="Wingdings" panose="05000000000000000000" pitchFamily="2" charset="2"/>
              <a:buNone/>
              <a:defRPr/>
            </a:lvl4pPr>
            <a:lvl5pPr marL="1828800" lvl="4" indent="0" algn="ctr">
              <a:buClr>
                <a:srgbClr val="72AF2F"/>
              </a:buClr>
              <a:buSzTx/>
              <a:buFont typeface="Wingdings" panose="05000000000000000000" pitchFamily="2" charset="2"/>
              <a:buNone/>
              <a:defRPr/>
            </a:lvl5pPr>
          </a:lstStyle>
          <a:p>
            <a:pPr lvl="0">
              <a:buClrTx/>
            </a:pPr>
            <a:r>
              <a:rPr lang="en-US" altLang="ja-JP" sz="2200" b="1" dirty="0"/>
              <a:t>RAN WG3 </a:t>
            </a:r>
            <a:r>
              <a:rPr lang="fr-FR" altLang="ja-JP" sz="2200" b="1" dirty="0"/>
              <a:t>Chair: </a:t>
            </a:r>
            <a:r>
              <a:rPr lang="en-US" altLang="ja-JP" sz="2200" b="1" dirty="0"/>
              <a:t>Yin Gao</a:t>
            </a:r>
            <a:endParaRPr lang="en-US" altLang="ja-JP" sz="2200" b="1" dirty="0"/>
          </a:p>
          <a:p>
            <a:pPr lvl="0">
              <a:lnSpc>
                <a:spcPct val="90000"/>
              </a:lnSpc>
              <a:buClrTx/>
            </a:pPr>
            <a:r>
              <a:rPr lang="en-GB" altLang="fr-FR" sz="2200" b="1" dirty="0"/>
              <a:t>RAN WG3 Vice-Chai</a:t>
            </a:r>
            <a:r>
              <a:rPr lang="en-US" altLang="ja-JP" sz="2200" b="1" dirty="0"/>
              <a:t>rs: Angelo Centonza, Gen Cao</a:t>
            </a:r>
            <a:endParaRPr lang="en-GB" altLang="fr-FR" sz="2200" b="1" dirty="0"/>
          </a:p>
          <a:p>
            <a:pPr lvl="0">
              <a:lnSpc>
                <a:spcPct val="90000"/>
              </a:lnSpc>
              <a:buClrTx/>
            </a:pPr>
            <a:r>
              <a:rPr lang="en-GB" altLang="fr-FR" sz="2200" b="1" dirty="0"/>
              <a:t>RAN3 Secretary: </a:t>
            </a:r>
            <a:r>
              <a:rPr lang="en-US" sz="2200" b="1" dirty="0"/>
              <a:t>Seonggu Shim</a:t>
            </a:r>
            <a:endParaRPr lang="en-US" sz="2200" b="1" dirty="0">
              <a:latin typeface="Arial" panose="020B0604020202020204" pitchFamily="34" charset="0"/>
            </a:endParaRPr>
          </a:p>
        </p:txBody>
      </p:sp>
      <p:sp>
        <p:nvSpPr>
          <p:cNvPr id="12351" name="Text Box 63"/>
          <p:cNvSpPr txBox="1">
            <a:spLocks noChangeArrowheads="1"/>
          </p:cNvSpPr>
          <p:nvPr/>
        </p:nvSpPr>
        <p:spPr bwMode="auto">
          <a:xfrm>
            <a:off x="627063" y="2514600"/>
            <a:ext cx="7540625" cy="768350"/>
          </a:xfrm>
          <a:prstGeom prst="rect">
            <a:avLst/>
          </a:prstGeom>
          <a:noFill/>
          <a:ln>
            <a:noFill/>
          </a:ln>
          <a:effectLst/>
        </p:spPr>
        <p:txBody>
          <a:bodyPr wrap="none">
            <a:spAutoFit/>
          </a:bodyPr>
          <a:lstStyle>
            <a:lvl1pPr>
              <a:spcBef>
                <a:spcPct val="20000"/>
              </a:spcBef>
              <a:buBlip>
                <a:blip r:embed="rId1"/>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GB" altLang="ja-JP" sz="44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Arial" panose="020B0604020202020204" pitchFamily="34" charset="0"/>
                <a:ea typeface="MS PGothic" panose="020B0600070205080204" pitchFamily="34" charset="-128"/>
                <a:cs typeface="Arial" panose="020B0604020202020204" pitchFamily="34" charset="0"/>
              </a:rPr>
              <a:t>Status Report for RAN WG</a:t>
            </a:r>
            <a:r>
              <a:rPr kumimoji="0" lang="en-US" altLang="en-GB" sz="44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Arial" panose="020B0604020202020204" pitchFamily="34" charset="0"/>
                <a:ea typeface="MS PGothic" panose="020B0600070205080204" pitchFamily="34" charset="-128"/>
                <a:cs typeface="Arial" panose="020B0604020202020204" pitchFamily="34" charset="0"/>
              </a:rPr>
              <a:t>3</a:t>
            </a:r>
            <a:endParaRPr kumimoji="0" lang="en-US" altLang="ja-JP" sz="44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44037" name="Text Box 65"/>
          <p:cNvSpPr txBox="1"/>
          <p:nvPr/>
        </p:nvSpPr>
        <p:spPr>
          <a:xfrm>
            <a:off x="377825" y="817563"/>
            <a:ext cx="6961188" cy="860425"/>
          </a:xfrm>
          <a:prstGeom prst="rect">
            <a:avLst/>
          </a:prstGeom>
          <a:noFill/>
          <a:ln w="12700">
            <a:noFill/>
          </a:ln>
        </p:spPr>
        <p:txBody>
          <a:bodyPr>
            <a:spAutoFit/>
          </a:bodyPr>
          <a:lstStyle>
            <a:lvl1pPr marL="342900" indent="-342900" algn="l" rtl="0" eaLnBrk="0" fontAlgn="base" hangingPunct="0">
              <a:spcBef>
                <a:spcPct val="20000"/>
              </a:spcBef>
              <a:spcAft>
                <a:spcPct val="0"/>
              </a:spcAft>
              <a:buClr>
                <a:srgbClr val="C00000"/>
              </a:buClr>
              <a:buBlip>
                <a:blip r:embed="rId2"/>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stStyle>
          <a:p>
            <a:pPr marL="0" lvl="0" indent="0" eaLnBrk="1" hangingPunct="1">
              <a:spcBef>
                <a:spcPct val="50000"/>
              </a:spcBef>
              <a:buClrTx/>
              <a:buNone/>
            </a:pPr>
            <a:r>
              <a:rPr lang="en-GB" altLang="ja-JP" sz="2000" b="1" i="1" dirty="0">
                <a:latin typeface="Arial" panose="020B0604020202020204" pitchFamily="34" charset="0"/>
              </a:rPr>
              <a:t>3GPP TSG RAN #9</a:t>
            </a:r>
            <a:r>
              <a:rPr lang="en-US" altLang="en-GB" sz="2000" b="1" i="1" dirty="0">
                <a:latin typeface="Arial" panose="020B0604020202020204" pitchFamily="34" charset="0"/>
              </a:rPr>
              <a:t>9</a:t>
            </a:r>
            <a:r>
              <a:rPr lang="en-GB" altLang="ja-JP" sz="2000" b="1" i="1" dirty="0">
                <a:latin typeface="Arial" panose="020B0604020202020204" pitchFamily="34" charset="0"/>
              </a:rPr>
              <a:t>, Rotterdam, Netherlands</a:t>
            </a:r>
            <a:endParaRPr lang="en-GB" altLang="ja-JP" sz="2000" b="1" i="1" dirty="0">
              <a:latin typeface="Arial" panose="020B0604020202020204" pitchFamily="34" charset="0"/>
            </a:endParaRPr>
          </a:p>
          <a:p>
            <a:pPr marL="0" lvl="0" indent="0" eaLnBrk="1" hangingPunct="1">
              <a:spcBef>
                <a:spcPct val="50000"/>
              </a:spcBef>
              <a:buClrTx/>
              <a:buNone/>
            </a:pPr>
            <a:r>
              <a:rPr lang="en-US" altLang="en-GB" sz="2000" b="1" i="1" dirty="0">
                <a:latin typeface="Arial" panose="020B0604020202020204" pitchFamily="34" charset="0"/>
              </a:rPr>
              <a:t>March</a:t>
            </a:r>
            <a:r>
              <a:rPr lang="en-GB" altLang="ja-JP" sz="2000" b="1" i="1" dirty="0">
                <a:latin typeface="Arial" panose="020B0604020202020204" pitchFamily="34" charset="0"/>
              </a:rPr>
              <a:t> </a:t>
            </a:r>
            <a:r>
              <a:rPr lang="en-US" altLang="en-GB" sz="2000" b="1" i="1" dirty="0">
                <a:latin typeface="Arial" panose="020B0604020202020204" pitchFamily="34" charset="0"/>
              </a:rPr>
              <a:t>20</a:t>
            </a:r>
            <a:r>
              <a:rPr lang="en-GB" altLang="ja-JP" sz="2000" b="1" i="1" baseline="30000" dirty="0">
                <a:latin typeface="Arial" panose="020B0604020202020204" pitchFamily="34" charset="0"/>
              </a:rPr>
              <a:t>th</a:t>
            </a:r>
            <a:r>
              <a:rPr lang="en-GB" altLang="ja-JP" sz="2000" b="1" i="1" dirty="0">
                <a:latin typeface="Arial" panose="020B0604020202020204" pitchFamily="34" charset="0"/>
              </a:rPr>
              <a:t> – </a:t>
            </a:r>
            <a:r>
              <a:rPr lang="en-US" altLang="en-GB" sz="2000" b="1" i="1" dirty="0">
                <a:latin typeface="Arial" panose="020B0604020202020204" pitchFamily="34" charset="0"/>
              </a:rPr>
              <a:t>23</a:t>
            </a:r>
            <a:r>
              <a:rPr lang="en-GB" altLang="ja-JP" sz="2000" b="1" i="1" baseline="30000" dirty="0">
                <a:latin typeface="Arial" panose="020B0604020202020204" pitchFamily="34" charset="0"/>
              </a:rPr>
              <a:t>th</a:t>
            </a:r>
            <a:r>
              <a:rPr lang="en-GB" altLang="ja-JP" sz="2000" b="1" i="1" dirty="0">
                <a:latin typeface="Arial" panose="020B0604020202020204" pitchFamily="34" charset="0"/>
              </a:rPr>
              <a:t>, 202</a:t>
            </a:r>
            <a:r>
              <a:rPr lang="en-US" altLang="en-GB" sz="2000" b="1" i="1" dirty="0">
                <a:latin typeface="Arial" panose="020B0604020202020204" pitchFamily="34" charset="0"/>
              </a:rPr>
              <a:t>3</a:t>
            </a:r>
            <a:endParaRPr lang="en-US" altLang="en-GB" sz="2000" b="1" i="1" dirty="0">
              <a:latin typeface="Arial" panose="020B0604020202020204" pitchFamily="34" charset="0"/>
            </a:endParaRPr>
          </a:p>
        </p:txBody>
      </p:sp>
      <p:sp>
        <p:nvSpPr>
          <p:cNvPr id="44039" name="Rectangle 11"/>
          <p:cNvSpPr/>
          <p:nvPr/>
        </p:nvSpPr>
        <p:spPr>
          <a:xfrm>
            <a:off x="6786563" y="1209675"/>
            <a:ext cx="2141537" cy="608013"/>
          </a:xfrm>
          <a:prstGeom prst="rect">
            <a:avLst/>
          </a:prstGeom>
          <a:noFill/>
          <a:ln w="9525">
            <a:noFill/>
          </a:ln>
        </p:spPr>
        <p:txBody>
          <a:bodyPr anchor="ctr" anchorCtr="0"/>
          <a:lstStyle>
            <a:lvl1pPr marL="342900" indent="-342900" algn="l" rtl="0" eaLnBrk="0" fontAlgn="base" hangingPunct="0">
              <a:spcBef>
                <a:spcPct val="20000"/>
              </a:spcBef>
              <a:spcAft>
                <a:spcPct val="0"/>
              </a:spcAft>
              <a:buClr>
                <a:srgbClr val="C00000"/>
              </a:buClr>
              <a:buBlip>
                <a:blip r:embed="rId2"/>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stStyle>
          <a:p>
            <a:pPr marL="0" lvl="0" indent="0" algn="r">
              <a:spcBef>
                <a:spcPct val="0"/>
              </a:spcBef>
              <a:buClrTx/>
              <a:buNone/>
            </a:pPr>
            <a:r>
              <a:rPr lang="en-US" altLang="sv-SE" sz="2000" b="1" dirty="0"/>
              <a:t>RP-230007</a:t>
            </a:r>
            <a:endParaRPr lang="en-US" altLang="sv-SE" sz="2000" b="1" dirty="0"/>
          </a:p>
          <a:p>
            <a:pPr marL="0" lvl="0" indent="0" algn="r">
              <a:spcBef>
                <a:spcPct val="0"/>
              </a:spcBef>
              <a:buClrTx/>
              <a:buNone/>
            </a:pPr>
            <a:endParaRPr lang="en-US" altLang="sv-SE" sz="1000" b="1" dirty="0"/>
          </a:p>
        </p:txBody>
      </p:sp>
    </p:spTree>
  </p:cSld>
  <p:clrMapOvr>
    <a:masterClrMapping/>
  </p:clrMapOvr>
  <mc:AlternateContent xmlns:mc="http://schemas.openxmlformats.org/markup-compatibility/2006">
    <mc:Choice xmlns:p14="http://schemas.microsoft.com/office/powerpoint/2010/main" Requires="p14">
      <p:transition p14:dur="250">
        <p:sndAc>
          <p:endSnd/>
        </p:sndAc>
      </p:transition>
    </mc:Choice>
    <mc:Fallback>
      <p:transition>
        <p:sndAc>
          <p:endSnd/>
        </p:sndAc>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705"/>
            <a:ext cx="7418070" cy="563245"/>
          </a:xfrm>
        </p:spPr>
        <p:txBody>
          <a:bodyPr vert="horz" wrap="square" lIns="91440" tIns="45720" rIns="91440" bIns="45720" anchor="ctr" anchorCtr="0"/>
          <a:lstStyle/>
          <a:p>
            <a:r>
              <a:rPr lang="en-US" altLang="en-US" sz="3600" dirty="0"/>
              <a:t>R18 QoE WI</a:t>
            </a:r>
            <a:endParaRPr lang="en-US" altLang="en-US" sz="3600" dirty="0"/>
          </a:p>
        </p:txBody>
      </p:sp>
      <p:sp>
        <p:nvSpPr>
          <p:cNvPr id="37891" name="Content Placeholder 2"/>
          <p:cNvSpPr>
            <a:spLocks noGrp="1"/>
          </p:cNvSpPr>
          <p:nvPr>
            <p:ph idx="1"/>
          </p:nvPr>
        </p:nvSpPr>
        <p:spPr>
          <a:xfrm>
            <a:off x="373380" y="742950"/>
            <a:ext cx="8451850" cy="5850255"/>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400" b="1" u="sng" dirty="0">
                <a:sym typeface="+mn-ea"/>
              </a:rPr>
              <a:t>Progress in the last quarter</a:t>
            </a:r>
            <a:endParaRPr lang="en-GB" altLang="zh-CN" sz="1400" b="1" u="sng" dirty="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No RRC state info when UE collects the uploaded </a:t>
            </a:r>
            <a:r>
              <a:rPr lang="en-US" altLang="zh-CN" sz="1400" dirty="0" err="1">
                <a:ea typeface="宋体" panose="02010600030101010101" pitchFamily="2" charset="-122"/>
                <a:cs typeface="Arial" panose="020B0604020202020204" pitchFamily="34" charset="0"/>
                <a:sym typeface="+mn-ea"/>
              </a:rPr>
              <a:t>QoE</a:t>
            </a:r>
            <a:r>
              <a:rPr lang="en-US" altLang="zh-CN" sz="1400" dirty="0">
                <a:ea typeface="宋体" panose="02010600030101010101" pitchFamily="2" charset="-122"/>
                <a:cs typeface="Arial" panose="020B0604020202020204" pitchFamily="34" charset="0"/>
                <a:sym typeface="+mn-ea"/>
              </a:rPr>
              <a:t> data for MBS BC. FFS for MBS MC.</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MBS BC </a:t>
            </a:r>
            <a:r>
              <a:rPr lang="en-US" altLang="zh-CN" sz="1400" dirty="0" err="1">
                <a:ea typeface="宋体" panose="02010600030101010101" pitchFamily="2" charset="-122"/>
                <a:cs typeface="Arial" panose="020B0604020202020204" pitchFamily="34" charset="0"/>
                <a:sym typeface="+mn-ea"/>
              </a:rPr>
              <a:t>QoE</a:t>
            </a:r>
            <a:r>
              <a:rPr lang="en-US" altLang="zh-CN" sz="1400" dirty="0">
                <a:ea typeface="宋体" panose="02010600030101010101" pitchFamily="2" charset="-122"/>
                <a:cs typeface="Arial" panose="020B0604020202020204" pitchFamily="34" charset="0"/>
                <a:sym typeface="+mn-ea"/>
              </a:rPr>
              <a:t> measurements can proceed after UE switches from IDLE/INACTIVE to CONNECTED.</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At least </a:t>
            </a:r>
            <a:r>
              <a:rPr lang="en-US" altLang="zh-CN" sz="1400" dirty="0" err="1">
                <a:ea typeface="宋体" panose="02010600030101010101" pitchFamily="2" charset="-122"/>
                <a:cs typeface="Arial" panose="020B0604020202020204" pitchFamily="34" charset="0"/>
                <a:sym typeface="+mn-ea"/>
              </a:rPr>
              <a:t>QoE</a:t>
            </a:r>
            <a:r>
              <a:rPr lang="en-US" altLang="zh-CN" sz="1400" dirty="0">
                <a:ea typeface="宋体" panose="02010600030101010101" pitchFamily="2" charset="-122"/>
                <a:cs typeface="Arial" panose="020B0604020202020204" pitchFamily="34" charset="0"/>
                <a:sym typeface="+mn-ea"/>
              </a:rPr>
              <a:t> reference and MCE info shall be available in the new </a:t>
            </a:r>
            <a:r>
              <a:rPr lang="en-US" altLang="zh-CN" sz="1400" dirty="0" err="1">
                <a:ea typeface="宋体" panose="02010600030101010101" pitchFamily="2" charset="-122"/>
                <a:cs typeface="Arial" panose="020B0604020202020204" pitchFamily="34" charset="0"/>
                <a:sym typeface="+mn-ea"/>
              </a:rPr>
              <a:t>gNB</a:t>
            </a:r>
            <a:r>
              <a:rPr lang="en-US" altLang="zh-CN" sz="1400" dirty="0">
                <a:ea typeface="宋体" panose="02010600030101010101" pitchFamily="2" charset="-122"/>
                <a:cs typeface="Arial" panose="020B0604020202020204" pitchFamily="34" charset="0"/>
                <a:sym typeface="+mn-ea"/>
              </a:rPr>
              <a:t>.</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If the SN is interested in configuring a UE with an m-based QoE measurement configuration, it should send the request to the MN via a UE-associated procedure. </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The MN should inform the SN that a UE is configured with an m-based QoE measurement.</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For an m-based QoE configuration in the case SN is interested in configuring a UE with an m-based QoE measurement configuration, the MN can decide and notify the SN whether:</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   The MN shall send the configuration information to the UE, or</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   The SN should send the configuration to the UE directly, or</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   The SN should send the configuration information to the UE via the MN (inside a container).</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The MN is responsible for RRC ID allocation for m-based sessions configured by the MN or SN, and notifies the allocated RRC ID(s) to the SN. </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To determine which node(s) provide the bearers carrying an application session, a node can configure RVQoE measurements at a UE in NR-DC:</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   For the first RVQoE configuration, it is blindly configured by MN or SN.</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   From the PDU session ID and QFI in the first RVQoE report this node determines which node(s) provide the    bearer(s) associated to the corresponding application session.</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   After the node determines which node(s) carry the session including bearer type change, the RVQoE configuration may be modified.</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If a node receives an RVQoE report from a UE in NR-DC, and determines that the bearers for the application session are also or only provided by the peer node, this node can send the received RVQoE report to the peer node.</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GB" sz="1400" noProof="1">
              <a:ea typeface="宋体" panose="02010600030101010101" pitchFamily="2" charset="-122"/>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4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705"/>
            <a:ext cx="7418070" cy="563245"/>
          </a:xfrm>
        </p:spPr>
        <p:txBody>
          <a:bodyPr vert="horz" wrap="square" lIns="91440" tIns="45720" rIns="91440" bIns="45720" anchor="ctr" anchorCtr="0"/>
          <a:lstStyle/>
          <a:p>
            <a:r>
              <a:rPr lang="en-US" altLang="en-US" sz="3600" dirty="0"/>
              <a:t>R18 QoE WI</a:t>
            </a:r>
            <a:endParaRPr lang="en-US" altLang="en-US" sz="3600" dirty="0"/>
          </a:p>
        </p:txBody>
      </p:sp>
      <p:sp>
        <p:nvSpPr>
          <p:cNvPr id="37891" name="Content Placeholder 2"/>
          <p:cNvSpPr>
            <a:spLocks noGrp="1"/>
          </p:cNvSpPr>
          <p:nvPr>
            <p:ph idx="1"/>
          </p:nvPr>
        </p:nvSpPr>
        <p:spPr>
          <a:xfrm>
            <a:off x="373380" y="742950"/>
            <a:ext cx="8451850" cy="5628005"/>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400" b="1" u="sng" dirty="0">
                <a:sym typeface="+mn-ea"/>
              </a:rPr>
              <a:t>Progress in the last quarter</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Turn WA to agreement: SN can send an RVQoE configuration to the UE.</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RAN3 to await the further progress of SA4 and ITU-T before proceeding further on the topic of RVQoE value.</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In case assistance information for handling of QoE reporting upon RAN overload is sent to the RAN, it is sent together with QoE measurement configuration. RAN3 to further discuss what the assistance information is. From RAN3 perspective, there is no need to send assistance information to UE. </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Introduce the deactivation of RAN visible QoE information transfer via F1. No need to introduce pause/resume mechanism in Release 18.</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US" altLang="zh-CN" sz="1400" dirty="0">
              <a:ea typeface="宋体" panose="02010600030101010101" pitchFamily="2" charset="-122"/>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altLang="zh-CN" sz="1400" b="1" u="sng" dirty="0">
                <a:cs typeface="Arial" panose="020B0604020202020204" pitchFamily="34" charset="0"/>
                <a:sym typeface="+mn-ea"/>
              </a:rPr>
              <a:t>Impacts and dependencies on other WGs</a:t>
            </a:r>
            <a:endParaRPr lang="en-US" altLang="zh-CN" sz="1400" dirty="0">
              <a:ea typeface="宋体" panose="02010600030101010101" pitchFamily="2" charset="-122"/>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The agreement on assistance information for RAN overload handling in RAN3 would have impact on RAN2 discussion.</a:t>
            </a:r>
            <a:endParaRPr lang="en-US" altLang="zh-CN" sz="1400" dirty="0">
              <a:ea typeface="宋体" panose="02010600030101010101" pitchFamily="2" charset="-122"/>
              <a:cs typeface="Arial" panose="020B0604020202020204" pitchFamily="34" charset="0"/>
              <a:sym typeface="+mn-ea"/>
            </a:endParaRPr>
          </a:p>
          <a:p>
            <a:pPr marL="0" lvl="0" indent="0">
              <a:lnSpc>
                <a:spcPct val="93000"/>
              </a:lnSpc>
              <a:spcBef>
                <a:spcPct val="15000"/>
              </a:spcBef>
              <a:spcAft>
                <a:spcPct val="15000"/>
              </a:spcAft>
              <a:buSzPct val="100000"/>
              <a:buNone/>
              <a:defRPr/>
            </a:pPr>
            <a:endParaRPr lang="en-US" altLang="zh-CN" sz="1400" dirty="0">
              <a:ea typeface="宋体" panose="02010600030101010101" pitchFamily="2" charset="-122"/>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sz="1400" b="1" u="sng" dirty="0">
                <a:cs typeface="Arial" panose="020B0604020202020204" pitchFamily="34" charset="0"/>
                <a:sym typeface="+mn-ea"/>
              </a:rPr>
              <a:t>Next steps</a:t>
            </a:r>
            <a:endParaRPr lang="en-GB" altLang="zh-CN" sz="1600" b="1" u="sng" dirty="0"/>
          </a:p>
          <a:p>
            <a:pPr marL="87630" lvl="0" indent="-87630">
              <a:lnSpc>
                <a:spcPct val="93000"/>
              </a:lnSpc>
              <a:spcBef>
                <a:spcPct val="15000"/>
              </a:spcBef>
              <a:spcAft>
                <a:spcPct val="15000"/>
              </a:spcAft>
              <a:buSzPct val="100000"/>
              <a:defRPr/>
            </a:pPr>
            <a:r>
              <a:rPr lang="en-US" sz="1400" noProof="1">
                <a:ea typeface="宋体" panose="02010600030101010101" pitchFamily="2" charset="-122"/>
                <a:cs typeface="Arial" panose="020B0604020202020204" pitchFamily="34" charset="0"/>
                <a:sym typeface="+mn-ea"/>
              </a:rPr>
              <a:t>Further discussion on other QoE configuration info for MBS BC QoE shall be available in new gNB.</a:t>
            </a:r>
            <a:endParaRPr lang="en-US" sz="1400" noProof="1">
              <a:ea typeface="宋体" panose="02010600030101010101" pitchFamily="2" charset="-122"/>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sz="1400" noProof="1">
                <a:ea typeface="宋体" panose="02010600030101010101" pitchFamily="2" charset="-122"/>
                <a:cs typeface="Arial" panose="020B0604020202020204" pitchFamily="34" charset="0"/>
                <a:sym typeface="+mn-ea"/>
              </a:rPr>
              <a:t>Further discussion on how to support the high mobility scenario and the new QoE service types.</a:t>
            </a:r>
            <a:endParaRPr lang="en-US" sz="1400" noProof="1">
              <a:ea typeface="宋体" panose="02010600030101010101" pitchFamily="2" charset="-122"/>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sz="1400" noProof="1">
                <a:ea typeface="宋体" panose="02010600030101010101" pitchFamily="2" charset="-122"/>
                <a:cs typeface="Arial" panose="020B0604020202020204" pitchFamily="34" charset="0"/>
                <a:sym typeface="+mn-ea"/>
              </a:rPr>
              <a:t>Further discussion on whether/how to enhance the QoE area scope for MBS.</a:t>
            </a:r>
            <a:endParaRPr lang="en-US" sz="1400" noProof="1">
              <a:ea typeface="宋体" panose="02010600030101010101" pitchFamily="2" charset="-122"/>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sz="1400" noProof="1">
                <a:ea typeface="宋体" panose="02010600030101010101" pitchFamily="2" charset="-122"/>
                <a:cs typeface="Arial" panose="020B0604020202020204" pitchFamily="34" charset="0"/>
                <a:sym typeface="+mn-ea"/>
              </a:rPr>
              <a:t>Further discussion on the reporting leg switch of QoE and/or RVQoE in NR-DC.</a:t>
            </a:r>
            <a:endParaRPr lang="en-US" sz="1400" noProof="1">
              <a:ea typeface="宋体" panose="02010600030101010101" pitchFamily="2" charset="-122"/>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sz="1400" noProof="1">
                <a:ea typeface="宋体" panose="02010600030101010101" pitchFamily="2" charset="-122"/>
                <a:cs typeface="Arial" panose="020B0604020202020204" pitchFamily="34" charset="0"/>
                <a:sym typeface="+mn-ea"/>
              </a:rPr>
              <a:t>Further discussion on mobility senario, MDT and QoE alignment in NR-DC.</a:t>
            </a:r>
            <a:endParaRPr lang="en-US" sz="1400" noProof="1">
              <a:ea typeface="宋体" panose="02010600030101010101" pitchFamily="2" charset="-122"/>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sz="1400" noProof="1">
                <a:ea typeface="宋体" panose="02010600030101010101" pitchFamily="2" charset="-122"/>
                <a:cs typeface="Arial" panose="020B0604020202020204" pitchFamily="34" charset="0"/>
                <a:sym typeface="+mn-ea"/>
              </a:rPr>
              <a:t>Further discuss the assistance information for RAN overload, and DU participation for RVQoE measurement and reporting.</a:t>
            </a:r>
            <a:endParaRPr lang="en-US" sz="1400" noProof="1">
              <a:ea typeface="宋体" panose="02010600030101010101" pitchFamily="2" charset="-122"/>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sz="1400" noProof="1">
                <a:ea typeface="宋体" panose="02010600030101010101" pitchFamily="2" charset="-122"/>
                <a:cs typeface="Arial" panose="020B0604020202020204" pitchFamily="34" charset="0"/>
                <a:sym typeface="+mn-ea"/>
              </a:rPr>
              <a:t>Further work on stage-2 and stage-3 details in this WI.</a:t>
            </a:r>
            <a:endParaRPr lang="en-GB" sz="1400" noProof="1">
              <a:ea typeface="宋体" panose="02010600030101010101" pitchFamily="2" charset="-122"/>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4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388"/>
            <a:ext cx="6770688" cy="563562"/>
          </a:xfrm>
        </p:spPr>
        <p:txBody>
          <a:bodyPr vert="horz" wrap="square" lIns="91440" tIns="45720" rIns="91440" bIns="45720" anchor="ctr" anchorCtr="0"/>
          <a:lstStyle/>
          <a:p>
            <a:r>
              <a:rPr lang="en-US" altLang="en-US" sz="3600" dirty="0"/>
              <a:t>R18 AI RAN WI</a:t>
            </a:r>
            <a:endParaRPr lang="en-US" altLang="en-US" sz="3600" dirty="0"/>
          </a:p>
        </p:txBody>
      </p:sp>
      <p:sp>
        <p:nvSpPr>
          <p:cNvPr id="37891" name="Content Placeholder 2"/>
          <p:cNvSpPr>
            <a:spLocks noGrp="1"/>
          </p:cNvSpPr>
          <p:nvPr>
            <p:ph idx="1"/>
          </p:nvPr>
        </p:nvSpPr>
        <p:spPr>
          <a:xfrm>
            <a:off x="373063" y="742950"/>
            <a:ext cx="8388350" cy="5627688"/>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a:ln>
                  <a:noFill/>
                </a:ln>
                <a:effectLst/>
                <a:uLnTx/>
                <a:uFillTx/>
                <a:cs typeface="Arial" panose="020B0604020202020204" pitchFamily="34" charset="0"/>
                <a:sym typeface="+mn-ea"/>
              </a:rPr>
              <a:t>Progress in the last quarter</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lvl="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Solutions for AI/ML information exchange over the NG interface are not considered as part of Rel-18.</a:t>
            </a:r>
            <a:endParaRPr lang="en-US" altLang="zh-CN" sz="1400" dirty="0">
              <a:ea typeface="宋体" panose="02010600030101010101" pitchFamily="2" charset="-122"/>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400">
                <a:ea typeface="宋体" panose="02010600030101010101" pitchFamily="2" charset="-122"/>
                <a:cs typeface="Arial" panose="020B0604020202020204" pitchFamily="34" charset="0"/>
                <a:sym typeface="+mn-ea"/>
              </a:rPr>
              <a:t>The agreed class1 procedure (AI/ML INFORMATION REQUEST/RESPONSE, the name needs further discussion) is used to configure UE performance feedback reporting. </a:t>
            </a:r>
            <a:endParaRPr lang="en-US" altLang="zh-CN" sz="1400" noProof="1">
              <a:ea typeface="宋体" panose="02010600030101010101" pitchFamily="2" charset="-122"/>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400">
                <a:ea typeface="宋体" panose="02010600030101010101" pitchFamily="2" charset="-122"/>
                <a:cs typeface="Arial" panose="020B0604020202020204" pitchFamily="34" charset="0"/>
                <a:sym typeface="+mn-ea"/>
              </a:rPr>
              <a:t>Introduce into the agreed new request message (AI/ML INFORMATION REQUEST, the name needs further discussion), an indication that UE performance feedback is provided after handover event. Whether the indication is in implicit or explicit way needs to be further discussed.</a:t>
            </a:r>
            <a:endParaRPr lang="en-US" altLang="zh-CN" sz="1400" noProof="1">
              <a:ea typeface="宋体" panose="02010600030101010101" pitchFamily="2" charset="-122"/>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400">
                <a:ea typeface="宋体" panose="02010600030101010101" pitchFamily="2" charset="-122"/>
                <a:cs typeface="Arial" panose="020B0604020202020204" pitchFamily="34" charset="0"/>
                <a:sym typeface="+mn-ea"/>
              </a:rPr>
              <a:t>Introduce a trigger indication in the HO request message to indicate that UE performance feedback is requested after HO completion. The details of indication need to be discussed.</a:t>
            </a:r>
            <a:endParaRPr lang="en-US" altLang="zh-CN" sz="1400" noProof="1">
              <a:ea typeface="宋体" panose="02010600030101010101" pitchFamily="2" charset="-122"/>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400">
                <a:ea typeface="宋体" panose="02010600030101010101" pitchFamily="2" charset="-122"/>
                <a:cs typeface="Arial" panose="020B0604020202020204" pitchFamily="34" charset="0"/>
                <a:sym typeface="+mn-ea"/>
              </a:rPr>
              <a:t>The agreed new class2 non-UE associated procedure (AI/ML INFORMATION UPDATE, which name is FFS) is used for UE performance feedback reporting.</a:t>
            </a:r>
            <a:endParaRPr lang="en-US" altLang="zh-CN" sz="1400" noProof="1">
              <a:ea typeface="宋体" panose="02010600030101010101" pitchFamily="2" charset="-122"/>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400">
                <a:ea typeface="宋体" panose="02010600030101010101" pitchFamily="2" charset="-122"/>
                <a:cs typeface="Arial" panose="020B0604020202020204" pitchFamily="34" charset="0"/>
                <a:sym typeface="+mn-ea"/>
              </a:rPr>
              <a:t>Partial reporting mechanism is supported in the agreed AI/ML information procedures (AI/ML INFORMATION REQUEST/RESPONSE/UPDATE, which name is FFS). The solutions need to be discussed.</a:t>
            </a:r>
            <a:endParaRPr lang="en-US" altLang="zh-CN" sz="1400" noProof="1">
              <a:ea typeface="宋体" panose="02010600030101010101" pitchFamily="2" charset="-122"/>
              <a:cs typeface="Arial" panose="020B0604020202020204" pitchFamily="34" charset="0"/>
              <a:sym typeface="+mn-ea"/>
            </a:endParaRPr>
          </a:p>
          <a:p>
            <a:pPr marL="0" lvl="0" indent="0">
              <a:lnSpc>
                <a:spcPct val="93000"/>
              </a:lnSpc>
              <a:spcBef>
                <a:spcPct val="15000"/>
              </a:spcBef>
              <a:spcAft>
                <a:spcPct val="15000"/>
              </a:spcAft>
              <a:buSzPct val="100000"/>
              <a:buNone/>
              <a:defRPr/>
            </a:pPr>
            <a:endParaRPr lang="en-US" altLang="zh-CN" sz="1400" noProof="1">
              <a:ea typeface="宋体" panose="02010600030101010101" pitchFamily="2" charset="-122"/>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US" altLang="zh-CN" sz="1400" u="sng">
                <a:ea typeface="宋体" panose="02010600030101010101" pitchFamily="2" charset="-122"/>
                <a:cs typeface="Arial" panose="020B0604020202020204" pitchFamily="34" charset="0"/>
                <a:sym typeface="+mn-ea"/>
              </a:rPr>
              <a:t>For AI/ML based mobility optimization:</a:t>
            </a:r>
            <a:endParaRPr lang="en-US" altLang="zh-CN" sz="1400" u="sng" noProof="1">
              <a:ea typeface="宋体" panose="02010600030101010101" pitchFamily="2" charset="-122"/>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400">
                <a:ea typeface="宋体" panose="02010600030101010101" pitchFamily="2" charset="-122"/>
                <a:cs typeface="Arial" panose="020B0604020202020204" pitchFamily="34" charset="0"/>
                <a:sym typeface="+mn-ea"/>
              </a:rPr>
              <a:t>There is no need to include predicted RRC state in the cells in the predicted UE Trajectory in this release.</a:t>
            </a:r>
            <a:endParaRPr lang="en-US" altLang="zh-CN" sz="1400" noProof="1">
              <a:ea typeface="宋体" panose="02010600030101010101" pitchFamily="2" charset="-122"/>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400">
                <a:ea typeface="宋体" panose="02010600030101010101" pitchFamily="2" charset="-122"/>
                <a:cs typeface="Arial" panose="020B0604020202020204" pitchFamily="34" charset="0"/>
                <a:sym typeface="+mn-ea"/>
              </a:rPr>
              <a:t>There is no need to include beam index information in the predicted UE Trajectory in this release.</a:t>
            </a:r>
            <a:endParaRPr lang="en-US" altLang="zh-CN" sz="1400" noProof="1">
              <a:ea typeface="宋体" panose="02010600030101010101" pitchFamily="2" charset="-122"/>
              <a:cs typeface="Arial" panose="020B0604020202020204" pitchFamily="34" charset="0"/>
              <a:sym typeface="+mn-ea"/>
            </a:endParaRPr>
          </a:p>
          <a:p>
            <a:pPr marL="0" lvl="0" indent="0">
              <a:lnSpc>
                <a:spcPct val="93000"/>
              </a:lnSpc>
              <a:spcBef>
                <a:spcPct val="15000"/>
              </a:spcBef>
              <a:spcAft>
                <a:spcPct val="15000"/>
              </a:spcAft>
              <a:buSzPct val="100000"/>
              <a:buNone/>
              <a:defRPr/>
            </a:pPr>
            <a:endParaRPr lang="en-US" altLang="zh-CN" sz="1400" noProof="1">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u="sng">
                <a:ea typeface="宋体" panose="02010600030101010101" pitchFamily="2" charset="-122"/>
                <a:cs typeface="Arial" panose="020B0604020202020204" pitchFamily="34" charset="0"/>
                <a:sym typeface="+mn-ea"/>
              </a:rPr>
              <a:t>For AI/ML based Energy Saving:</a:t>
            </a:r>
            <a:endParaRPr lang="en-US" altLang="zh-CN" sz="1400" noProof="1">
              <a:ea typeface="宋体" panose="02010600030101010101" pitchFamily="2" charset="-122"/>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400">
                <a:ea typeface="宋体" panose="02010600030101010101" pitchFamily="2" charset="-122"/>
                <a:cs typeface="Arial" panose="020B0604020202020204" pitchFamily="34" charset="0"/>
                <a:sym typeface="+mn-ea"/>
              </a:rPr>
              <a:t>Introduce the metric of Energy Cost (EC) as the AI/ML metric to be shared over the Xn interface among gNBs.</a:t>
            </a:r>
            <a:endParaRPr lang="en-US" altLang="zh-CN" sz="1400" noProof="1">
              <a:ea typeface="宋体" panose="02010600030101010101" pitchFamily="2" charset="-122"/>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400">
                <a:ea typeface="宋体" panose="02010600030101010101" pitchFamily="2" charset="-122"/>
                <a:cs typeface="Arial" panose="020B0604020202020204" pitchFamily="34" charset="0"/>
                <a:sym typeface="+mn-ea"/>
              </a:rPr>
              <a:t>The metric of Energy Cost (EC) exchanged between NG-RAN nodes can be an inferred energy consumption related to an additional load or an actual energy consumption value from a neighboring node for either additional load or current load (The details to be further discussed). EC is a value at gNB level. </a:t>
            </a: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6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a:xfrm>
            <a:off x="0" y="179705"/>
            <a:ext cx="6760845" cy="563245"/>
          </a:xfrm>
        </p:spPr>
        <p:txBody>
          <a:bodyPr vert="horz" wrap="square" lIns="91440" tIns="45720" rIns="91440" bIns="45720" anchor="ctr" anchorCtr="0"/>
          <a:lstStyle/>
          <a:p>
            <a:r>
              <a:rPr lang="en-US" altLang="en-US" sz="3600" dirty="0"/>
              <a:t>R18 AI/ML for NG-RAN</a:t>
            </a:r>
            <a:endParaRPr lang="en-US" altLang="en-US" sz="3600" dirty="0"/>
          </a:p>
        </p:txBody>
      </p:sp>
      <p:sp>
        <p:nvSpPr>
          <p:cNvPr id="76803" name="Content Placeholder 2"/>
          <p:cNvSpPr>
            <a:spLocks noGrp="1"/>
          </p:cNvSpPr>
          <p:nvPr>
            <p:ph idx="1"/>
          </p:nvPr>
        </p:nvSpPr>
        <p:spPr>
          <a:xfrm>
            <a:off x="373380" y="837565"/>
            <a:ext cx="8388350" cy="5406390"/>
          </a:xfrm>
        </p:spPr>
        <p:txBody>
          <a:bodyPr vert="horz" wrap="square" lIns="91440" tIns="45720" rIns="91440" bIns="45720" anchor="t" anchorCtr="0"/>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dirty="0">
                <a:ln>
                  <a:noFill/>
                </a:ln>
                <a:effectLst/>
                <a:uLnTx/>
                <a:uFillTx/>
                <a:cs typeface="Arial" panose="020B0604020202020204" pitchFamily="34" charset="0"/>
                <a:sym typeface="+mn-ea"/>
              </a:rPr>
              <a:t>Progress in the last quarter</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0" indent="0">
              <a:lnSpc>
                <a:spcPct val="93000"/>
              </a:lnSpc>
              <a:spcBef>
                <a:spcPct val="15000"/>
              </a:spcBef>
              <a:spcAft>
                <a:spcPct val="15000"/>
              </a:spcAft>
              <a:buSzPct val="100000"/>
              <a:buNone/>
              <a:defRPr/>
            </a:pPr>
            <a:r>
              <a:rPr lang="en-US" altLang="zh-CN" sz="1400" u="sng" noProof="1">
                <a:ea typeface="宋体" panose="02010600030101010101" pitchFamily="2" charset="-122"/>
                <a:cs typeface="Arial" panose="020B0604020202020204" pitchFamily="34" charset="0"/>
                <a:sym typeface="+mn-ea"/>
              </a:rPr>
              <a:t>For MDT enhancment:</a:t>
            </a:r>
            <a:endParaRPr lang="en-US" altLang="zh-CN" sz="1400" noProof="1">
              <a:ea typeface="宋体" panose="02010600030101010101" pitchFamily="2" charset="-122"/>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400" noProof="1">
                <a:ea typeface="宋体" panose="02010600030101010101" pitchFamily="2" charset="-122"/>
                <a:cs typeface="Arial" panose="020B0604020202020204" pitchFamily="34" charset="0"/>
                <a:sym typeface="+mn-ea"/>
              </a:rPr>
              <a:t>WA: There are the benefits in enabling UEs to continuously collect MDT measurement across RRC states and to provide to the network such continuous time series of data for the purpose of AI/ML Training/Retraining. The evaluation of gains vs impacts related to the use cases in R18 coming from potential solutions needs to be further discussed. </a:t>
            </a:r>
            <a:endParaRPr lang="en-US" altLang="zh-CN" sz="1200" noProof="1"/>
          </a:p>
          <a:p>
            <a:pPr marL="0" indent="0">
              <a:lnSpc>
                <a:spcPct val="93000"/>
              </a:lnSpc>
              <a:spcBef>
                <a:spcPct val="15000"/>
              </a:spcBef>
              <a:spcAft>
                <a:spcPct val="15000"/>
              </a:spcAft>
              <a:buSzPct val="100000"/>
              <a:buNone/>
              <a:defRPr/>
            </a:pPr>
            <a:r>
              <a:rPr lang="en-GB" altLang="zh-CN" sz="1600" b="1" u="sng" dirty="0">
                <a:cs typeface="Arial" panose="020B0604020202020204" pitchFamily="34" charset="0"/>
                <a:sym typeface="+mn-ea"/>
              </a:rPr>
              <a:t>Next steps</a:t>
            </a:r>
            <a:endParaRPr lang="en-GB" altLang="zh-CN" sz="1600" b="1" u="sng"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en-US" sz="1400" dirty="0">
                <a:sym typeface="+mn-ea"/>
              </a:rPr>
              <a:t>Continue the discussion on the presence of Predicted Time UE Stays in </a:t>
            </a:r>
            <a:r>
              <a:rPr lang="en-US" altLang="en-US" sz="1400" dirty="0" smtClean="0">
                <a:sym typeface="+mn-ea"/>
              </a:rPr>
              <a:t>Cell.</a:t>
            </a:r>
            <a:endParaRPr lang="en-US" altLang="en-US" sz="1400" dirty="0" smtClean="0">
              <a:sym typeface="+mn-ea"/>
            </a:endParaRPr>
          </a:p>
          <a:p>
            <a:pPr marL="87630" indent="-87630">
              <a:lnSpc>
                <a:spcPct val="93000"/>
              </a:lnSpc>
              <a:spcBef>
                <a:spcPct val="15000"/>
              </a:spcBef>
              <a:spcAft>
                <a:spcPct val="15000"/>
              </a:spcAft>
              <a:buSzPct val="100000"/>
              <a:defRPr/>
            </a:pPr>
            <a:r>
              <a:rPr lang="en-US" altLang="en-US" sz="1400" dirty="0" smtClean="0">
                <a:sym typeface="+mn-ea"/>
              </a:rPr>
              <a:t>F</a:t>
            </a:r>
            <a:r>
              <a:rPr lang="en-US" altLang="zh-CN" sz="1400" dirty="0" smtClean="0">
                <a:sym typeface="+mn-ea"/>
              </a:rPr>
              <a:t>urther discussion on </a:t>
            </a:r>
            <a:r>
              <a:rPr lang="en-US" altLang="zh-CN" sz="1400" dirty="0" smtClean="0"/>
              <a:t>whether </a:t>
            </a:r>
            <a:r>
              <a:rPr lang="en-US" altLang="zh-CN" sz="1400" dirty="0"/>
              <a:t>predicted UE Trajectory spans across multiple NG-RAN nodes or it is limited within a single target NG-RAN node</a:t>
            </a:r>
            <a:r>
              <a:rPr lang="en-US" altLang="zh-CN" sz="1400" dirty="0" smtClean="0"/>
              <a:t>.</a:t>
            </a:r>
            <a:endParaRPr lang="en-US" altLang="zh-CN" sz="1400" dirty="0" smtClean="0"/>
          </a:p>
          <a:p>
            <a:pPr marL="87630" indent="-87630">
              <a:lnSpc>
                <a:spcPct val="93000"/>
              </a:lnSpc>
              <a:spcBef>
                <a:spcPct val="15000"/>
              </a:spcBef>
              <a:spcAft>
                <a:spcPct val="15000"/>
              </a:spcAft>
              <a:buSzPct val="100000"/>
              <a:defRPr/>
            </a:pPr>
            <a:r>
              <a:rPr lang="en-US" altLang="en-US" sz="1400" dirty="0" smtClean="0">
                <a:sym typeface="+mn-ea"/>
              </a:rPr>
              <a:t>Further discussion on the details of UE performance feedback procedure and partial reporting mechanism.</a:t>
            </a:r>
            <a:endParaRPr lang="en-US" altLang="en-US" sz="1400" dirty="0" smtClean="0">
              <a:sym typeface="+mn-ea"/>
            </a:endParaRPr>
          </a:p>
          <a:p>
            <a:pPr marL="87630" lvl="0" indent="-87630">
              <a:lnSpc>
                <a:spcPct val="93000"/>
              </a:lnSpc>
              <a:spcBef>
                <a:spcPct val="15000"/>
              </a:spcBef>
              <a:spcAft>
                <a:spcPct val="15000"/>
              </a:spcAft>
              <a:buSzPct val="100000"/>
              <a:defRPr/>
            </a:pPr>
            <a:r>
              <a:rPr lang="en-US" altLang="en-US" sz="1400" dirty="0" smtClean="0">
                <a:sym typeface="+mn-ea"/>
              </a:rPr>
              <a:t>Continue </a:t>
            </a:r>
            <a:r>
              <a:rPr lang="en-US" altLang="en-US" sz="1400" dirty="0">
                <a:sym typeface="+mn-ea"/>
              </a:rPr>
              <a:t>to work on stage2 and stage3.</a:t>
            </a:r>
            <a:endParaRPr lang="en-US" altLang="en-US" sz="1200" dirty="0">
              <a:sym typeface="+mn-ea"/>
            </a:endParaRPr>
          </a:p>
          <a:p>
            <a:pPr marL="87630" lvl="0" indent="-87630">
              <a:lnSpc>
                <a:spcPct val="93000"/>
              </a:lnSpc>
              <a:spcBef>
                <a:spcPct val="15000"/>
              </a:spcBef>
              <a:spcAft>
                <a:spcPct val="15000"/>
              </a:spcAft>
              <a:buSzPct val="100000"/>
              <a:defRPr/>
            </a:pPr>
            <a:endParaRPr lang="en-GB" altLang="zh-CN" sz="1200" u="sng" noProof="1">
              <a:ea typeface="宋体" panose="02010600030101010101" pitchFamily="2" charset="-122"/>
              <a:cs typeface="Arial" panose="020B0604020202020204" pitchFamily="34" charset="0"/>
            </a:endParaRPr>
          </a:p>
          <a:p>
            <a:pPr marL="0" marR="0" lvl="0" indent="0" algn="l" defTabSz="914400" rtl="0" eaLnBrk="0" fontAlgn="base" latinLnBrk="0" hangingPunct="0">
              <a:lnSpc>
                <a:spcPct val="93000"/>
              </a:lnSpc>
              <a:spcBef>
                <a:spcPct val="15000"/>
              </a:spcBef>
              <a:spcAft>
                <a:spcPct val="15000"/>
              </a:spcAft>
              <a:buClr>
                <a:srgbClr val="C00000"/>
              </a:buClr>
              <a:buSzPct val="100000"/>
              <a:buNone/>
              <a:defRPr/>
            </a:pPr>
            <a:endPar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200" u="sng" noProof="1">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pPr>
            <a:endParaRPr lang="en-US" altLang="en-US" sz="1800" dirty="0">
              <a:latin typeface="+mn-lt"/>
              <a:ea typeface="MS PGothic" panose="020B0600070205080204" pitchFamily="34" charset="-128"/>
              <a:cs typeface="+mn-cs"/>
            </a:endParaRPr>
          </a:p>
          <a:p>
            <a:pPr marL="0" indent="0"/>
            <a:endParaRPr lang="en-US" altLang="en-US" sz="1800" dirty="0">
              <a:latin typeface="+mn-lt"/>
              <a:ea typeface="MS PGothic" panose="020B0600070205080204" pitchFamily="34" charset="-128"/>
              <a:cs typeface="+mn-cs"/>
            </a:endParaRPr>
          </a:p>
        </p:txBody>
      </p:sp>
      <p:sp>
        <p:nvSpPr>
          <p:cNvPr id="76804"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a:xfrm>
            <a:off x="-381000" y="179705"/>
            <a:ext cx="8395335" cy="563245"/>
          </a:xfrm>
        </p:spPr>
        <p:txBody>
          <a:bodyPr vert="horz" wrap="square" lIns="91440" tIns="45720" rIns="91440" bIns="45720" anchor="ctr" anchorCtr="0"/>
          <a:lstStyle/>
          <a:p>
            <a:r>
              <a:rPr lang="en-US" altLang="en-US" sz="3600" dirty="0"/>
              <a:t>   R18 mobile IAB WI </a:t>
            </a:r>
            <a:endParaRPr lang="en-US" altLang="en-US" sz="3600" dirty="0"/>
          </a:p>
        </p:txBody>
      </p:sp>
      <p:sp>
        <p:nvSpPr>
          <p:cNvPr id="66563" name="Content Placeholder 2"/>
          <p:cNvSpPr>
            <a:spLocks noGrp="1"/>
          </p:cNvSpPr>
          <p:nvPr>
            <p:ph idx="1"/>
          </p:nvPr>
        </p:nvSpPr>
        <p:spPr>
          <a:xfrm>
            <a:off x="377508" y="866775"/>
            <a:ext cx="8388350" cy="5813425"/>
          </a:xfrm>
        </p:spPr>
        <p:txBody>
          <a:bodyPr vert="horz" wrap="square" lIns="91440" tIns="45720" rIns="91440" bIns="45720" anchor="t" anchorCtr="0"/>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a:ln>
                  <a:noFill/>
                </a:ln>
                <a:effectLst/>
                <a:uLnTx/>
                <a:uFillTx/>
                <a:cs typeface="Arial" panose="020B0604020202020204" pitchFamily="34" charset="0"/>
                <a:sym typeface="+mn-ea"/>
              </a:rPr>
              <a:t>Progress in the last quarter</a:t>
            </a:r>
            <a:endParaRPr lang="en-US" altLang="en-US" sz="1400" dirty="0"/>
          </a:p>
          <a:p>
            <a:pPr marL="87630" lvl="0" indent="-87630">
              <a:lnSpc>
                <a:spcPct val="93000"/>
              </a:lnSpc>
              <a:spcBef>
                <a:spcPct val="15000"/>
              </a:spcBef>
              <a:spcAft>
                <a:spcPct val="15000"/>
              </a:spcAft>
              <a:buSzPct val="100000"/>
              <a:defRPr/>
            </a:pPr>
            <a:r>
              <a:rPr lang="en-US" altLang="zh-CN" sz="1400" dirty="0">
                <a:cs typeface="Arial" panose="020B0604020202020204" pitchFamily="34" charset="0"/>
                <a:sym typeface="+mn-ea"/>
              </a:rPr>
              <a:t>With respect to mobile IAB, for issues concerning the control of UE access to MBSR using CAG function no enhancement is needed and no replies are foreseen from RAN3 on this matter.</a:t>
            </a:r>
            <a:endParaRPr lang="en-US" altLang="zh-CN" sz="1400"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400" dirty="0">
                <a:cs typeface="Arial" panose="020B0604020202020204" pitchFamily="34" charset="0"/>
                <a:sym typeface="+mn-ea"/>
              </a:rPr>
              <a:t>NGAP Initial Context Setup Request, UE Context Modification Request and HO Request to include an IE with code points “mobile-IAB authorized”, “mobile-IAB not-authorized”.</a:t>
            </a:r>
            <a:endParaRPr lang="en-US" altLang="zh-CN" sz="1400"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400" dirty="0">
                <a:cs typeface="Arial" panose="020B0604020202020204" pitchFamily="34" charset="0"/>
                <a:sym typeface="+mn-ea"/>
              </a:rPr>
              <a:t>When triggering the F1 Setup procedure on the mIAB-node, the source logical mIAB-DU’s CU to include the information of target logical mIAB-DU’s CU (e.g. IP address, gNB-ID). </a:t>
            </a:r>
            <a:endParaRPr lang="en-US" altLang="zh-CN" sz="1400"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400" dirty="0">
                <a:cs typeface="Arial" panose="020B0604020202020204" pitchFamily="34" charset="0"/>
                <a:sym typeface="+mn-ea"/>
              </a:rPr>
              <a:t>The IAB-node can inform the source logical mIAB-DU’s CU via F1AP about the successful F1 Setup with the target logical mIAB-DU’s CU, and it can include the IDs of the cells activated by the target logical mIAB-DU’s CU.</a:t>
            </a:r>
            <a:endParaRPr lang="en-US" altLang="zh-CN" sz="1400"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400" dirty="0">
                <a:cs typeface="Arial" panose="020B0604020202020204" pitchFamily="34" charset="0"/>
                <a:sym typeface="+mn-ea"/>
              </a:rPr>
              <a:t>In case the target logical mIAB-DU’s CU is different from the mIAB-MT’s CU, the target logical mIAB-DU’s CU needs to be informed about the mIAB-MT’s CU ID and the mIAB-MT ID so that it can initiate the Xn TMM procedures towards mIAB-MT’s CU.</a:t>
            </a:r>
            <a:endParaRPr lang="en-US" altLang="zh-CN" sz="1400"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400" dirty="0">
                <a:cs typeface="Arial" panose="020B0604020202020204" pitchFamily="34" charset="0"/>
                <a:sym typeface="+mn-ea"/>
              </a:rPr>
              <a:t>The HO of UEs from the source logical mIAB-DU′s CU to the target logical mIAB-DU′s CU should happen after the completion of the F1 setup. When to trigger the HO is up to source logical mIAB-DU′s CU implementation.</a:t>
            </a:r>
            <a:endParaRPr lang="en-US" altLang="zh-CN" sz="1400"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400" dirty="0">
                <a:cs typeface="Arial" panose="020B0604020202020204" pitchFamily="34" charset="0"/>
                <a:sym typeface="+mn-ea"/>
              </a:rPr>
              <a:t>After all UEs have been handed over, the source logical mIAB-DU’s F1AP association can be released by the source logical mIAB-DU or by the source logical mIAB-DU’s CU.</a:t>
            </a:r>
            <a:endParaRPr lang="en-US" altLang="zh-CN" sz="1400"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400" dirty="0">
                <a:cs typeface="Arial" panose="020B0604020202020204" pitchFamily="34" charset="0"/>
                <a:sym typeface="+mn-ea"/>
              </a:rPr>
              <a:t>Target donor CU selection for mIAB-DU migration and triggering conditions for F1 setup can be up to source CU implementation (unless it is justified that this is not possible) or based on OAM configuration at the source CU.</a:t>
            </a:r>
            <a:endParaRPr lang="en-US" altLang="zh-CN" sz="1400"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400" dirty="0">
                <a:cs typeface="Arial" panose="020B0604020202020204" pitchFamily="34" charset="0"/>
                <a:sym typeface="+mn-ea"/>
              </a:rPr>
              <a:t>RAN3 not to work on solutions addressing use cases where inter donor IP connectivity is not available.</a:t>
            </a:r>
            <a:endParaRPr lang="en-US" altLang="zh-CN" sz="1400"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400" dirty="0">
                <a:cs typeface="Arial" panose="020B0604020202020204" pitchFamily="34" charset="0"/>
                <a:sym typeface="+mn-ea"/>
              </a:rPr>
              <a:t>Capture on stage 2 that the TAC/RANAC broadcast by the mobile IAB-DU can be changed in order to reflect the mIAB-node’s physical location. </a:t>
            </a:r>
            <a:endParaRPr lang="en-US" altLang="zh-CN" sz="1400" dirty="0">
              <a:cs typeface="Arial" panose="020B0604020202020204" pitchFamily="34" charset="0"/>
              <a:sym typeface="+mn-ea"/>
            </a:endParaRPr>
          </a:p>
          <a:p>
            <a:pPr marL="0" lvl="0" indent="0">
              <a:lnSpc>
                <a:spcPct val="93000"/>
              </a:lnSpc>
              <a:spcBef>
                <a:spcPct val="15000"/>
              </a:spcBef>
              <a:spcAft>
                <a:spcPct val="15000"/>
              </a:spcAft>
              <a:buSzPct val="100000"/>
              <a:buNone/>
              <a:defRPr/>
            </a:pPr>
            <a:endParaRPr lang="en-US" altLang="zh-CN" sz="1400" dirty="0">
              <a:ln>
                <a:noFill/>
              </a:ln>
              <a:effectLst/>
              <a:uLnTx/>
              <a:uFillTx/>
              <a:latin typeface="+mn-lt"/>
              <a:ea typeface="宋体" panose="02010600030101010101" pitchFamily="2" charset="-122"/>
              <a:cs typeface="Arial" panose="020B0604020202020204" pitchFamily="34" charset="0"/>
              <a:sym typeface="+mn-ea"/>
            </a:endParaRPr>
          </a:p>
        </p:txBody>
      </p:sp>
      <p:sp>
        <p:nvSpPr>
          <p:cNvPr id="66564"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a:xfrm>
            <a:off x="-381000" y="179705"/>
            <a:ext cx="8395335" cy="563245"/>
          </a:xfrm>
        </p:spPr>
        <p:txBody>
          <a:bodyPr vert="horz" wrap="square" lIns="91440" tIns="45720" rIns="91440" bIns="45720" anchor="ctr" anchorCtr="0"/>
          <a:lstStyle/>
          <a:p>
            <a:r>
              <a:rPr lang="en-US" altLang="en-US" sz="3600" dirty="0"/>
              <a:t>   R18 mobile IAB WI </a:t>
            </a:r>
            <a:endParaRPr lang="en-US" altLang="en-US" sz="3600" dirty="0"/>
          </a:p>
        </p:txBody>
      </p:sp>
      <p:sp>
        <p:nvSpPr>
          <p:cNvPr id="66563" name="Content Placeholder 2"/>
          <p:cNvSpPr>
            <a:spLocks noGrp="1"/>
          </p:cNvSpPr>
          <p:nvPr>
            <p:ph idx="1"/>
          </p:nvPr>
        </p:nvSpPr>
        <p:spPr>
          <a:xfrm>
            <a:off x="377508" y="866775"/>
            <a:ext cx="8388350" cy="5813425"/>
          </a:xfrm>
        </p:spPr>
        <p:txBody>
          <a:bodyPr vert="horz" wrap="square" lIns="91440" tIns="45720" rIns="91440" bIns="45720" anchor="t" anchorCtr="0"/>
          <a:lstStyle/>
          <a:p>
            <a:pPr marL="0" lvl="0" indent="0">
              <a:lnSpc>
                <a:spcPct val="93000"/>
              </a:lnSpc>
              <a:spcBef>
                <a:spcPct val="15000"/>
              </a:spcBef>
              <a:spcAft>
                <a:spcPct val="15000"/>
              </a:spcAft>
              <a:buSzPct val="100000"/>
              <a:buNone/>
              <a:defRPr/>
            </a:pPr>
            <a:r>
              <a:rPr lang="en-GB" sz="1600" b="1" u="sng" dirty="0">
                <a:ln>
                  <a:noFill/>
                </a:ln>
                <a:effectLst/>
                <a:uLnTx/>
                <a:uFillTx/>
                <a:cs typeface="Arial" panose="020B0604020202020204" pitchFamily="34" charset="0"/>
                <a:sym typeface="+mn-ea"/>
              </a:rPr>
              <a:t>Impacts and dependencies on other WGs</a:t>
            </a:r>
            <a:endParaRPr lang="en-GB" altLang="zh-CN" sz="1600" b="1" u="sng" noProof="1">
              <a:cs typeface="Arial" panose="020B0604020202020204" pitchFamily="34" charset="0"/>
            </a:endParaRPr>
          </a:p>
          <a:p>
            <a:pPr marL="87630" lvl="0" indent="-87630">
              <a:lnSpc>
                <a:spcPct val="93000"/>
              </a:lnSpc>
              <a:spcBef>
                <a:spcPct val="15000"/>
              </a:spcBef>
              <a:spcAft>
                <a:spcPct val="15000"/>
              </a:spcAft>
              <a:buSzPct val="100000"/>
              <a:defRPr/>
            </a:pPr>
            <a:r>
              <a:rPr lang="en-US" altLang="zh-CN" sz="1600" dirty="0">
                <a:cs typeface="Arial" panose="020B0604020202020204" pitchFamily="34" charset="0"/>
                <a:sym typeface="+mn-ea"/>
              </a:rPr>
              <a:t>The reply LS to SA2 on FS_VMR is agreed in R3-231011.</a:t>
            </a:r>
            <a:endParaRPr lang="en-US" altLang="zh-CN" sz="1600" noProof="1"/>
          </a:p>
          <a:p>
            <a:pPr marL="0" lvl="0" indent="0">
              <a:lnSpc>
                <a:spcPct val="93000"/>
              </a:lnSpc>
              <a:spcBef>
                <a:spcPct val="15000"/>
              </a:spcBef>
              <a:spcAft>
                <a:spcPct val="15000"/>
              </a:spcAft>
              <a:buSzPct val="100000"/>
              <a:buNone/>
              <a:defRPr/>
            </a:pPr>
            <a:r>
              <a:rPr lang="en-GB" altLang="zh-CN" sz="1600" b="1" u="sng" dirty="0">
                <a:cs typeface="Arial" panose="020B0604020202020204" pitchFamily="34" charset="0"/>
                <a:sym typeface="+mn-ea"/>
              </a:rPr>
              <a:t>Next steps</a:t>
            </a:r>
            <a:endParaRPr lang="en-GB" altLang="zh-CN" sz="1600" b="1" u="sng" dirty="0">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US" altLang="zh-CN" sz="1600" dirty="0">
                <a:cs typeface="Arial" panose="020B0604020202020204" pitchFamily="34" charset="0"/>
                <a:sym typeface="+mn-ea"/>
              </a:rPr>
              <a:t>With respect to mIAB-DU migration and partial migration, RAN3 to discuss how the mobile IAB-DU’s parameters are (re-)configured.</a:t>
            </a:r>
            <a:endParaRPr lang="en-US" altLang="zh-CN" sz="1600" dirty="0">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US" altLang="zh-CN" sz="1600" dirty="0">
                <a:cs typeface="Arial" panose="020B0604020202020204" pitchFamily="34" charset="0"/>
                <a:sym typeface="+mn-ea"/>
              </a:rPr>
              <a:t>It needs to be further discussed how the mobile IAB-DU’s TAC/RANAC is changed and what Stage 3 impacts are (if any). </a:t>
            </a:r>
            <a:endParaRPr lang="en-US" altLang="zh-CN" sz="1600" dirty="0">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US" altLang="zh-CN" sz="1600" dirty="0">
                <a:cs typeface="Arial" panose="020B0604020202020204" pitchFamily="34" charset="0"/>
                <a:sym typeface="+mn-ea"/>
              </a:rPr>
              <a:t>For scenarios without Xn, RAN3 to investigate whether IAB-related Xn signaling for partial migration and DU migration can be carried via NG using a container to avoid the impact on the AMF.</a:t>
            </a:r>
            <a:endParaRPr lang="en-US" altLang="zh-CN" sz="1600" dirty="0">
              <a:ln>
                <a:noFill/>
              </a:ln>
              <a:effectLst/>
              <a:uLnTx/>
              <a:uFillTx/>
              <a:latin typeface="+mn-lt"/>
              <a:ea typeface="宋体" panose="02010600030101010101" pitchFamily="2" charset="-122"/>
              <a:cs typeface="Arial" panose="020B0604020202020204" pitchFamily="34" charset="0"/>
              <a:sym typeface="+mn-ea"/>
            </a:endParaRPr>
          </a:p>
        </p:txBody>
      </p:sp>
      <p:sp>
        <p:nvSpPr>
          <p:cNvPr id="66564"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a:xfrm>
            <a:off x="171450" y="179388"/>
            <a:ext cx="6770688" cy="563562"/>
          </a:xfrm>
        </p:spPr>
        <p:txBody>
          <a:bodyPr vert="horz" wrap="square" lIns="91440" tIns="45720" rIns="91440" bIns="45720" anchor="ctr" anchorCtr="0"/>
          <a:lstStyle/>
          <a:p>
            <a:r>
              <a:rPr lang="en-US" altLang="en-US" sz="3600" dirty="0"/>
              <a:t>R18 Mobility Enh. WI</a:t>
            </a:r>
            <a:endParaRPr lang="en-US" altLang="en-US" sz="3600" dirty="0"/>
          </a:p>
        </p:txBody>
      </p:sp>
      <p:sp>
        <p:nvSpPr>
          <p:cNvPr id="68611" name="Content Placeholder 2"/>
          <p:cNvSpPr>
            <a:spLocks noGrp="1"/>
          </p:cNvSpPr>
          <p:nvPr>
            <p:ph idx="1"/>
          </p:nvPr>
        </p:nvSpPr>
        <p:spPr>
          <a:xfrm>
            <a:off x="373063" y="830263"/>
            <a:ext cx="8388350" cy="5368925"/>
          </a:xfrm>
        </p:spPr>
        <p:txBody>
          <a:bodyPr vert="horz" wrap="square" lIns="91440" tIns="45720" rIns="91440" bIns="45720" anchor="t" anchorCtr="0"/>
          <a:lstStyle/>
          <a:p>
            <a:pPr marL="0" lvl="0" indent="0">
              <a:lnSpc>
                <a:spcPct val="93000"/>
              </a:lnSpc>
              <a:spcBef>
                <a:spcPct val="15000"/>
              </a:spcBef>
              <a:spcAft>
                <a:spcPct val="15000"/>
              </a:spcAft>
              <a:buSzPct val="100000"/>
              <a:buNone/>
              <a:defRPr/>
            </a:pPr>
            <a:r>
              <a:rPr lang="en-GB" altLang="zh-CN" sz="1600" b="1" u="sng" dirty="0">
                <a:cs typeface="Arial" panose="020B0604020202020204" pitchFamily="34" charset="0"/>
                <a:sym typeface="+mn-ea"/>
              </a:rPr>
              <a:t>Progress in the last quarter</a:t>
            </a:r>
            <a:endParaRPr lang="en-GB" altLang="zh-CN" sz="1600" b="1" u="sng" noProof="1">
              <a:cs typeface="Arial" panose="020B0604020202020204" pitchFamily="34" charset="0"/>
            </a:endParaRPr>
          </a:p>
          <a:p>
            <a:pPr marL="87630" lvl="0" indent="-87630">
              <a:lnSpc>
                <a:spcPct val="93000"/>
              </a:lnSpc>
              <a:spcBef>
                <a:spcPct val="15000"/>
              </a:spcBef>
              <a:spcAft>
                <a:spcPct val="15000"/>
              </a:spcAft>
              <a:buSzPct val="100000"/>
              <a:defRPr/>
            </a:pPr>
            <a:r>
              <a:rPr lang="en-US" altLang="zh-CN" sz="1600" dirty="0">
                <a:cs typeface="Arial" panose="020B0604020202020204" pitchFamily="34" charset="0"/>
                <a:sym typeface="+mn-ea"/>
              </a:rPr>
              <a:t>For intra-DU LTM, the gNB-CU assigns a new UL GTP TEID for each DRB and provides it to the gNB-DU via UE Context Modification Request message(s). The gNB-DU assigns the new DL GTP TEIDs per DRB per candidate cell (whether it should be per candidate cell needs to be further discussed) and provides them back to the gNB-CU in UE Context Modification Response message(s).</a:t>
            </a:r>
            <a:endParaRPr lang="en-US" altLang="zh-CN" sz="1600"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600" dirty="0">
                <a:cs typeface="Arial" panose="020B0604020202020204" pitchFamily="34" charset="0"/>
                <a:sym typeface="+mn-ea"/>
              </a:rPr>
              <a:t>For inter-DU LTM, the gNB-CU assigns a new UL GTP TEID for each DRB and provides it to the target gNB-DU via UE Context Setup Request message(s). The target gNB-DU assigns the new DL GTP TEIDs per DRB per candidate cell (whether it should be per candidate cell needs to be further discussed) and provides them back to the gNB-CU in UE Context Setup Response message(s).</a:t>
            </a:r>
            <a:endParaRPr lang="en-US" altLang="zh-CN" sz="1600"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600" dirty="0">
                <a:cs typeface="Arial" panose="020B0604020202020204" pitchFamily="34" charset="0"/>
                <a:sym typeface="+mn-ea"/>
              </a:rPr>
              <a:t>Intra-CU UP case: CU will start data transmission after LTM cells switch signaling from DU including target cell ID. </a:t>
            </a:r>
            <a:endParaRPr lang="en-US" altLang="zh-CN" sz="1600"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600" dirty="0">
                <a:cs typeface="Arial" panose="020B0604020202020204" pitchFamily="34" charset="0"/>
                <a:sym typeface="+mn-ea"/>
              </a:rPr>
              <a:t>Confirm the early data forwarding for CHO with multiple SCGs is a new problem.</a:t>
            </a:r>
            <a:endParaRPr lang="en-US" altLang="zh-CN" sz="1600"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600" dirty="0">
                <a:cs typeface="Arial" panose="020B0604020202020204" pitchFamily="34" charset="0"/>
                <a:sym typeface="+mn-ea"/>
              </a:rPr>
              <a:t>Enhance </a:t>
            </a:r>
            <a:r>
              <a:rPr lang="en-US" altLang="zh-CN" sz="1600" dirty="0" err="1">
                <a:cs typeface="Arial" panose="020B0604020202020204" pitchFamily="34" charset="0"/>
                <a:sym typeface="+mn-ea"/>
              </a:rPr>
              <a:t>XnAP</a:t>
            </a:r>
            <a:r>
              <a:rPr lang="en-US" altLang="zh-CN" sz="1600" dirty="0">
                <a:cs typeface="Arial" panose="020B0604020202020204" pitchFamily="34" charset="0"/>
                <a:sym typeface="+mn-ea"/>
              </a:rPr>
              <a:t> and F1AP signaling to support NR Selective Activation.</a:t>
            </a:r>
            <a:endParaRPr lang="en-US" altLang="zh-CN" sz="1600"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600" dirty="0">
                <a:cs typeface="Arial" panose="020B0604020202020204" pitchFamily="34" charset="0"/>
                <a:sym typeface="+mn-ea"/>
              </a:rPr>
              <a:t>Introduce a new indicator to the S-NODE ADDITION REQUEST message over </a:t>
            </a:r>
            <a:r>
              <a:rPr lang="en-US" altLang="zh-CN" sz="1600" dirty="0" err="1">
                <a:cs typeface="Arial" panose="020B0604020202020204" pitchFamily="34" charset="0"/>
                <a:sym typeface="+mn-ea"/>
              </a:rPr>
              <a:t>Xn</a:t>
            </a:r>
            <a:r>
              <a:rPr lang="en-US" altLang="zh-CN" sz="1600" dirty="0">
                <a:cs typeface="Arial" panose="020B0604020202020204" pitchFamily="34" charset="0"/>
                <a:sym typeface="+mn-ea"/>
              </a:rPr>
              <a:t> to indicate that the request is for Selective Activation.</a:t>
            </a:r>
            <a:endParaRPr lang="en-US" altLang="zh-CN" sz="1600" dirty="0">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sz="1600" b="1" u="sng" dirty="0">
                <a:ln>
                  <a:noFill/>
                </a:ln>
                <a:effectLst/>
                <a:uLnTx/>
                <a:uFillTx/>
                <a:cs typeface="Arial" panose="020B0604020202020204" pitchFamily="34" charset="0"/>
                <a:sym typeface="+mn-ea"/>
              </a:rPr>
              <a:t>Impacts and dependencies on other WGs</a:t>
            </a:r>
            <a:endParaRPr lang="en-GB" altLang="zh-CN" sz="1600" b="1" u="sng" noProof="1">
              <a:cs typeface="Arial" panose="020B0604020202020204" pitchFamily="34" charset="0"/>
            </a:endParaRPr>
          </a:p>
          <a:p>
            <a:pPr marL="87630" lvl="0" indent="-87630">
              <a:lnSpc>
                <a:spcPct val="93000"/>
              </a:lnSpc>
              <a:spcBef>
                <a:spcPct val="15000"/>
              </a:spcBef>
              <a:spcAft>
                <a:spcPct val="15000"/>
              </a:spcAft>
              <a:buSzPct val="100000"/>
              <a:defRPr/>
            </a:pPr>
            <a:r>
              <a:rPr lang="en-US" altLang="zh-CN" sz="1600" dirty="0">
                <a:sym typeface="+mn-ea"/>
              </a:rPr>
              <a:t>More RAN2 input is expected and helpful.</a:t>
            </a:r>
            <a:endParaRPr lang="en-US" altLang="zh-CN" sz="1600" noProof="1"/>
          </a:p>
          <a:p>
            <a:pPr marL="0" lvl="0" indent="0">
              <a:lnSpc>
                <a:spcPct val="93000"/>
              </a:lnSpc>
              <a:spcBef>
                <a:spcPct val="15000"/>
              </a:spcBef>
              <a:spcAft>
                <a:spcPct val="15000"/>
              </a:spcAft>
              <a:buSzPct val="100000"/>
              <a:buNone/>
              <a:defRPr/>
            </a:pPr>
            <a:r>
              <a:rPr lang="en-GB" altLang="zh-CN" sz="1600" b="1" u="sng" dirty="0">
                <a:cs typeface="Arial" panose="020B0604020202020204" pitchFamily="34" charset="0"/>
                <a:sym typeface="+mn-ea"/>
              </a:rPr>
              <a:t>Next steps</a:t>
            </a:r>
            <a:endParaRPr lang="en-GB" altLang="zh-CN" sz="1600" b="1" u="sng"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en-US" sz="1600" dirty="0">
                <a:sym typeface="+mn-ea"/>
              </a:rPr>
              <a:t>Continue to work on stage2 and stage3.</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en-US" sz="1600" dirty="0">
              <a:latin typeface="+mn-lt"/>
              <a:ea typeface="MS PGothic" panose="020B0600070205080204" pitchFamily="34" charset="-128"/>
              <a:cs typeface="+mn-cs"/>
            </a:endParaRPr>
          </a:p>
        </p:txBody>
      </p:sp>
      <p:sp>
        <p:nvSpPr>
          <p:cNvPr id="68612"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a:xfrm>
            <a:off x="0" y="179705"/>
            <a:ext cx="6948805" cy="563245"/>
          </a:xfrm>
        </p:spPr>
        <p:txBody>
          <a:bodyPr vert="horz" wrap="square" lIns="91440" tIns="45720" rIns="91440" bIns="45720" anchor="ctr" anchorCtr="0"/>
          <a:lstStyle/>
          <a:p>
            <a:r>
              <a:rPr lang="en-US" altLang="en-US" sz="3600" dirty="0"/>
              <a:t>R18 MBS WI</a:t>
            </a:r>
            <a:endParaRPr lang="en-US" altLang="en-US" sz="3600" dirty="0"/>
          </a:p>
        </p:txBody>
      </p:sp>
      <p:sp>
        <p:nvSpPr>
          <p:cNvPr id="37891" name="Content Placeholder 2"/>
          <p:cNvSpPr>
            <a:spLocks noGrp="1"/>
          </p:cNvSpPr>
          <p:nvPr>
            <p:ph idx="1"/>
          </p:nvPr>
        </p:nvSpPr>
        <p:spPr>
          <a:xfrm>
            <a:off x="373063" y="830263"/>
            <a:ext cx="8388350" cy="5540375"/>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dirty="0">
                <a:ln>
                  <a:noFill/>
                </a:ln>
                <a:effectLst/>
                <a:uLnTx/>
                <a:uFillTx/>
                <a:cs typeface="Arial" panose="020B0604020202020204" pitchFamily="34" charset="0"/>
                <a:sym typeface="+mn-ea"/>
              </a:rPr>
              <a:t>Progress in the last quarter</a:t>
            </a:r>
            <a:endParaRPr kumimoji="0" lang="en-GB" sz="14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noProof="0" dirty="0">
                <a:ln>
                  <a:noFill/>
                </a:ln>
                <a:effectLst/>
                <a:uLnTx/>
                <a:uFillTx/>
                <a:sym typeface="+mn-ea"/>
              </a:rPr>
              <a:t>Progress based on SA2 result on both multicast reception for UE in RRC_INACITVE, and network sharing for broadcast. (with LS back and forth)</a:t>
            </a:r>
            <a:endParaRPr lang="en-US" altLang="zh-CN" sz="1400" noProof="0" dirty="0">
              <a:ln>
                <a:noFill/>
              </a:ln>
              <a:effectLst/>
              <a:uLnTx/>
              <a:uFillTx/>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noProof="0" dirty="0">
                <a:ln>
                  <a:noFill/>
                </a:ln>
                <a:effectLst/>
                <a:uLnTx/>
                <a:uFillTx/>
                <a:sym typeface="+mn-ea"/>
              </a:rPr>
              <a:t>For MOCN, it is up to NG-RAN node implementation to decide how many NG-U tunnels to be setup.</a:t>
            </a:r>
            <a:endParaRPr lang="en-US" altLang="zh-CN" sz="1400" noProof="0" dirty="0">
              <a:ln>
                <a:noFill/>
              </a:ln>
              <a:effectLst/>
              <a:uLnTx/>
              <a:uFillTx/>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noProof="0" dirty="0">
                <a:ln>
                  <a:noFill/>
                </a:ln>
                <a:effectLst/>
                <a:uLnTx/>
                <a:uFillTx/>
                <a:sym typeface="+mn-ea"/>
              </a:rPr>
              <a:t>For MOCN, It is up to the NG-RAN node implementation on how to handle different S-NSSAI received for the same shared service from different PLMNs (i.e. same Associated Session ID).</a:t>
            </a:r>
            <a:endParaRPr lang="en-US" altLang="zh-CN" sz="1400" noProof="0" dirty="0">
              <a:ln>
                <a:noFill/>
              </a:ln>
              <a:effectLst/>
              <a:uLnTx/>
              <a:uFillTx/>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noProof="0" dirty="0">
                <a:ln>
                  <a:noFill/>
                </a:ln>
                <a:effectLst/>
                <a:uLnTx/>
                <a:uFillTx/>
                <a:sym typeface="+mn-ea"/>
              </a:rPr>
              <a:t>Transfer the Associated Session ID together the MBS Session ID.</a:t>
            </a:r>
            <a:endParaRPr lang="en-US" altLang="zh-CN" sz="1400" noProof="0" dirty="0">
              <a:ln>
                <a:noFill/>
              </a:ln>
              <a:effectLst/>
              <a:uLnTx/>
              <a:uFillTx/>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noProof="0" dirty="0">
                <a:ln>
                  <a:noFill/>
                </a:ln>
                <a:effectLst/>
                <a:uLnTx/>
                <a:uFillTx/>
                <a:sym typeface="+mn-ea"/>
              </a:rPr>
              <a:t>Support a per UE per MBS session indication from CN to RAN.</a:t>
            </a:r>
            <a:endParaRPr lang="en-US" altLang="zh-CN" sz="1400" noProof="0" dirty="0">
              <a:ln>
                <a:noFill/>
              </a:ln>
              <a:effectLst/>
              <a:uLnTx/>
              <a:uFillTx/>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noProof="0" dirty="0">
                <a:ln>
                  <a:noFill/>
                </a:ln>
                <a:effectLst/>
                <a:uLnTx/>
                <a:uFillTx/>
                <a:sym typeface="+mn-ea"/>
              </a:rPr>
              <a:t>Stage 2 BL CR agreed accordingly.</a:t>
            </a: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0" lvl="0" indent="0">
              <a:lnSpc>
                <a:spcPct val="93000"/>
              </a:lnSpc>
              <a:spcBef>
                <a:spcPct val="15000"/>
              </a:spcBef>
              <a:spcAft>
                <a:spcPct val="15000"/>
              </a:spcAft>
              <a:buSzPct val="100000"/>
              <a:buNone/>
              <a:defRPr/>
            </a:pPr>
            <a:r>
              <a:rPr lang="en-GB" sz="1600" b="1" u="sng" dirty="0">
                <a:ln>
                  <a:noFill/>
                </a:ln>
                <a:effectLst/>
                <a:uLnTx/>
                <a:uFillTx/>
                <a:cs typeface="Arial" panose="020B0604020202020204" pitchFamily="34" charset="0"/>
                <a:sym typeface="+mn-ea"/>
              </a:rPr>
              <a:t>Impacts and dependencies on other WGs</a:t>
            </a:r>
            <a:endParaRPr lang="en-GB" altLang="zh-CN" sz="1600" b="1" u="sng" noProof="1">
              <a:cs typeface="Arial" panose="020B0604020202020204" pitchFamily="34" charset="0"/>
            </a:endParaRPr>
          </a:p>
          <a:p>
            <a:pPr marL="87630" lvl="0" indent="-87630">
              <a:lnSpc>
                <a:spcPct val="93000"/>
              </a:lnSpc>
              <a:spcBef>
                <a:spcPct val="15000"/>
              </a:spcBef>
              <a:spcAft>
                <a:spcPct val="15000"/>
              </a:spcAft>
              <a:buSzPct val="100000"/>
              <a:defRPr/>
            </a:pPr>
            <a:r>
              <a:rPr lang="en-US" altLang="zh-CN" sz="1400" noProof="0" dirty="0">
                <a:ln>
                  <a:noFill/>
                </a:ln>
                <a:effectLst/>
                <a:uLnTx/>
                <a:uFillTx/>
              </a:rPr>
              <a:t>Potential dependency on SA2 on </a:t>
            </a:r>
            <a:r>
              <a:rPr lang="en-US" altLang="zh-CN" sz="1400" noProof="0" dirty="0">
                <a:ln>
                  <a:noFill/>
                </a:ln>
                <a:effectLst/>
                <a:uLnTx/>
                <a:uFillTx/>
                <a:sym typeface="+mn-ea"/>
              </a:rPr>
              <a:t>both multicast reception for UE in RRC_INACITVE, and network sharing for broadcast, e.g., interpretation on the assistant info from 5GC, and the Associated Session ID.</a:t>
            </a:r>
            <a:endParaRPr lang="en-US" altLang="zh-CN" sz="1400" noProof="0" dirty="0">
              <a:ln>
                <a:noFill/>
              </a:ln>
              <a:effectLst/>
              <a:uLnTx/>
              <a:uFillTx/>
              <a:sym typeface="+mn-ea"/>
            </a:endParaRPr>
          </a:p>
          <a:p>
            <a:pPr marL="87630" lvl="0" indent="-87630">
              <a:lnSpc>
                <a:spcPct val="93000"/>
              </a:lnSpc>
              <a:spcBef>
                <a:spcPct val="15000"/>
              </a:spcBef>
              <a:spcAft>
                <a:spcPct val="15000"/>
              </a:spcAft>
              <a:buSzPct val="100000"/>
              <a:defRPr/>
            </a:pPr>
            <a:r>
              <a:rPr lang="en-US" altLang="zh-CN" sz="1400" noProof="0" dirty="0">
                <a:ln>
                  <a:noFill/>
                </a:ln>
                <a:effectLst/>
                <a:uLnTx/>
                <a:uFillTx/>
                <a:sym typeface="+mn-ea"/>
              </a:rPr>
              <a:t>RAN2 on how PTM configuration is delivered to UE on Uu, to support multicast reception for UE in RRC_INACITVE; and how mobility is supported across cell and nodes, how UE is notified upon events, including e.g., session status change.</a:t>
            </a:r>
            <a:endParaRPr lang="en-US" altLang="zh-CN" sz="1600" noProof="1"/>
          </a:p>
          <a:p>
            <a:pPr marL="0" lvl="0" indent="0">
              <a:lnSpc>
                <a:spcPct val="93000"/>
              </a:lnSpc>
              <a:spcBef>
                <a:spcPct val="15000"/>
              </a:spcBef>
              <a:spcAft>
                <a:spcPct val="15000"/>
              </a:spcAft>
              <a:buSzPct val="100000"/>
              <a:buNone/>
              <a:defRPr/>
            </a:pPr>
            <a:r>
              <a:rPr lang="en-GB" altLang="zh-CN" sz="1600" b="1" u="sng" dirty="0">
                <a:cs typeface="Arial" panose="020B0604020202020204" pitchFamily="34" charset="0"/>
                <a:sym typeface="+mn-ea"/>
              </a:rPr>
              <a:t>Next steps</a:t>
            </a:r>
            <a:endParaRPr lang="en-GB" altLang="zh-CN" sz="1600" b="1" u="sng"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kumimoji="0" lang="en-US" altLang="zh-CN" sz="14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Further study on whether the indication from 5GC at least means that the UE is preferred to be kept in RRC_CONNECTED.</a:t>
            </a:r>
            <a:endParaRPr kumimoji="0" lang="en-US" altLang="zh-CN" sz="14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87630" lvl="0" indent="-87630">
              <a:lnSpc>
                <a:spcPct val="93000"/>
              </a:lnSpc>
              <a:spcBef>
                <a:spcPct val="15000"/>
              </a:spcBef>
              <a:spcAft>
                <a:spcPct val="15000"/>
              </a:spcAft>
              <a:buSzPct val="100000"/>
              <a:defRPr/>
            </a:pPr>
            <a:r>
              <a:rPr kumimoji="0" lang="en-US" altLang="zh-CN" sz="14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Further study on the granularity of Associated Session ID, per TMGI or per TMGI per Area Session ID.</a:t>
            </a:r>
            <a:endParaRPr kumimoji="0" lang="en-US" altLang="zh-CN" sz="14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87630" lvl="0" indent="-87630">
              <a:lnSpc>
                <a:spcPct val="93000"/>
              </a:lnSpc>
              <a:spcBef>
                <a:spcPct val="15000"/>
              </a:spcBef>
              <a:spcAft>
                <a:spcPct val="15000"/>
              </a:spcAft>
              <a:buSzPct val="100000"/>
              <a:defRPr/>
            </a:pPr>
            <a:r>
              <a:rPr kumimoji="0" lang="en-US" altLang="zh-CN" sz="1400" b="0" i="0" u="none" strike="noStrike" kern="0" cap="none" spc="0" normalizeH="0" baseline="0" noProof="0" dirty="0">
                <a:ln>
                  <a:noFill/>
                </a:ln>
                <a:solidFill>
                  <a:schemeClr val="tx1"/>
                </a:solidFill>
                <a:effectLst/>
                <a:uLnTx/>
                <a:uFillTx/>
                <a:latin typeface="+mn-lt"/>
                <a:ea typeface="宋体" panose="02010600030101010101" pitchFamily="2" charset="-122"/>
                <a:cs typeface="+mn-cs"/>
              </a:rPr>
              <a:t>Further study the</a:t>
            </a:r>
            <a:r>
              <a:rPr kumimoji="0" lang="zh-CN" altLang="en-US" sz="1400" b="0" i="0" u="none" strike="noStrike" kern="0" cap="none" spc="0" normalizeH="0" baseline="0" noProof="0" dirty="0">
                <a:ln>
                  <a:noFill/>
                </a:ln>
                <a:solidFill>
                  <a:schemeClr val="tx1"/>
                </a:solidFill>
                <a:effectLst/>
                <a:uLnTx/>
                <a:uFillTx/>
                <a:latin typeface="+mn-lt"/>
                <a:ea typeface="宋体" panose="02010600030101010101" pitchFamily="2" charset="-122"/>
                <a:cs typeface="+mn-cs"/>
              </a:rPr>
              <a:t> RAN sharing </a:t>
            </a:r>
            <a:r>
              <a:rPr kumimoji="0" lang="en-US" altLang="zh-CN" sz="1400" b="0" i="0" u="none" strike="noStrike" kern="0" cap="none" spc="0" normalizeH="0" baseline="0" noProof="0" dirty="0">
                <a:ln>
                  <a:noFill/>
                </a:ln>
                <a:solidFill>
                  <a:schemeClr val="tx1"/>
                </a:solidFill>
                <a:effectLst/>
                <a:uLnTx/>
                <a:uFillTx/>
                <a:latin typeface="+mn-lt"/>
                <a:ea typeface="宋体" panose="02010600030101010101" pitchFamily="2" charset="-122"/>
                <a:cs typeface="+mn-cs"/>
              </a:rPr>
              <a:t>case </a:t>
            </a:r>
            <a:r>
              <a:rPr kumimoji="0" lang="zh-CN" altLang="en-US" sz="1400" b="0" i="0" u="none" strike="noStrike" kern="0" cap="none" spc="0" normalizeH="0" baseline="0" noProof="0" dirty="0">
                <a:ln>
                  <a:noFill/>
                </a:ln>
                <a:solidFill>
                  <a:schemeClr val="tx1"/>
                </a:solidFill>
                <a:effectLst/>
                <a:uLnTx/>
                <a:uFillTx/>
                <a:latin typeface="+mn-lt"/>
                <a:ea typeface="宋体" panose="02010600030101010101" pitchFamily="2" charset="-122"/>
                <a:cs typeface="+mn-cs"/>
              </a:rPr>
              <a:t>with multiple cell </a:t>
            </a:r>
            <a:r>
              <a:rPr kumimoji="0" lang="en-US" altLang="zh-CN" sz="1400" b="0" i="0" u="none" strike="noStrike" kern="0" cap="none" spc="0" normalizeH="0" baseline="0" noProof="0" dirty="0">
                <a:ln>
                  <a:noFill/>
                </a:ln>
                <a:solidFill>
                  <a:schemeClr val="tx1"/>
                </a:solidFill>
                <a:effectLst/>
                <a:uLnTx/>
                <a:uFillTx/>
                <a:latin typeface="+mn-lt"/>
                <a:ea typeface="宋体" panose="02010600030101010101" pitchFamily="2" charset="-122"/>
                <a:cs typeface="+mn-cs"/>
              </a:rPr>
              <a:t>ID.</a:t>
            </a:r>
            <a:endParaRPr kumimoji="0" lang="en-US" altLang="zh-CN" sz="1400" b="0" i="0" u="none" strike="noStrike" kern="0" cap="none" spc="0" normalizeH="0" baseline="0" noProof="0" dirty="0">
              <a:ln>
                <a:noFill/>
              </a:ln>
              <a:solidFill>
                <a:schemeClr val="tx1"/>
              </a:solidFill>
              <a:effectLst/>
              <a:uLnTx/>
              <a:uFillTx/>
              <a:latin typeface="+mn-lt"/>
              <a:ea typeface="宋体" panose="02010600030101010101" pitchFamily="2" charset="-122"/>
              <a:cs typeface="+mn-cs"/>
            </a:endParaRPr>
          </a:p>
          <a:p>
            <a:pPr marL="87630" lvl="0" indent="-87630">
              <a:lnSpc>
                <a:spcPct val="93000"/>
              </a:lnSpc>
              <a:spcBef>
                <a:spcPct val="15000"/>
              </a:spcBef>
              <a:spcAft>
                <a:spcPct val="15000"/>
              </a:spcAft>
              <a:buSzPct val="100000"/>
              <a:defRPr/>
            </a:pPr>
            <a:r>
              <a:rPr kumimoji="0" lang="en-US" altLang="zh-CN" sz="1400" b="0" i="0" u="none" strike="noStrike" kern="0" cap="none" spc="0" normalizeH="0" baseline="0" noProof="0" dirty="0">
                <a:ln>
                  <a:noFill/>
                </a:ln>
                <a:solidFill>
                  <a:schemeClr val="tx1"/>
                </a:solidFill>
                <a:effectLst/>
                <a:uLnTx/>
                <a:uFillTx/>
                <a:latin typeface="+mn-lt"/>
                <a:ea typeface="宋体" panose="02010600030101010101" pitchFamily="2" charset="-122"/>
                <a:cs typeface="+mn-cs"/>
              </a:rPr>
              <a:t>Further study multicast reception for UE in RRC_INACTIVE based on RAN2 progress.</a:t>
            </a:r>
            <a:endParaRPr kumimoji="0" lang="zh-CN" altLang="en-US" sz="1400" b="0" i="0" u="none" strike="noStrike" kern="0" cap="none" spc="0" normalizeH="0" baseline="0" noProof="0" dirty="0">
              <a:ln>
                <a:noFill/>
              </a:ln>
              <a:solidFill>
                <a:schemeClr val="tx1"/>
              </a:solidFill>
              <a:effectLst/>
              <a:uLnTx/>
              <a:uFillTx/>
              <a:latin typeface="+mn-lt"/>
              <a:ea typeface="宋体" panose="02010600030101010101" pitchFamily="2" charset="-122"/>
              <a:cs typeface="+mn-cs"/>
            </a:endParaRPr>
          </a:p>
          <a:p>
            <a:pPr marL="87630" lvl="0" indent="-87630">
              <a:lnSpc>
                <a:spcPct val="93000"/>
              </a:lnSpc>
              <a:spcBef>
                <a:spcPct val="15000"/>
              </a:spcBef>
              <a:spcAft>
                <a:spcPct val="15000"/>
              </a:spcAft>
              <a:buSzPct val="100000"/>
              <a:defRPr/>
            </a:pPr>
            <a:r>
              <a:rPr lang="en-US" altLang="zh-CN" sz="1400" noProof="0" dirty="0">
                <a:ln>
                  <a:noFill/>
                </a:ln>
                <a:effectLst/>
                <a:uLnTx/>
                <a:uFillTx/>
                <a:sym typeface="+mn-ea"/>
              </a:rPr>
              <a:t>Stage 3 (based on companies TP).</a:t>
            </a:r>
            <a:endParaRPr kumimoji="0" lang="zh-CN" altLang="en-US" sz="1400" b="0" i="0" u="none" strike="noStrike" kern="0" cap="none" spc="0" normalizeH="0" baseline="0" noProof="0" dirty="0">
              <a:ln>
                <a:noFill/>
              </a:ln>
              <a:solidFill>
                <a:schemeClr val="tx1"/>
              </a:solidFill>
              <a:effectLst/>
              <a:uLnTx/>
              <a:uFillTx/>
              <a:latin typeface="+mn-lt"/>
              <a:ea typeface="宋体" panose="02010600030101010101" pitchFamily="2" charset="-122"/>
              <a:cs typeface="+mn-cs"/>
            </a:endParaRPr>
          </a:p>
        </p:txBody>
      </p:sp>
      <p:sp>
        <p:nvSpPr>
          <p:cNvPr id="72708"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a:xfrm>
            <a:off x="0" y="179388"/>
            <a:ext cx="6770688" cy="563562"/>
          </a:xfrm>
        </p:spPr>
        <p:txBody>
          <a:bodyPr vert="horz" wrap="square" lIns="91440" tIns="45720" rIns="91440" bIns="45720" anchor="ctr" anchorCtr="0"/>
          <a:lstStyle/>
          <a:p>
            <a:r>
              <a:rPr lang="en-US" altLang="en-US" sz="3600" dirty="0"/>
              <a:t>R18 Sidelink Relay WI</a:t>
            </a:r>
            <a:endParaRPr lang="en-US" altLang="en-US" sz="3600" dirty="0"/>
          </a:p>
        </p:txBody>
      </p:sp>
      <p:sp>
        <p:nvSpPr>
          <p:cNvPr id="78851" name="Content Placeholder 2"/>
          <p:cNvSpPr>
            <a:spLocks noGrp="1"/>
          </p:cNvSpPr>
          <p:nvPr>
            <p:ph idx="1"/>
          </p:nvPr>
        </p:nvSpPr>
        <p:spPr>
          <a:xfrm>
            <a:off x="373380" y="742950"/>
            <a:ext cx="8388350" cy="5715000"/>
          </a:xfrm>
        </p:spPr>
        <p:txBody>
          <a:bodyPr vert="horz" wrap="square" lIns="91440" tIns="45720" rIns="91440" bIns="45720" anchor="t" anchorCtr="0"/>
          <a:lstStyle/>
          <a:p>
            <a:pPr marL="0" indent="0">
              <a:lnSpc>
                <a:spcPct val="83000"/>
              </a:lnSpc>
              <a:spcBef>
                <a:spcPct val="15000"/>
              </a:spcBef>
              <a:spcAft>
                <a:spcPct val="15000"/>
              </a:spcAft>
              <a:buNone/>
            </a:pPr>
            <a:r>
              <a:rPr lang="en-GB" altLang="zh-CN" sz="1400" b="1" u="sng" dirty="0">
                <a:sym typeface="+mn-ea"/>
              </a:rPr>
              <a:t>Progress in the last quarter</a:t>
            </a:r>
            <a:endParaRPr lang="en-GB" altLang="zh-CN" sz="1400" b="1" u="sng" dirty="0">
              <a:latin typeface="+mn-lt"/>
              <a:ea typeface="MS PGothic" panose="020B0600070205080204" pitchFamily="34" charset="-128"/>
              <a:cs typeface="+mn-cs"/>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NG-RAN receives the multi-path authorization from the AMF.  </a:t>
            </a:r>
            <a:r>
              <a:rPr lang="en-US" altLang="zh-CN" sz="1400">
                <a:ea typeface="宋体" panose="02010600030101010101" pitchFamily="2" charset="-122"/>
                <a:cs typeface="Arial" panose="020B0604020202020204" pitchFamily="34" charset="0"/>
                <a:sym typeface="+mn-ea"/>
              </a:rPr>
              <a:t>The multi-path authorization can be added in the 5G ProSe Authorized IE if it is needed</a:t>
            </a:r>
            <a:r>
              <a:rPr lang="en-US" altLang="zh-CN" sz="1400" dirty="0">
                <a:ea typeface="宋体" panose="02010600030101010101" pitchFamily="2" charset="-122"/>
                <a:cs typeface="Arial" panose="020B0604020202020204" pitchFamily="34" charset="0"/>
                <a:sym typeface="+mn-ea"/>
              </a:rPr>
              <a:t>.</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Endorsed R3-230896(NGAP)/R3-230897(XnAP)/R3-230898(F1AP) as BL CR.</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a:ea typeface="宋体" panose="02010600030101010101" pitchFamily="2" charset="-122"/>
                <a:cs typeface="Arial" panose="020B0604020202020204" pitchFamily="34" charset="0"/>
                <a:sym typeface="+mn-ea"/>
              </a:rPr>
              <a:t>During direct to indirect and indirect to indirect path switch procedures, the source gNB sends a list of candidate relay UEs belonging to the same target cell in the HO REQ message</a:t>
            </a:r>
            <a:r>
              <a:rPr lang="en-US" altLang="zh-CN" sz="1400" dirty="0">
                <a:ea typeface="宋体" panose="02010600030101010101" pitchFamily="2" charset="-122"/>
                <a:cs typeface="Arial" panose="020B0604020202020204" pitchFamily="34" charset="0"/>
                <a:sym typeface="+mn-ea"/>
              </a:rPr>
              <a:t>.</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a:ea typeface="宋体" panose="02010600030101010101" pitchFamily="2" charset="-122"/>
                <a:cs typeface="Arial" panose="020B0604020202020204" pitchFamily="34" charset="0"/>
                <a:sym typeface="+mn-ea"/>
              </a:rPr>
              <a:t>At least Remote UE L2 ID and a list of candidate target relay UE IDs should be included in the XnAP HANDOVER REQUEST message</a:t>
            </a:r>
            <a:r>
              <a:rPr lang="en-US" altLang="zh-CN" sz="1400" dirty="0">
                <a:ea typeface="宋体" panose="02010600030101010101" pitchFamily="2" charset="-122"/>
                <a:cs typeface="Arial" panose="020B0604020202020204" pitchFamily="34" charset="0"/>
                <a:sym typeface="+mn-ea"/>
              </a:rPr>
              <a:t>. </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a:ea typeface="宋体" panose="02010600030101010101" pitchFamily="2" charset="-122"/>
                <a:cs typeface="Arial" panose="020B0604020202020204" pitchFamily="34" charset="0"/>
                <a:sym typeface="+mn-ea"/>
              </a:rPr>
              <a:t>Add Inter-DU Direct Path Addition and Inter-DU Indirect Path Addition procedures in TS 38.401. FFS on other procedures</a:t>
            </a:r>
            <a:r>
              <a:rPr lang="en-US" altLang="zh-CN" sz="1400" dirty="0">
                <a:ea typeface="宋体" panose="02010600030101010101" pitchFamily="2" charset="-122"/>
                <a:cs typeface="Arial" panose="020B0604020202020204" pitchFamily="34" charset="0"/>
                <a:sym typeface="+mn-ea"/>
              </a:rPr>
              <a:t>.</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Turn the following WAs into agreement.</a:t>
            </a:r>
            <a:endParaRPr lang="en-US" altLang="zh-CN" sz="1400" dirty="0">
              <a:ea typeface="宋体" panose="02010600030101010101" pitchFamily="2" charset="-122"/>
              <a:cs typeface="Arial" panose="020B0604020202020204" pitchFamily="34" charset="0"/>
              <a:sym typeface="+mn-ea"/>
            </a:endParaRPr>
          </a:p>
          <a:p>
            <a:pPr marL="457200" lvl="1"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WA: The direct path and indirect path cannot be configured for a remote UE simultaneously in this release, depending on RAN2 decision.</a:t>
            </a:r>
            <a:endParaRPr lang="en-US" altLang="zh-CN" sz="1400" dirty="0">
              <a:ea typeface="宋体" panose="02010600030101010101" pitchFamily="2" charset="-122"/>
              <a:cs typeface="Arial" panose="020B0604020202020204" pitchFamily="34" charset="0"/>
              <a:sym typeface="+mn-ea"/>
            </a:endParaRPr>
          </a:p>
          <a:p>
            <a:pPr marL="457200" lvl="1"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WA: For inter-DU case, legacy DC based data split/duplication mechanism can be reused as baseline for split DRB/SRB.</a:t>
            </a:r>
            <a:endParaRPr lang="en-US" altLang="zh-CN" sz="1400" dirty="0">
              <a:ea typeface="宋体" panose="02010600030101010101" pitchFamily="2" charset="-122"/>
              <a:cs typeface="Arial" panose="020B0604020202020204" pitchFamily="34" charset="0"/>
              <a:sym typeface="+mn-ea"/>
            </a:endParaRPr>
          </a:p>
          <a:p>
            <a:pPr marL="457200" lvl="1"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WA: The RAN3 will specify the details of the path change procedure after introducing the procedure of the direct/indirect path addition.</a:t>
            </a:r>
            <a:endParaRPr lang="en-US" altLang="zh-CN" sz="1400" dirty="0">
              <a:ea typeface="宋体" panose="02010600030101010101" pitchFamily="2" charset="-122"/>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sz="1400" b="1" u="sng" dirty="0">
                <a:ln>
                  <a:noFill/>
                </a:ln>
                <a:effectLst/>
                <a:uLnTx/>
                <a:uFillTx/>
                <a:cs typeface="Arial" panose="020B0604020202020204" pitchFamily="34" charset="0"/>
                <a:sym typeface="+mn-ea"/>
              </a:rPr>
              <a:t>Next steps</a:t>
            </a:r>
            <a:endParaRPr lang="en-GB" altLang="zh-CN" sz="1400" b="1" u="sng" noProof="1">
              <a:cs typeface="Arial" panose="020B0604020202020204" pitchFamily="34" charset="0"/>
            </a:endParaRPr>
          </a:p>
          <a:p>
            <a:pPr marL="87630" lvl="0" indent="-87630">
              <a:lnSpc>
                <a:spcPct val="93000"/>
              </a:lnSpc>
              <a:spcBef>
                <a:spcPct val="15000"/>
              </a:spcBef>
              <a:spcAft>
                <a:spcPct val="15000"/>
              </a:spcAft>
              <a:buSzPct val="100000"/>
              <a:defRPr/>
            </a:pPr>
            <a:r>
              <a:rPr lang="en-US" altLang="zh-CN" sz="1400" dirty="0">
                <a:sym typeface="+mn-ea"/>
              </a:rPr>
              <a:t>Stage-3 details can be figured out next meeting, for example, whether the Remote UE L2 ID is already included in the inter-node message.</a:t>
            </a:r>
            <a:endParaRPr lang="en-US" altLang="zh-CN" sz="1400" dirty="0">
              <a:sym typeface="+mn-ea"/>
            </a:endParaRPr>
          </a:p>
          <a:p>
            <a:pPr marL="87630" lvl="0" indent="-87630">
              <a:lnSpc>
                <a:spcPct val="93000"/>
              </a:lnSpc>
              <a:spcBef>
                <a:spcPct val="15000"/>
              </a:spcBef>
              <a:spcAft>
                <a:spcPct val="15000"/>
              </a:spcAft>
              <a:buSzPct val="100000"/>
              <a:defRPr/>
            </a:pPr>
            <a:r>
              <a:rPr lang="en-US" altLang="zh-CN" sz="1400">
                <a:sym typeface="+mn-ea"/>
              </a:rPr>
              <a:t>Following legacy HO procedure, RAN3 does not set any restriction on whether the target candidate relay UEs belong to the same target gNB or not. The same applies for the target cell.</a:t>
            </a:r>
            <a:endParaRPr lang="en-GB" altLang="zh-CN" sz="1400" b="1" u="sng" dirty="0">
              <a:latin typeface="+mn-lt"/>
              <a:ea typeface="MS PGothic" panose="020B0600070205080204" pitchFamily="34" charset="-128"/>
              <a:cs typeface="+mn-cs"/>
            </a:endParaRPr>
          </a:p>
          <a:p>
            <a:pPr marL="0" indent="0">
              <a:lnSpc>
                <a:spcPct val="93000"/>
              </a:lnSpc>
              <a:spcBef>
                <a:spcPct val="15000"/>
              </a:spcBef>
              <a:spcAft>
                <a:spcPct val="15000"/>
              </a:spcAft>
            </a:pPr>
            <a:r>
              <a:rPr lang="zh-CN" altLang="en-US" sz="1400" dirty="0">
                <a:ln>
                  <a:noFill/>
                </a:ln>
                <a:effectLst/>
                <a:uLnTx/>
                <a:uFillTx/>
                <a:ea typeface="宋体" panose="02010600030101010101" pitchFamily="2" charset="-122"/>
                <a:cs typeface="Arial" panose="020B0604020202020204" pitchFamily="34" charset="0"/>
                <a:sym typeface="+mn-ea"/>
              </a:rPr>
              <a:t>Continue to work on stage2 and stage3.</a:t>
            </a:r>
            <a:endParaRPr kumimoji="0" lang="en-US" altLang="zh-CN" sz="1400" i="0" strike="noStrike" kern="0" cap="none" spc="0" normalizeH="0" baseline="0" noProof="1">
              <a:ln>
                <a:noFill/>
              </a:ln>
              <a:solidFill>
                <a:schemeClr val="tx1"/>
              </a:solidFill>
              <a:effectLst/>
              <a:uLnTx/>
              <a:uFillTx/>
              <a:latin typeface="+mn-lt"/>
              <a:ea typeface="+mn-ea"/>
              <a:cs typeface="Arial" panose="020B0604020202020204" pitchFamily="34" charset="0"/>
              <a:sym typeface="+mn-ea"/>
            </a:endParaRPr>
          </a:p>
        </p:txBody>
      </p:sp>
      <p:sp>
        <p:nvSpPr>
          <p:cNvPr id="78852"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a:xfrm>
            <a:off x="0" y="179705"/>
            <a:ext cx="7113270" cy="563245"/>
          </a:xfrm>
        </p:spPr>
        <p:txBody>
          <a:bodyPr vert="horz" wrap="square" lIns="91440" tIns="45720" rIns="91440" bIns="45720" anchor="ctr" anchorCtr="0"/>
          <a:lstStyle/>
          <a:p>
            <a:r>
              <a:rPr lang="en-US" altLang="en-US" sz="3600" dirty="0"/>
              <a:t>R18 NR NTN WI</a:t>
            </a:r>
            <a:endParaRPr lang="en-US" altLang="en-US" sz="3600" dirty="0"/>
          </a:p>
        </p:txBody>
      </p:sp>
      <p:sp>
        <p:nvSpPr>
          <p:cNvPr id="82947" name="Content Placeholder 2"/>
          <p:cNvSpPr>
            <a:spLocks noGrp="1"/>
          </p:cNvSpPr>
          <p:nvPr>
            <p:ph idx="1"/>
          </p:nvPr>
        </p:nvSpPr>
        <p:spPr>
          <a:xfrm>
            <a:off x="373063" y="1052513"/>
            <a:ext cx="8388350" cy="5095875"/>
          </a:xfrm>
        </p:spPr>
        <p:txBody>
          <a:bodyPr vert="horz" wrap="square" lIns="91440" tIns="45720" rIns="91440" bIns="45720" anchor="t" anchorCtr="0"/>
          <a:lstStyle/>
          <a:p>
            <a:pPr marL="0" indent="0">
              <a:lnSpc>
                <a:spcPct val="93000"/>
              </a:lnSpc>
              <a:spcBef>
                <a:spcPct val="15000"/>
              </a:spcBef>
              <a:spcAft>
                <a:spcPct val="15000"/>
              </a:spcAft>
              <a:buNone/>
            </a:pPr>
            <a:r>
              <a:rPr lang="en-GB" altLang="zh-CN" sz="1600" b="1" u="sng" dirty="0">
                <a:sym typeface="+mn-ea"/>
              </a:rPr>
              <a:t>Progress in the last quarter</a:t>
            </a:r>
            <a:endParaRPr lang="en-GB" altLang="zh-CN" sz="1600" b="1" u="sng" dirty="0">
              <a:sym typeface="+mn-ea"/>
            </a:endParaRPr>
          </a:p>
          <a:p>
            <a:pPr marL="87630" lvl="0" indent="-87630">
              <a:lnSpc>
                <a:spcPct val="93000"/>
              </a:lnSpc>
              <a:spcBef>
                <a:spcPct val="15000"/>
              </a:spcBef>
              <a:spcAft>
                <a:spcPct val="15000"/>
              </a:spcAft>
              <a:buSzPct val="100000"/>
              <a:defRPr/>
            </a:pPr>
            <a:r>
              <a:rPr lang="en-US" altLang="zh-CN" sz="1600" dirty="0">
                <a:cs typeface="Arial" panose="020B0604020202020204" pitchFamily="34" charset="0"/>
                <a:sym typeface="+mn-ea"/>
              </a:rPr>
              <a:t>Turn WA into agreement: The </a:t>
            </a:r>
            <a:r>
              <a:rPr lang="en-US" altLang="zh-CN" sz="1600" dirty="0" err="1">
                <a:cs typeface="Arial" panose="020B0604020202020204" pitchFamily="34" charset="0"/>
                <a:sym typeface="+mn-ea"/>
              </a:rPr>
              <a:t>Uu</a:t>
            </a:r>
            <a:r>
              <a:rPr lang="en-US" altLang="zh-CN" sz="1600" dirty="0">
                <a:cs typeface="Arial" panose="020B0604020202020204" pitchFamily="34" charset="0"/>
                <a:sym typeface="+mn-ea"/>
              </a:rPr>
              <a:t> cell ID is used as target cell ID in the handover signaling.</a:t>
            </a:r>
            <a:endParaRPr lang="en-US" altLang="zh-CN" sz="1600"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Introducing time-based parameters for NG HO follows legacy CHO configuration over </a:t>
            </a:r>
            <a:r>
              <a:rPr lang="en-US" altLang="zh-CN" sz="1600" dirty="0" err="1">
                <a:ea typeface="宋体" panose="02010600030101010101" pitchFamily="2" charset="-122"/>
                <a:cs typeface="Arial" panose="020B0604020202020204" pitchFamily="34" charset="0"/>
                <a:sym typeface="+mn-ea"/>
              </a:rPr>
              <a:t>Uu</a:t>
            </a:r>
            <a:r>
              <a:rPr lang="en-US" altLang="zh-CN" sz="1600" dirty="0">
                <a:ea typeface="宋体" panose="02010600030101010101" pitchFamily="2" charset="-122"/>
                <a:cs typeface="Arial" panose="020B0604020202020204" pitchFamily="34" charset="0"/>
                <a:sym typeface="+mn-ea"/>
              </a:rPr>
              <a:t> interface without any RAN2 impact.</a:t>
            </a:r>
            <a:endParaRPr lang="en-US" altLang="zh-CN" sz="1600" dirty="0">
              <a:ea typeface="宋体" panose="02010600030101010101" pitchFamily="2" charset="-122"/>
              <a:cs typeface="Arial" panose="020B0604020202020204" pitchFamily="34" charset="0"/>
              <a:sym typeface="+mn-ea"/>
            </a:endParaRPr>
          </a:p>
          <a:p>
            <a:pPr marL="0" lvl="0" indent="0">
              <a:lnSpc>
                <a:spcPct val="93000"/>
              </a:lnSpc>
              <a:spcBef>
                <a:spcPct val="15000"/>
              </a:spcBef>
              <a:spcAft>
                <a:spcPct val="15000"/>
              </a:spcAft>
              <a:buSzPct val="100000"/>
              <a:buNone/>
              <a:defRPr/>
            </a:pPr>
            <a:endParaRPr lang="en-US" altLang="zh-CN" sz="1600" dirty="0">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altLang="zh-CN" sz="1600" b="1" u="sng" dirty="0">
                <a:cs typeface="Arial" panose="020B0604020202020204" pitchFamily="34" charset="0"/>
                <a:sym typeface="+mn-ea"/>
              </a:rPr>
              <a:t>Next steps</a:t>
            </a:r>
            <a:endParaRPr lang="en-GB" altLang="zh-CN" sz="1600" b="1" u="sng" dirty="0"/>
          </a:p>
          <a:p>
            <a:pPr marL="0" indent="0">
              <a:lnSpc>
                <a:spcPct val="93000"/>
              </a:lnSpc>
              <a:spcBef>
                <a:spcPct val="15000"/>
              </a:spcBef>
              <a:spcAft>
                <a:spcPct val="15000"/>
              </a:spcAft>
            </a:pPr>
            <a:r>
              <a:rPr lang="en-US" altLang="en-US" sz="1600" dirty="0">
                <a:ea typeface="宋体" panose="02010600030101010101" pitchFamily="2" charset="-122"/>
                <a:cs typeface="Arial" panose="020B0604020202020204" pitchFamily="34" charset="0"/>
                <a:sym typeface="+mn-ea"/>
              </a:rPr>
              <a:t>Whether to use </a:t>
            </a:r>
            <a:r>
              <a:rPr lang="en-US" altLang="en-US" sz="1600" dirty="0" err="1">
                <a:ea typeface="宋体" panose="02010600030101010101" pitchFamily="2" charset="-122"/>
                <a:cs typeface="Arial" panose="020B0604020202020204" pitchFamily="34" charset="0"/>
                <a:sym typeface="+mn-ea"/>
              </a:rPr>
              <a:t>Uu</a:t>
            </a:r>
            <a:r>
              <a:rPr lang="en-US" altLang="en-US" sz="1600" dirty="0">
                <a:ea typeface="宋体" panose="02010600030101010101" pitchFamily="2" charset="-122"/>
                <a:cs typeface="Arial" panose="020B0604020202020204" pitchFamily="34" charset="0"/>
                <a:sym typeface="+mn-ea"/>
              </a:rPr>
              <a:t> cell ID or mapped cell ID over </a:t>
            </a:r>
            <a:r>
              <a:rPr lang="en-US" altLang="en-US" sz="1600" dirty="0" err="1">
                <a:ea typeface="宋体" panose="02010600030101010101" pitchFamily="2" charset="-122"/>
                <a:cs typeface="Arial" panose="020B0604020202020204" pitchFamily="34" charset="0"/>
                <a:sym typeface="+mn-ea"/>
              </a:rPr>
              <a:t>Xn</a:t>
            </a:r>
            <a:r>
              <a:rPr lang="en-US" altLang="en-US" sz="1600" dirty="0">
                <a:ea typeface="宋体" panose="02010600030101010101" pitchFamily="2" charset="-122"/>
                <a:cs typeface="Arial" panose="020B0604020202020204" pitchFamily="34" charset="0"/>
                <a:sym typeface="+mn-ea"/>
              </a:rPr>
              <a:t> configuration update procedure.</a:t>
            </a:r>
            <a:endParaRPr lang="en-US" altLang="en-US" sz="1600" dirty="0">
              <a:latin typeface="+mn-lt"/>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pPr>
            <a:r>
              <a:rPr lang="en-US" altLang="en-US" sz="1600" dirty="0">
                <a:ea typeface="宋体" panose="02010600030101010101" pitchFamily="2" charset="-122"/>
                <a:cs typeface="Arial" panose="020B0604020202020204" pitchFamily="34" charset="0"/>
                <a:sym typeface="+mn-ea"/>
              </a:rPr>
              <a:t>The idea of the solutions to support time-based NG HO needs to be further checked.</a:t>
            </a:r>
            <a:endParaRPr lang="en-US" altLang="en-US" sz="1400" dirty="0">
              <a:latin typeface="+mn-lt"/>
              <a:ea typeface="MS PGothic" panose="020B0600070205080204" pitchFamily="34" charset="-128"/>
              <a:cs typeface="+mn-cs"/>
            </a:endParaRPr>
          </a:p>
          <a:p>
            <a:pPr marL="0" indent="0">
              <a:lnSpc>
                <a:spcPct val="93000"/>
              </a:lnSpc>
              <a:spcBef>
                <a:spcPct val="15000"/>
              </a:spcBef>
              <a:spcAft>
                <a:spcPct val="15000"/>
              </a:spcAft>
              <a:buNone/>
            </a:pPr>
            <a:endParaRPr lang="en-US" altLang="en-US" sz="2000" dirty="0">
              <a:latin typeface="+mn-lt"/>
              <a:ea typeface="MS PGothic" panose="020B0600070205080204" pitchFamily="34" charset="-128"/>
              <a:cs typeface="+mn-cs"/>
            </a:endParaRPr>
          </a:p>
        </p:txBody>
      </p:sp>
      <p:sp>
        <p:nvSpPr>
          <p:cNvPr id="82948"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itle 1"/>
          <p:cNvSpPr>
            <a:spLocks noGrp="1"/>
          </p:cNvSpPr>
          <p:nvPr>
            <p:ph type="title"/>
          </p:nvPr>
        </p:nvSpPr>
        <p:spPr>
          <a:xfrm>
            <a:off x="566738" y="0"/>
            <a:ext cx="6834187" cy="835025"/>
          </a:xfrm>
        </p:spPr>
        <p:txBody>
          <a:bodyPr vert="horz" wrap="square" lIns="91440" tIns="45720" rIns="91440" bIns="45720" anchor="ctr" anchorCtr="0"/>
          <a:lstStyle/>
          <a:p>
            <a:r>
              <a:rPr lang="sv-SE" altLang="ja-JP" dirty="0"/>
              <a:t>Executive Summary</a:t>
            </a:r>
            <a:endParaRPr lang="en-US" altLang="en-US" dirty="0"/>
          </a:p>
        </p:txBody>
      </p:sp>
      <p:sp>
        <p:nvSpPr>
          <p:cNvPr id="9219" name="Content Placeholder 2"/>
          <p:cNvSpPr>
            <a:spLocks noGrp="1"/>
          </p:cNvSpPr>
          <p:nvPr>
            <p:ph idx="1"/>
          </p:nvPr>
        </p:nvSpPr>
        <p:spPr>
          <a:xfrm>
            <a:off x="333375" y="1968500"/>
            <a:ext cx="8477250" cy="4635500"/>
          </a:xfrm>
        </p:spPr>
        <p:txBody>
          <a:bodyPr vert="horz" wrap="square" lIns="91440" tIns="45720" rIns="91440" bIns="45720" anchor="t" anchorCtr="0"/>
          <a:lstStyle/>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lang="en-US" altLang="en-US" sz="2000" dirty="0">
                <a:sym typeface="+mn-ea"/>
              </a:rPr>
              <a:t>Total</a:t>
            </a:r>
            <a:r>
              <a:rPr lang="en-US" altLang="en-US" sz="2000" dirty="0">
                <a:solidFill>
                  <a:srgbClr val="FF0000"/>
                </a:solidFill>
                <a:sym typeface="+mn-ea"/>
              </a:rPr>
              <a:t> 721 </a:t>
            </a:r>
            <a:r>
              <a:rPr lang="en-US" altLang="en-US" sz="2000" dirty="0">
                <a:sym typeface="+mn-ea"/>
              </a:rPr>
              <a:t>Tdocs at submission deadline (excluding LSin received from other groups) in Q1</a:t>
            </a:r>
            <a:endParaRPr kumimoji="0" lang="en-US" altLang="en-US" sz="2000" b="1" i="0" u="none" strike="noStrike" kern="0" cap="none" spc="0" normalizeH="0" baseline="0" noProof="1">
              <a:solidFill>
                <a:schemeClr val="tx1"/>
              </a:solidFill>
              <a:latin typeface="+mn-lt"/>
              <a:ea typeface="MS PGothic" panose="020B0600070205080204" pitchFamily="34" charset="-128"/>
              <a:cs typeface="+mn-cs"/>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pPr>
            <a:r>
              <a:rPr lang="en-US" altLang="en-US" sz="2000" dirty="0">
                <a:solidFill>
                  <a:srgbClr val="FF0000"/>
                </a:solidFill>
                <a:sym typeface="+mn-ea"/>
              </a:rPr>
              <a:t>9% </a:t>
            </a:r>
            <a:r>
              <a:rPr lang="en-US" altLang="en-US" sz="2000" dirty="0">
                <a:sym typeface="+mn-ea"/>
              </a:rPr>
              <a:t>LSs and related documents</a:t>
            </a:r>
            <a:endParaRPr kumimoji="0" lang="en-US" altLang="en-US" sz="2000" b="0" i="0" u="none" strike="noStrike" kern="0" cap="none" spc="0" normalizeH="0" baseline="0" noProof="1">
              <a:solidFill>
                <a:srgbClr val="FF0000"/>
              </a:solidFill>
              <a:latin typeface="+mn-lt"/>
              <a:ea typeface="MS PGothic" panose="020B0600070205080204" pitchFamily="34" charset="-128"/>
              <a:cs typeface="+mn-cs"/>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pPr>
            <a:r>
              <a:rPr lang="en-US" altLang="en-US" sz="2000" dirty="0">
                <a:solidFill>
                  <a:srgbClr val="FF0000"/>
                </a:solidFill>
                <a:sym typeface="+mn-ea"/>
              </a:rPr>
              <a:t>25%</a:t>
            </a:r>
            <a:r>
              <a:rPr lang="en-US" altLang="en-US" sz="2000" dirty="0">
                <a:sym typeface="+mn-ea"/>
              </a:rPr>
              <a:t> Maintenance: Rel-17 &amp; earlier</a:t>
            </a:r>
            <a:endParaRPr lang="en-US" altLang="en-US" sz="2000" dirty="0">
              <a:sym typeface="+mn-ea"/>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pPr>
            <a:r>
              <a:rPr lang="en-US" altLang="en-US" dirty="0">
                <a:solidFill>
                  <a:srgbClr val="FF0000"/>
                </a:solidFill>
                <a:sym typeface="+mn-ea"/>
              </a:rPr>
              <a:t>4%</a:t>
            </a:r>
            <a:r>
              <a:rPr lang="en-US" altLang="en-US" dirty="0">
                <a:sym typeface="+mn-ea"/>
              </a:rPr>
              <a:t> Corrections and enhancements: Rel-18</a:t>
            </a:r>
            <a:endParaRPr kumimoji="0" lang="en-US" altLang="en-US" sz="2000" b="0" i="0" u="none" strike="noStrike" kern="0" cap="none" spc="0" normalizeH="0" baseline="0" noProof="1">
              <a:solidFill>
                <a:schemeClr val="tx1"/>
              </a:solidFill>
              <a:latin typeface="+mn-lt"/>
              <a:ea typeface="MS PGothic" panose="020B0600070205080204" pitchFamily="34" charset="-128"/>
              <a:cs typeface="+mn-ea"/>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pPr>
            <a:r>
              <a:rPr lang="en-US" altLang="en-US" sz="2000" dirty="0">
                <a:solidFill>
                  <a:srgbClr val="FF0000"/>
                </a:solidFill>
                <a:cs typeface="+mn-ea"/>
                <a:sym typeface="+mn-ea"/>
              </a:rPr>
              <a:t>62%</a:t>
            </a:r>
            <a:r>
              <a:rPr lang="en-US" altLang="en-US" sz="2000" dirty="0">
                <a:cs typeface="+mn-ea"/>
                <a:sym typeface="+mn-ea"/>
              </a:rPr>
              <a:t> Documents to Rel-18 WIs/SIs</a:t>
            </a:r>
            <a:endParaRPr kumimoji="0" lang="en-US" altLang="en-US" sz="2000" b="0" i="0" u="none" strike="noStrike" kern="0" cap="none" spc="0" normalizeH="0" baseline="0" noProof="1">
              <a:solidFill>
                <a:schemeClr val="tx1"/>
              </a:solidFill>
              <a:latin typeface="+mn-lt"/>
              <a:ea typeface="MS PGothic" panose="020B0600070205080204" pitchFamily="34" charset="-128"/>
              <a:cs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rPr>
              <a:t>Updated endorsed guidelines for f2f meeting with remote access: R3-230106</a:t>
            </a:r>
            <a:endPar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rPr>
              <a:t>TR30.531 Work Plan and Working Procedures - RAN WG3 was updated and approved in R3-230797</a:t>
            </a:r>
            <a:endPar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kumimoji="0" lang="en-US" altLang="sv-SE" sz="2000" b="0" i="0" u="none" strike="noStrike" kern="0" cap="none" spc="0" normalizeH="0" baseline="0" noProof="1">
                <a:solidFill>
                  <a:srgbClr val="FF0000"/>
                </a:solidFill>
                <a:latin typeface="+mn-lt"/>
                <a:ea typeface="MS PGothic" panose="020B0600070205080204" pitchFamily="34" charset="-128"/>
                <a:cs typeface="+mn-cs"/>
                <a:sym typeface="+mn-ea"/>
              </a:rPr>
              <a:t>The R18 NR NCR WI (led by RAN1) was completed in RAN3.</a:t>
            </a:r>
            <a:endParaRPr kumimoji="0" lang="en-US" altLang="sv-SE" sz="2000" b="0" i="0" u="none" strike="noStrike" kern="0" cap="none" spc="0" normalizeH="0" baseline="0" noProof="1">
              <a:solidFill>
                <a:srgbClr val="FF0000"/>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kumimoji="0" lang="en-US" altLang="sv-SE" sz="2000" b="0" i="0" u="none" strike="noStrike" kern="0" cap="none" spc="0" normalizeH="0" baseline="0" noProof="1">
                <a:solidFill>
                  <a:srgbClr val="FF0000"/>
                </a:solidFill>
                <a:latin typeface="+mn-lt"/>
                <a:ea typeface="MS PGothic" panose="020B0600070205080204" pitchFamily="34" charset="-128"/>
                <a:cs typeface="+mn-cs"/>
                <a:sym typeface="+mn-ea"/>
              </a:rPr>
              <a:t>LS on required normative work for SA2 related Rel-18 topics to RAN agreed in R3-230954.</a:t>
            </a:r>
            <a:endParaRPr kumimoji="0" lang="en-US" altLang="sv-SE" sz="2000" b="0" i="0" u="none" strike="noStrike" kern="0" cap="none" spc="0" normalizeH="0" baseline="0" noProof="1">
              <a:solidFill>
                <a:srgbClr val="FF0000"/>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2000" b="0" i="0" u="none" strike="noStrike" kern="0" cap="none" spc="0" normalizeH="0" baseline="0" noProof="1">
              <a:solidFill>
                <a:srgbClr val="FF0000"/>
              </a:solidFill>
              <a:latin typeface="+mn-lt"/>
              <a:ea typeface="MS PGothic" panose="020B0600070205080204" pitchFamily="34" charset="-128"/>
              <a:cs typeface="+mn-cs"/>
              <a:sym typeface="+mn-ea"/>
            </a:endParaRPr>
          </a:p>
          <a:p>
            <a:pPr marL="800100" marR="0" lvl="1"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1665" b="0" i="0" u="none" strike="noStrike" kern="0" cap="none" spc="0" normalizeH="0" baseline="0" noProof="1">
              <a:solidFill>
                <a:schemeClr val="tx1"/>
              </a:solidFill>
              <a:latin typeface="+mn-lt"/>
              <a:ea typeface="MS PGothic" panose="020B0600070205080204" pitchFamily="34" charset="-128"/>
              <a:cs typeface="+mn-cs"/>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1165" b="0" i="0" u="none" strike="noStrike" kern="0" cap="none" spc="0" normalizeH="0" baseline="0" noProof="1">
              <a:solidFill>
                <a:srgbClr val="FF0000"/>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en-US" sz="1600" b="0" i="0" u="none" strike="noStrike" kern="0" cap="none" spc="0" normalizeH="0" baseline="0" noProof="1">
              <a:solidFill>
                <a:schemeClr val="tx1"/>
              </a:solidFill>
              <a:latin typeface="+mn-lt"/>
              <a:ea typeface="MS PGothic" panose="020B0600070205080204" pitchFamily="34" charset="-128"/>
              <a:cs typeface="+mn-cs"/>
            </a:endParaRPr>
          </a:p>
          <a:p>
            <a:pPr marL="1143000" marR="0" lvl="2" indent="-22860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v"/>
            </a:pPr>
            <a:endParaRPr kumimoji="0" lang="en-US" altLang="en-US" sz="1200" b="0" i="0" u="none" strike="noStrike" kern="0" cap="none" spc="0" normalizeH="0" baseline="0" noProof="1">
              <a:solidFill>
                <a:schemeClr val="tx1"/>
              </a:solidFill>
              <a:latin typeface="+mn-lt"/>
              <a:ea typeface="MS PGothic" panose="020B0600070205080204" pitchFamily="34" charset="-128"/>
              <a:cs typeface="+mn-ea"/>
              <a:sym typeface="Wingdings" panose="05000000000000000000" pitchFamily="2" charset="2"/>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en-US" sz="2400" b="0" i="0" u="none" strike="noStrike" kern="0" cap="none" spc="0" normalizeH="0" baseline="0" noProof="1">
              <a:solidFill>
                <a:schemeClr val="tx1"/>
              </a:solidFill>
              <a:latin typeface="+mn-lt"/>
              <a:ea typeface="MS PGothic" panose="020B0600070205080204" pitchFamily="34" charset="-128"/>
              <a:cs typeface="+mn-cs"/>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en-US" sz="2400" b="0" i="0" u="none" strike="noStrike" kern="0" cap="none" spc="0" normalizeH="0" baseline="0" noProof="1">
              <a:solidFill>
                <a:schemeClr val="tx1"/>
              </a:solidFill>
              <a:latin typeface="+mn-lt"/>
              <a:ea typeface="MS PGothic" panose="020B0600070205080204" pitchFamily="34" charset="-128"/>
              <a:cs typeface="+mn-cs"/>
            </a:endParaRPr>
          </a:p>
        </p:txBody>
      </p:sp>
      <p:sp>
        <p:nvSpPr>
          <p:cNvPr id="70659" name="Slide Number Placeholder 3"/>
          <p:cNvSpPr>
            <a:spLocks noGrp="1"/>
          </p:cNvSpPr>
          <p:nvPr>
            <p:ph type="sldNum" sz="quarter" idx="4"/>
          </p:nvPr>
        </p:nvSpPr>
        <p:spPr>
          <a:xfrm>
            <a:off x="8564563" y="6457950"/>
            <a:ext cx="395287" cy="222250"/>
          </a:xfrm>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5pPr>
          </a:lstStyle>
          <a:p>
            <a:pPr lvl="0">
              <a:buClrTx/>
              <a:buSzTx/>
            </a:pPr>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graphicFrame>
        <p:nvGraphicFramePr>
          <p:cNvPr id="5" name="Table 4"/>
          <p:cNvGraphicFramePr>
            <a:graphicFrameLocks noGrp="1"/>
          </p:cNvGraphicFramePr>
          <p:nvPr/>
        </p:nvGraphicFramePr>
        <p:xfrm>
          <a:off x="1508125" y="688975"/>
          <a:ext cx="5174091" cy="760415"/>
        </p:xfrm>
        <a:graphic>
          <a:graphicData uri="http://schemas.openxmlformats.org/drawingml/2006/table">
            <a:tbl>
              <a:tblPr/>
              <a:tblGrid>
                <a:gridCol w="1542526"/>
                <a:gridCol w="3631565"/>
              </a:tblGrid>
              <a:tr h="380365">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rPr>
                        <a:t>RAN3#119</a:t>
                      </a:r>
                      <a:endPar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rPr>
                        <a:t>Feb 27</a:t>
                      </a:r>
                      <a:r>
                        <a:rPr kumimoji="0" lang="en-US" altLang="ja-JP" sz="1600" b="1" baseline="30000" dirty="0">
                          <a:ln>
                            <a:noFill/>
                          </a:ln>
                          <a:effectLst/>
                          <a:latin typeface="Calibri" panose="020F0502020204030204" pitchFamily="34" charset="0"/>
                          <a:ea typeface="MS PGothic" panose="020B0600070205080204" pitchFamily="34" charset="-128"/>
                          <a:sym typeface="+mn-ea"/>
                        </a:rPr>
                        <a:t>th </a:t>
                      </a:r>
                      <a:r>
                        <a:rPr kumimoji="0" lang="en-US" altLang="ja-JP" sz="1600" b="1" dirty="0">
                          <a:ln>
                            <a:noFill/>
                          </a:ln>
                          <a:effectLst/>
                          <a:latin typeface="Calibri" panose="020F0502020204030204" pitchFamily="34" charset="0"/>
                          <a:ea typeface="MS PGothic" panose="020B0600070205080204" pitchFamily="34" charset="-128"/>
                          <a:sym typeface="+mn-ea"/>
                        </a:rPr>
                        <a:t>– Mar 3</a:t>
                      </a:r>
                      <a:r>
                        <a:rPr kumimoji="0" lang="en-US" altLang="ja-JP" sz="1600" b="1" baseline="30000" dirty="0">
                          <a:ln>
                            <a:noFill/>
                          </a:ln>
                          <a:effectLst/>
                          <a:latin typeface="Calibri" panose="020F0502020204030204" pitchFamily="34" charset="0"/>
                          <a:ea typeface="MS PGothic" panose="020B0600070205080204" pitchFamily="34" charset="-128"/>
                          <a:sym typeface="+mn-ea"/>
                        </a:rPr>
                        <a:t>rd</a:t>
                      </a:r>
                      <a:r>
                        <a:rPr kumimoji="0" lang="en-US" altLang="ja-JP" sz="1600" b="1" dirty="0">
                          <a:ln>
                            <a:noFill/>
                          </a:ln>
                          <a:effectLst/>
                          <a:latin typeface="Calibri" panose="020F0502020204030204" pitchFamily="34" charset="0"/>
                          <a:ea typeface="MS PGothic" panose="020B0600070205080204" pitchFamily="34" charset="-128"/>
                          <a:sym typeface="+mn-ea"/>
                        </a:rPr>
                        <a:t>, 2023 Athens, Greece</a:t>
                      </a:r>
                      <a:endPar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0050">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RAN #99</a:t>
                      </a:r>
                      <a:endPar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Mar 20</a:t>
                      </a:r>
                      <a:r>
                        <a:rPr kumimoji="0" lang="en-US" altLang="ja-JP" sz="1600" b="1" i="0" u="none" strike="noStrike" cap="none" normalizeH="0" baseline="30000" dirty="0">
                          <a:ln>
                            <a:noFill/>
                          </a:ln>
                          <a:solidFill>
                            <a:schemeClr val="hlink"/>
                          </a:solidFill>
                          <a:effectLst/>
                          <a:latin typeface="Calibri" panose="020F0502020204030204" pitchFamily="34" charset="0"/>
                          <a:ea typeface="MS PGothic" panose="020B0600070205080204" pitchFamily="34" charset="-128"/>
                        </a:rPr>
                        <a:t>th</a:t>
                      </a: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 – 23</a:t>
                      </a:r>
                      <a:r>
                        <a:rPr kumimoji="0" lang="en-US" altLang="ja-JP" sz="1600" b="1" i="0" u="none" strike="noStrike" cap="none" normalizeH="0" baseline="30000" dirty="0">
                          <a:ln>
                            <a:noFill/>
                          </a:ln>
                          <a:solidFill>
                            <a:schemeClr val="hlink"/>
                          </a:solidFill>
                          <a:effectLst/>
                          <a:latin typeface="Calibri" panose="020F0502020204030204" pitchFamily="34" charset="0"/>
                          <a:ea typeface="MS PGothic" panose="020B0600070205080204" pitchFamily="34" charset="-128"/>
                        </a:rPr>
                        <a:t>th</a:t>
                      </a: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 2023</a:t>
                      </a:r>
                      <a:endPar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r>
            </a:tbl>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a:xfrm>
            <a:off x="0" y="179705"/>
            <a:ext cx="7163435" cy="563245"/>
          </a:xfrm>
        </p:spPr>
        <p:txBody>
          <a:bodyPr vert="horz" wrap="square" lIns="91440" tIns="45720" rIns="91440" bIns="45720" anchor="ctr" anchorCtr="0"/>
          <a:lstStyle/>
          <a:p>
            <a:r>
              <a:rPr lang="en-US" altLang="en-US" sz="3600" dirty="0"/>
              <a:t>R18 IoT NTN WI</a:t>
            </a:r>
            <a:endParaRPr lang="en-US" altLang="en-US" sz="3600" dirty="0"/>
          </a:p>
        </p:txBody>
      </p:sp>
      <p:sp>
        <p:nvSpPr>
          <p:cNvPr id="84995"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
        <p:nvSpPr>
          <p:cNvPr id="6" name="Content Placeholder 2"/>
          <p:cNvSpPr>
            <a:spLocks noGrp="1"/>
          </p:cNvSpPr>
          <p:nvPr>
            <p:ph idx="1"/>
          </p:nvPr>
        </p:nvSpPr>
        <p:spPr>
          <a:xfrm>
            <a:off x="373063" y="1052513"/>
            <a:ext cx="8388350" cy="5095875"/>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600" b="1" u="sng" dirty="0">
                <a:cs typeface="+mn-lt"/>
                <a:sym typeface="+mn-ea"/>
              </a:rPr>
              <a:t>Progress in the last quarter</a:t>
            </a:r>
            <a:endParaRPr lang="en-GB" altLang="zh-CN" sz="1600" b="1" u="sng" dirty="0">
              <a:cs typeface="+mn-lt"/>
            </a:endParaRPr>
          </a:p>
          <a:p>
            <a:pPr marL="0" indent="0">
              <a:lnSpc>
                <a:spcPct val="93000"/>
              </a:lnSpc>
              <a:spcBef>
                <a:spcPct val="15000"/>
              </a:spcBef>
              <a:spcAft>
                <a:spcPct val="15000"/>
              </a:spcAft>
            </a:pPr>
            <a:r>
              <a:rPr lang="en-US" altLang="zh-CN" sz="1600" dirty="0">
                <a:cs typeface="Arial" panose="020B0604020202020204" pitchFamily="34" charset="0"/>
                <a:sym typeface="+mn-ea"/>
              </a:rPr>
              <a:t>There is no need to enhance the existing S1AP procedure to support the tracking area reported  by RAN before AN release.</a:t>
            </a:r>
            <a:endParaRPr lang="en-US" altLang="zh-CN" sz="1600" dirty="0">
              <a:cs typeface="Arial" panose="020B0604020202020204" pitchFamily="34" charset="0"/>
              <a:sym typeface="+mn-ea"/>
            </a:endParaRPr>
          </a:p>
          <a:p>
            <a:pPr marL="0" indent="0">
              <a:lnSpc>
                <a:spcPct val="93000"/>
              </a:lnSpc>
              <a:spcBef>
                <a:spcPct val="15000"/>
              </a:spcBef>
              <a:spcAft>
                <a:spcPct val="15000"/>
              </a:spcAft>
            </a:pPr>
            <a:r>
              <a:rPr lang="en-US" altLang="zh-CN" sz="1600" dirty="0">
                <a:cs typeface="Arial" panose="020B0604020202020204" pitchFamily="34" charset="0"/>
                <a:sym typeface="+mn-ea"/>
              </a:rPr>
              <a:t>The time-based CHO over X2 should </a:t>
            </a:r>
            <a:r>
              <a:rPr lang="en-US" altLang="zh-CN" sz="1600">
                <a:cs typeface="Arial" panose="020B0604020202020204" pitchFamily="34" charset="0"/>
                <a:sym typeface="+mn-ea"/>
              </a:rPr>
              <a:t>be supported.</a:t>
            </a:r>
            <a:endParaRPr lang="en-US" altLang="zh-CN" sz="1600" dirty="0">
              <a:cs typeface="Arial" panose="020B0604020202020204" pitchFamily="34" charset="0"/>
              <a:sym typeface="+mn-ea"/>
            </a:endParaRPr>
          </a:p>
          <a:p>
            <a:pPr marL="0" indent="0">
              <a:lnSpc>
                <a:spcPct val="93000"/>
              </a:lnSpc>
              <a:spcBef>
                <a:spcPct val="15000"/>
              </a:spcBef>
              <a:spcAft>
                <a:spcPct val="15000"/>
              </a:spcAft>
              <a:buNone/>
            </a:pPr>
            <a:endParaRPr lang="en-US" altLang="zh-CN" sz="1600" dirty="0">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altLang="zh-CN" sz="1600" b="1" u="sng" dirty="0">
                <a:cs typeface="Arial" panose="020B0604020202020204" pitchFamily="34" charset="0"/>
                <a:sym typeface="+mn-ea"/>
              </a:rPr>
              <a:t>Next steps</a:t>
            </a:r>
            <a:endParaRPr lang="en-GB" altLang="zh-CN" sz="1600" b="1" u="sng" dirty="0"/>
          </a:p>
          <a:p>
            <a:pPr marL="0" indent="0">
              <a:lnSpc>
                <a:spcPct val="93000"/>
              </a:lnSpc>
              <a:spcBef>
                <a:spcPct val="15000"/>
              </a:spcBef>
              <a:spcAft>
                <a:spcPct val="15000"/>
              </a:spcAft>
            </a:pPr>
            <a:r>
              <a:rPr lang="en-US" altLang="en-US" sz="1600" dirty="0">
                <a:ea typeface="宋体" panose="02010600030101010101" pitchFamily="2" charset="-122"/>
                <a:cs typeface="Arial" panose="020B0604020202020204" pitchFamily="34" charset="0"/>
                <a:sym typeface="+mn-ea"/>
              </a:rPr>
              <a:t>Further discuss the potential RAN3 impact based on the progress in SA2 if any.</a:t>
            </a:r>
            <a:endParaRPr lang="en-US" altLang="en-US" sz="16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pPr>
            <a:r>
              <a:rPr lang="en-US" altLang="zh-CN" sz="1600" dirty="0">
                <a:ea typeface="宋体" panose="02010600030101010101" pitchFamily="2" charset="-122"/>
                <a:cs typeface="Arial" panose="020B0604020202020204" pitchFamily="34" charset="0"/>
                <a:sym typeface="+mn-ea"/>
              </a:rPr>
              <a:t>Align with the progress in NR NTN WI.</a:t>
            </a:r>
            <a:endParaRPr lang="en-US" altLang="zh-CN" sz="16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None/>
            </a:pP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0" marR="0" lvl="0" indent="0" algn="l" defTabSz="914400" rtl="0" eaLnBrk="0" fontAlgn="base" latinLnBrk="0" hangingPunct="0">
              <a:lnSpc>
                <a:spcPct val="93000"/>
              </a:lnSpc>
              <a:spcBef>
                <a:spcPct val="15000"/>
              </a:spcBef>
              <a:spcAft>
                <a:spcPct val="15000"/>
              </a:spcAft>
              <a:buClr>
                <a:srgbClr val="C00000"/>
              </a:buClr>
              <a:buSzTx/>
              <a:buFontTx/>
              <a:buNone/>
              <a:defRPr/>
            </a:pPr>
            <a:endParaRPr kumimoji="0" lang="en-US" altLang="zh-CN" sz="1600" b="0" i="0" u="none" strike="noStrike" kern="0" cap="none" spc="0" normalizeH="0" baseline="0" dirty="0">
              <a:ln>
                <a:noFill/>
              </a:ln>
              <a:solidFill>
                <a:schemeClr val="tx1"/>
              </a:solidFill>
              <a:effectLst/>
              <a:uLnTx/>
              <a:uFillTx/>
              <a:latin typeface="+mn-lt"/>
              <a:ea typeface="MS PGothic" panose="020B0600070205080204" pitchFamily="34" charset="-128"/>
              <a:cs typeface="+mn-cs"/>
            </a:endParaRPr>
          </a:p>
          <a:p>
            <a:pPr marL="87630" indent="-87630">
              <a:lnSpc>
                <a:spcPct val="93000"/>
              </a:lnSpc>
              <a:spcBef>
                <a:spcPct val="15000"/>
              </a:spcBef>
              <a:spcAft>
                <a:spcPct val="15000"/>
              </a:spcAft>
              <a:defRPr/>
            </a:pPr>
            <a:endParaRPr kumimoji="0" lang="en-GB"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487680" marR="0" lvl="1" indent="-87630" algn="l" defTabSz="914400" rtl="0" eaLnBrk="0" fontAlgn="base" latinLnBrk="0" hangingPunct="0">
              <a:lnSpc>
                <a:spcPct val="93000"/>
              </a:lnSpc>
              <a:spcBef>
                <a:spcPct val="15000"/>
              </a:spcBef>
              <a:spcAft>
                <a:spcPct val="15000"/>
              </a:spcAft>
              <a:buClr>
                <a:srgbClr val="C00000"/>
              </a:buClr>
              <a:buSzTx/>
              <a:buFont typeface="Wingdings" panose="05000000000000000000" pitchFamily="2" charset="2"/>
              <a:buBlip>
                <a:blip r:embed="rId1"/>
              </a:buBlip>
              <a:defRPr/>
            </a:pPr>
            <a:endParaRPr kumimoji="0" lang="en-US"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endParaRPr kumimoji="0" lang="en-US" altLang="en-US" sz="180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a:xfrm>
            <a:off x="0" y="179705"/>
            <a:ext cx="7163435" cy="563245"/>
          </a:xfrm>
        </p:spPr>
        <p:txBody>
          <a:bodyPr vert="horz" wrap="square" lIns="91440" tIns="45720" rIns="91440" bIns="45720" anchor="ctr" anchorCtr="0"/>
          <a:lstStyle/>
          <a:p>
            <a:r>
              <a:rPr lang="en-US" altLang="en-US" sz="3600" dirty="0"/>
              <a:t>R18 UAV WI</a:t>
            </a:r>
            <a:endParaRPr lang="en-US" altLang="en-US" sz="3600" dirty="0"/>
          </a:p>
        </p:txBody>
      </p:sp>
      <p:sp>
        <p:nvSpPr>
          <p:cNvPr id="84995"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
        <p:nvSpPr>
          <p:cNvPr id="6" name="Content Placeholder 2"/>
          <p:cNvSpPr>
            <a:spLocks noGrp="1"/>
          </p:cNvSpPr>
          <p:nvPr>
            <p:ph idx="1"/>
          </p:nvPr>
        </p:nvSpPr>
        <p:spPr>
          <a:xfrm>
            <a:off x="373063" y="1052513"/>
            <a:ext cx="8388350" cy="5095875"/>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600" b="1" u="sng" dirty="0">
                <a:cs typeface="+mn-lt"/>
                <a:sym typeface="+mn-ea"/>
              </a:rPr>
              <a:t>Progress in the last quarter</a:t>
            </a:r>
            <a:endParaRPr lang="en-US" altLang="zh-CN" sz="1600" dirty="0">
              <a:cs typeface="+mn-lt"/>
              <a:sym typeface="+mn-ea"/>
            </a:endParaRPr>
          </a:p>
          <a:p>
            <a:pPr marL="87630" lvl="0" indent="-87630">
              <a:lnSpc>
                <a:spcPct val="93000"/>
              </a:lnSpc>
              <a:spcBef>
                <a:spcPct val="15000"/>
              </a:spcBef>
              <a:spcAft>
                <a:spcPct val="15000"/>
              </a:spcAft>
              <a:buSzPct val="100000"/>
              <a:defRPr/>
            </a:pPr>
            <a:r>
              <a:rPr lang="en-US" altLang="zh-CN" sz="1600" dirty="0">
                <a:cs typeface="+mn-lt"/>
              </a:rPr>
              <a:t>NULL</a:t>
            </a:r>
            <a:endParaRPr lang="en-US" altLang="zh-CN" sz="1600" dirty="0">
              <a:cs typeface="+mn-lt"/>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dirty="0">
                <a:ln>
                  <a:noFill/>
                </a:ln>
                <a:effectLst/>
                <a:uLnTx/>
                <a:uFillTx/>
                <a:cs typeface="+mn-lt"/>
                <a:sym typeface="+mn-ea"/>
              </a:rPr>
              <a:t>Next steps</a:t>
            </a:r>
            <a:endParaRPr kumimoji="0" lang="en-US" altLang="zh-CN" sz="1600" b="0" i="0" u="none" strike="noStrike" kern="0" cap="none" spc="0" normalizeH="0" baseline="0" dirty="0">
              <a:ln>
                <a:noFill/>
              </a:ln>
              <a:solidFill>
                <a:schemeClr val="tx1"/>
              </a:solidFill>
              <a:effectLst/>
              <a:uLnTx/>
              <a:uFillTx/>
              <a:ea typeface="MS PGothic" panose="020B0600070205080204" pitchFamily="34" charset="-128"/>
              <a:cs typeface="+mn-lt"/>
            </a:endParaRPr>
          </a:p>
          <a:p>
            <a:pPr marL="87630" indent="-87630">
              <a:lnSpc>
                <a:spcPct val="93000"/>
              </a:lnSpc>
              <a:spcBef>
                <a:spcPct val="15000"/>
              </a:spcBef>
              <a:spcAft>
                <a:spcPct val="15000"/>
              </a:spcAft>
              <a:defRPr/>
            </a:pPr>
            <a:r>
              <a:rPr lang="en-US" altLang="zh-CN" sz="1600" noProof="1">
                <a:ln>
                  <a:noFill/>
                </a:ln>
                <a:effectLst/>
                <a:uLnTx/>
                <a:uFillTx/>
                <a:ea typeface="+mn-ea"/>
                <a:cs typeface="+mn-lt"/>
                <a:sym typeface="+mn-ea"/>
              </a:rPr>
              <a:t>Proper TU allocation in RAN3 to be discussed.</a:t>
            </a:r>
            <a:endParaRPr lang="en-US" altLang="zh-CN" sz="1600" noProof="1">
              <a:ln>
                <a:noFill/>
              </a:ln>
              <a:effectLst/>
              <a:uLnTx/>
              <a:uFillTx/>
              <a:ea typeface="+mn-ea"/>
              <a:cs typeface="+mn-lt"/>
              <a:sym typeface="+mn-ea"/>
            </a:endParaRPr>
          </a:p>
          <a:p>
            <a:pPr marL="0" indent="0">
              <a:lnSpc>
                <a:spcPct val="93000"/>
              </a:lnSpc>
              <a:spcBef>
                <a:spcPct val="15000"/>
              </a:spcBef>
              <a:spcAft>
                <a:spcPct val="15000"/>
              </a:spcAft>
              <a:buNone/>
            </a:pP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0" marR="0" lvl="0" indent="0" algn="l" defTabSz="914400" rtl="0" eaLnBrk="0" fontAlgn="base" latinLnBrk="0" hangingPunct="0">
              <a:lnSpc>
                <a:spcPct val="93000"/>
              </a:lnSpc>
              <a:spcBef>
                <a:spcPct val="15000"/>
              </a:spcBef>
              <a:spcAft>
                <a:spcPct val="15000"/>
              </a:spcAft>
              <a:buClr>
                <a:srgbClr val="C00000"/>
              </a:buClr>
              <a:buSzTx/>
              <a:buFontTx/>
              <a:buNone/>
              <a:defRPr/>
            </a:pPr>
            <a:endParaRPr kumimoji="0" lang="en-US" altLang="zh-CN" sz="1600" b="0" i="0" u="none" strike="noStrike" kern="0" cap="none" spc="0" normalizeH="0" baseline="0" dirty="0">
              <a:ln>
                <a:noFill/>
              </a:ln>
              <a:solidFill>
                <a:schemeClr val="tx1"/>
              </a:solidFill>
              <a:effectLst/>
              <a:uLnTx/>
              <a:uFillTx/>
              <a:latin typeface="+mn-lt"/>
              <a:ea typeface="MS PGothic" panose="020B0600070205080204" pitchFamily="34" charset="-128"/>
              <a:cs typeface="+mn-cs"/>
            </a:endParaRPr>
          </a:p>
          <a:p>
            <a:pPr marL="87630" indent="-87630">
              <a:lnSpc>
                <a:spcPct val="93000"/>
              </a:lnSpc>
              <a:spcBef>
                <a:spcPct val="15000"/>
              </a:spcBef>
              <a:spcAft>
                <a:spcPct val="15000"/>
              </a:spcAft>
              <a:defRPr/>
            </a:pPr>
            <a:endParaRPr kumimoji="0" lang="en-GB"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487680" marR="0" lvl="1" indent="-87630" algn="l" defTabSz="914400" rtl="0" eaLnBrk="0" fontAlgn="base" latinLnBrk="0" hangingPunct="0">
              <a:lnSpc>
                <a:spcPct val="93000"/>
              </a:lnSpc>
              <a:spcBef>
                <a:spcPct val="15000"/>
              </a:spcBef>
              <a:spcAft>
                <a:spcPct val="15000"/>
              </a:spcAft>
              <a:buClr>
                <a:srgbClr val="C00000"/>
              </a:buClr>
              <a:buSzTx/>
              <a:buFont typeface="Wingdings" panose="05000000000000000000" pitchFamily="2" charset="2"/>
              <a:buBlip>
                <a:blip r:embed="rId1"/>
              </a:buBlip>
              <a:defRPr/>
            </a:pPr>
            <a:endParaRPr kumimoji="0" lang="en-US"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endParaRPr kumimoji="0" lang="en-US" altLang="en-US" sz="180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388"/>
            <a:ext cx="6770688" cy="563562"/>
          </a:xfrm>
        </p:spPr>
        <p:txBody>
          <a:bodyPr vert="horz" wrap="square" lIns="91440" tIns="45720" rIns="91440" bIns="45720" anchor="ctr" anchorCtr="0"/>
          <a:lstStyle/>
          <a:p>
            <a:r>
              <a:rPr lang="en-US" altLang="en-US" sz="3600" dirty="0"/>
              <a:t>R18 NR MT-SDT WI</a:t>
            </a:r>
            <a:endParaRPr lang="en-US" altLang="en-US" sz="3600" dirty="0"/>
          </a:p>
        </p:txBody>
      </p:sp>
      <p:sp>
        <p:nvSpPr>
          <p:cNvPr id="37891" name="Content Placeholder 2"/>
          <p:cNvSpPr>
            <a:spLocks noGrp="1"/>
          </p:cNvSpPr>
          <p:nvPr>
            <p:ph idx="1"/>
          </p:nvPr>
        </p:nvSpPr>
        <p:spPr>
          <a:xfrm>
            <a:off x="373063" y="742950"/>
            <a:ext cx="8388350" cy="5627688"/>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dirty="0">
                <a:ln>
                  <a:noFill/>
                </a:ln>
                <a:effectLst/>
                <a:uLnTx/>
                <a:uFillTx/>
                <a:cs typeface="Arial" panose="020B0604020202020204" pitchFamily="34" charset="0"/>
                <a:sym typeface="+mn-ea"/>
              </a:rPr>
              <a:t>Progress in the last quarter</a:t>
            </a:r>
            <a:endParaRPr kumimoji="0" lang="en-GB" sz="18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RAN3 starts to initiate NR MT-SDT WI.</a:t>
            </a:r>
            <a:endParaRPr lang="en-US" altLang="zh-CN" sz="16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MT-SDT can be triggered by DL SDT user data and/or DL SDT </a:t>
            </a:r>
            <a:r>
              <a:rPr lang="en-US" altLang="zh-CN" sz="1600" dirty="0" err="1">
                <a:ea typeface="宋体" panose="02010600030101010101" pitchFamily="2" charset="-122"/>
                <a:cs typeface="Arial" panose="020B0604020202020204" pitchFamily="34" charset="0"/>
                <a:sym typeface="+mn-ea"/>
              </a:rPr>
              <a:t>signalling</a:t>
            </a:r>
            <a:r>
              <a:rPr lang="en-US" altLang="zh-CN" sz="1600" dirty="0">
                <a:ea typeface="宋体" panose="02010600030101010101" pitchFamily="2" charset="-122"/>
                <a:cs typeface="Arial" panose="020B0604020202020204" pitchFamily="34" charset="0"/>
                <a:sym typeface="+mn-ea"/>
              </a:rPr>
              <a:t>.</a:t>
            </a:r>
            <a:endParaRPr lang="en-US" altLang="zh-CN" sz="16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Upon reception of DL SDT user data, the gNB-CU-UP may include the assistance information (e.g., Data size) in E1AP DL Data Notification message to gNB-CU-CP. FFS on MT-SDT indicator.</a:t>
            </a:r>
            <a:endParaRPr lang="en-US" altLang="zh-CN" sz="16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When receiving DL SDT data, the anchor gNB may send MT-SDT information IE to the </a:t>
            </a:r>
            <a:r>
              <a:rPr lang="en-US" altLang="zh-CN" sz="1600" dirty="0" err="1">
                <a:ea typeface="宋体" panose="02010600030101010101" pitchFamily="2" charset="-122"/>
                <a:cs typeface="Arial" panose="020B0604020202020204" pitchFamily="34" charset="0"/>
                <a:sym typeface="+mn-ea"/>
              </a:rPr>
              <a:t>neighbour</a:t>
            </a:r>
            <a:r>
              <a:rPr lang="en-US" altLang="zh-CN" sz="1600" dirty="0">
                <a:ea typeface="宋体" panose="02010600030101010101" pitchFamily="2" charset="-122"/>
                <a:cs typeface="Arial" panose="020B0604020202020204" pitchFamily="34" charset="0"/>
                <a:sym typeface="+mn-ea"/>
              </a:rPr>
              <a:t> </a:t>
            </a:r>
            <a:r>
              <a:rPr lang="en-US" altLang="zh-CN" sz="1600" dirty="0" err="1">
                <a:ea typeface="宋体" panose="02010600030101010101" pitchFamily="2" charset="-122"/>
                <a:cs typeface="Arial" panose="020B0604020202020204" pitchFamily="34" charset="0"/>
                <a:sym typeface="+mn-ea"/>
              </a:rPr>
              <a:t>gNBs</a:t>
            </a:r>
            <a:r>
              <a:rPr lang="en-US" altLang="zh-CN" sz="1600" dirty="0">
                <a:ea typeface="宋体" panose="02010600030101010101" pitchFamily="2" charset="-122"/>
                <a:cs typeface="Arial" panose="020B0604020202020204" pitchFamily="34" charset="0"/>
                <a:sym typeface="+mn-ea"/>
              </a:rPr>
              <a:t> within the RNA, via </a:t>
            </a:r>
            <a:r>
              <a:rPr lang="en-US" altLang="zh-CN" sz="1600" dirty="0" err="1">
                <a:ea typeface="宋体" panose="02010600030101010101" pitchFamily="2" charset="-122"/>
                <a:cs typeface="Arial" panose="020B0604020202020204" pitchFamily="34" charset="0"/>
                <a:sym typeface="+mn-ea"/>
              </a:rPr>
              <a:t>XnAP</a:t>
            </a:r>
            <a:r>
              <a:rPr lang="en-US" altLang="zh-CN" sz="1600" dirty="0">
                <a:ea typeface="宋体" panose="02010600030101010101" pitchFamily="2" charset="-122"/>
                <a:cs typeface="Arial" panose="020B0604020202020204" pitchFamily="34" charset="0"/>
                <a:sym typeface="+mn-ea"/>
              </a:rPr>
              <a:t> RAN paging message. The encoding and the name of MT-SDT information IE is FFS.</a:t>
            </a:r>
            <a:endParaRPr lang="en-US" altLang="zh-CN" sz="16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The gNB that receives MT-SDT information within the RNA takes into account this information received in the </a:t>
            </a:r>
            <a:r>
              <a:rPr lang="en-US" altLang="zh-CN" sz="1600" dirty="0" err="1">
                <a:ea typeface="宋体" panose="02010600030101010101" pitchFamily="2" charset="-122"/>
                <a:cs typeface="Arial" panose="020B0604020202020204" pitchFamily="34" charset="0"/>
                <a:sym typeface="+mn-ea"/>
              </a:rPr>
              <a:t>XnAP</a:t>
            </a:r>
            <a:r>
              <a:rPr lang="en-US" altLang="zh-CN" sz="1600" dirty="0">
                <a:ea typeface="宋体" panose="02010600030101010101" pitchFamily="2" charset="-122"/>
                <a:cs typeface="Arial" panose="020B0604020202020204" pitchFamily="34" charset="0"/>
                <a:sym typeface="+mn-ea"/>
              </a:rPr>
              <a:t> RAN PAGING message from the anchor gNB to decide whether to trigger MT-SDT </a:t>
            </a:r>
            <a:r>
              <a:rPr lang="en-US" altLang="zh-CN" sz="1600" dirty="0" err="1">
                <a:ea typeface="宋体" panose="02010600030101010101" pitchFamily="2" charset="-122"/>
                <a:cs typeface="Arial" panose="020B0604020202020204" pitchFamily="34" charset="0"/>
                <a:sym typeface="+mn-ea"/>
              </a:rPr>
              <a:t>Uu</a:t>
            </a:r>
            <a:r>
              <a:rPr lang="en-US" altLang="zh-CN" sz="1600" dirty="0">
                <a:ea typeface="宋体" panose="02010600030101010101" pitchFamily="2" charset="-122"/>
                <a:cs typeface="Arial" panose="020B0604020202020204" pitchFamily="34" charset="0"/>
                <a:sym typeface="+mn-ea"/>
              </a:rPr>
              <a:t> paging. </a:t>
            </a:r>
            <a:endParaRPr lang="en-US" altLang="zh-CN" sz="16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Upon reception of MT-SDT information via </a:t>
            </a:r>
            <a:r>
              <a:rPr lang="en-US" altLang="zh-CN" sz="1600" dirty="0" err="1">
                <a:ea typeface="宋体" panose="02010600030101010101" pitchFamily="2" charset="-122"/>
                <a:cs typeface="Arial" panose="020B0604020202020204" pitchFamily="34" charset="0"/>
                <a:sym typeface="+mn-ea"/>
              </a:rPr>
              <a:t>XnAP</a:t>
            </a:r>
            <a:r>
              <a:rPr lang="en-US" altLang="zh-CN" sz="1600" dirty="0">
                <a:ea typeface="宋体" panose="02010600030101010101" pitchFamily="2" charset="-122"/>
                <a:cs typeface="Arial" panose="020B0604020202020204" pitchFamily="34" charset="0"/>
                <a:sym typeface="+mn-ea"/>
              </a:rPr>
              <a:t> RAN paging message from the anchor gNB-CU, the gNB-CU may send F1 MT-SDT information to the gNB-DU via F1AP Paging message. FFS on F1AP MT-SDT information.</a:t>
            </a:r>
            <a:endParaRPr lang="en-US" altLang="zh-CN" sz="16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BLCRs are allocated and TPs are agreed.</a:t>
            </a:r>
            <a:endParaRPr lang="en-US" altLang="zh-CN" sz="1600" dirty="0">
              <a:ea typeface="宋体" panose="02010600030101010101" pitchFamily="2" charset="-122"/>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altLang="zh-CN" sz="1600" b="1" u="sng" dirty="0">
                <a:cs typeface="Arial" panose="020B0604020202020204" pitchFamily="34" charset="0"/>
                <a:sym typeface="+mn-ea"/>
              </a:rPr>
              <a:t>Impacts and dependencies on other WGs</a:t>
            </a:r>
            <a:endParaRPr lang="en-GB" altLang="zh-CN" sz="1600" b="1" u="sng" noProof="1">
              <a:cs typeface="Arial" panose="020B0604020202020204" pitchFamily="34" charset="0"/>
            </a:endParaRPr>
          </a:p>
          <a:p>
            <a:pPr marL="87630" lvl="0" indent="-87630">
              <a:lnSpc>
                <a:spcPct val="93000"/>
              </a:lnSpc>
              <a:spcBef>
                <a:spcPct val="15000"/>
              </a:spcBef>
              <a:spcAft>
                <a:spcPct val="15000"/>
              </a:spcAft>
              <a:buSzPct val="100000"/>
              <a:defRPr/>
            </a:pPr>
            <a:r>
              <a:rPr lang="en-US" altLang="zh-CN" sz="1600" dirty="0">
                <a:sym typeface="+mn-ea"/>
              </a:rPr>
              <a:t>More RAN2 input is expected and helpful.</a:t>
            </a:r>
            <a:endParaRPr lang="en-US" altLang="zh-CN" sz="1600" noProof="1"/>
          </a:p>
          <a:p>
            <a:pPr marL="0" lvl="0" indent="0">
              <a:lnSpc>
                <a:spcPct val="93000"/>
              </a:lnSpc>
              <a:spcBef>
                <a:spcPct val="15000"/>
              </a:spcBef>
              <a:spcAft>
                <a:spcPct val="15000"/>
              </a:spcAft>
              <a:buSzPct val="100000"/>
              <a:buNone/>
              <a:defRPr/>
            </a:pPr>
            <a:r>
              <a:rPr lang="en-GB" sz="1600" b="1" u="sng" dirty="0">
                <a:ln>
                  <a:noFill/>
                </a:ln>
                <a:effectLst/>
                <a:uLnTx/>
                <a:uFillTx/>
                <a:cs typeface="Arial" panose="020B0604020202020204" pitchFamily="34" charset="0"/>
                <a:sym typeface="+mn-ea"/>
              </a:rPr>
              <a:t>Next steps</a:t>
            </a:r>
            <a:endParaRPr lang="en-GB" altLang="zh-CN" sz="1800" b="1" u="sng" dirty="0">
              <a:latin typeface="+mn-lt"/>
              <a:ea typeface="MS PGothic" panose="020B0600070205080204" pitchFamily="34" charset="-128"/>
              <a:cs typeface="+mn-cs"/>
            </a:endParaRPr>
          </a:p>
          <a:p>
            <a:pPr marL="0" indent="0">
              <a:lnSpc>
                <a:spcPct val="93000"/>
              </a:lnSpc>
              <a:spcBef>
                <a:spcPct val="15000"/>
              </a:spcBef>
              <a:spcAft>
                <a:spcPct val="15000"/>
              </a:spcAft>
            </a:pPr>
            <a:r>
              <a:rPr lang="zh-CN" altLang="en-US" sz="1600" dirty="0">
                <a:ln>
                  <a:noFill/>
                </a:ln>
                <a:effectLst/>
                <a:uLnTx/>
                <a:uFillTx/>
                <a:ea typeface="宋体" panose="02010600030101010101" pitchFamily="2" charset="-122"/>
                <a:cs typeface="Arial" panose="020B0604020202020204" pitchFamily="34" charset="0"/>
                <a:sym typeface="+mn-ea"/>
              </a:rPr>
              <a:t>Continue to work on stage2 and stage3.</a:t>
            </a:r>
            <a:endParaRPr lang="en-GB" altLang="zh-CN" sz="18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6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p:cNvSpPr>
            <a:spLocks noGrp="1"/>
          </p:cNvSpPr>
          <p:nvPr>
            <p:ph type="title"/>
          </p:nvPr>
        </p:nvSpPr>
        <p:spPr>
          <a:xfrm>
            <a:off x="0" y="179388"/>
            <a:ext cx="6770688" cy="563562"/>
          </a:xfrm>
        </p:spPr>
        <p:txBody>
          <a:bodyPr vert="horz" wrap="square" lIns="91440" tIns="45720" rIns="91440" bIns="45720" anchor="ctr" anchorCtr="0"/>
          <a:lstStyle/>
          <a:p>
            <a:r>
              <a:rPr lang="en-US" altLang="en-US" sz="3600" dirty="0"/>
              <a:t>R18 NR NCR WI</a:t>
            </a:r>
            <a:endParaRPr lang="en-US" altLang="en-US" sz="3600" dirty="0"/>
          </a:p>
        </p:txBody>
      </p:sp>
      <p:sp>
        <p:nvSpPr>
          <p:cNvPr id="41987" name="Content Placeholder 2"/>
          <p:cNvSpPr>
            <a:spLocks noGrp="1"/>
          </p:cNvSpPr>
          <p:nvPr>
            <p:ph idx="1"/>
          </p:nvPr>
        </p:nvSpPr>
        <p:spPr>
          <a:xfrm>
            <a:off x="373063" y="830263"/>
            <a:ext cx="8388350" cy="5253038"/>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600" b="1" u="sng" dirty="0">
                <a:sym typeface="+mn-ea"/>
              </a:rPr>
              <a:t>Progress in the last quarter</a:t>
            </a:r>
            <a:endParaRPr lang="en-GB" altLang="zh-CN" sz="1600" b="1" u="sng" dirty="0">
              <a:sym typeface="+mn-ea"/>
            </a:endParaRPr>
          </a:p>
          <a:p>
            <a:pPr marL="8763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The NCR may be configured with a list of allowed and/or forbidden cells.</a:t>
            </a:r>
            <a:endParaRPr lang="en-US" altLang="zh-CN" sz="16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RAN validation is not supported in R18.</a:t>
            </a:r>
            <a:endParaRPr lang="en-US" altLang="zh-CN" sz="16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The NG-RAN node selects an appropriate AMF for a NCR accesses to the network with the assumption that the NCR indication is received from NCR in MSG5.</a:t>
            </a:r>
            <a:endParaRPr lang="en-US" altLang="zh-CN" sz="16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err="1">
                <a:ea typeface="宋体" panose="02010600030101010101" pitchFamily="2" charset="-122"/>
                <a:cs typeface="Arial" panose="020B0604020202020204" pitchFamily="34" charset="0"/>
                <a:sym typeface="+mn-ea"/>
              </a:rPr>
              <a:t>gNB</a:t>
            </a:r>
            <a:r>
              <a:rPr lang="en-US" altLang="zh-CN" sz="1600" dirty="0">
                <a:ea typeface="宋体" panose="02010600030101010101" pitchFamily="2" charset="-122"/>
                <a:cs typeface="Arial" panose="020B0604020202020204" pitchFamily="34" charset="0"/>
                <a:sym typeface="+mn-ea"/>
              </a:rPr>
              <a:t>-CU shall indicate the NCR authorization info explicitly to </a:t>
            </a:r>
            <a:r>
              <a:rPr lang="en-US" altLang="zh-CN" sz="1600" dirty="0" err="1">
                <a:ea typeface="宋体" panose="02010600030101010101" pitchFamily="2" charset="-122"/>
                <a:cs typeface="Arial" panose="020B0604020202020204" pitchFamily="34" charset="0"/>
                <a:sym typeface="+mn-ea"/>
              </a:rPr>
              <a:t>gNB</a:t>
            </a:r>
            <a:r>
              <a:rPr lang="en-US" altLang="zh-CN" sz="1600" dirty="0">
                <a:ea typeface="宋体" panose="02010600030101010101" pitchFamily="2" charset="-122"/>
                <a:cs typeface="Arial" panose="020B0604020202020204" pitchFamily="34" charset="0"/>
                <a:sym typeface="+mn-ea"/>
              </a:rPr>
              <a:t>-DU once a NCR device is authorized by UE context setup request message and UE context modification request message.</a:t>
            </a:r>
            <a:endParaRPr lang="en-US" altLang="zh-CN" sz="16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Stage3 CRs for TS 38.473 and TS 38.401 have been approved. Stage 2 </a:t>
            </a:r>
            <a:r>
              <a:rPr lang="en-US" altLang="zh-CN" sz="1600" dirty="0" err="1">
                <a:ea typeface="宋体" panose="02010600030101010101" pitchFamily="2" charset="-122"/>
                <a:cs typeface="Arial" panose="020B0604020202020204" pitchFamily="34" charset="0"/>
                <a:sym typeface="+mn-ea"/>
              </a:rPr>
              <a:t>pCR</a:t>
            </a:r>
            <a:r>
              <a:rPr lang="en-US" altLang="zh-CN" sz="1600" dirty="0">
                <a:ea typeface="宋体" panose="02010600030101010101" pitchFamily="2" charset="-122"/>
                <a:cs typeface="Arial" panose="020B0604020202020204" pitchFamily="34" charset="0"/>
                <a:sym typeface="+mn-ea"/>
              </a:rPr>
              <a:t> for TS 38.300 has been endorsed.</a:t>
            </a:r>
            <a:endParaRPr lang="en-US" altLang="zh-CN" sz="1600" dirty="0">
              <a:ea typeface="宋体" panose="02010600030101010101" pitchFamily="2" charset="-122"/>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altLang="zh-CN" sz="1600" b="1" u="sng" dirty="0">
                <a:cs typeface="Arial" panose="020B0604020202020204" pitchFamily="34" charset="0"/>
                <a:sym typeface="+mn-ea"/>
              </a:rPr>
              <a:t>Impacts and dependencies on other WGs</a:t>
            </a:r>
            <a:endParaRPr lang="en-GB" altLang="zh-CN" sz="1600" b="1" u="sng" noProof="1">
              <a:cs typeface="Arial" panose="020B0604020202020204" pitchFamily="34" charset="0"/>
            </a:endParaRPr>
          </a:p>
          <a:p>
            <a:pPr marL="87630" lvl="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The WI is completed from RAN3 perspective.</a:t>
            </a:r>
            <a:endParaRPr lang="en-US" altLang="zh-CN" sz="1600" dirty="0">
              <a:ea typeface="宋体" panose="02010600030101010101" pitchFamily="2" charset="-122"/>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sz="1600" b="1" u="sng" dirty="0">
                <a:cs typeface="Arial" panose="020B0604020202020204" pitchFamily="34" charset="0"/>
                <a:sym typeface="+mn-ea"/>
              </a:rPr>
              <a:t>Next steps</a:t>
            </a:r>
            <a:endParaRPr lang="en-GB" altLang="zh-CN" sz="1800" b="1" u="sng" dirty="0"/>
          </a:p>
          <a:p>
            <a:pPr marL="87630" lvl="0" indent="-87630">
              <a:lnSpc>
                <a:spcPct val="93000"/>
              </a:lnSpc>
              <a:spcBef>
                <a:spcPct val="15000"/>
              </a:spcBef>
              <a:spcAft>
                <a:spcPct val="15000"/>
              </a:spcAft>
              <a:buSzPct val="100000"/>
              <a:defRPr/>
            </a:pPr>
            <a:r>
              <a:rPr lang="en-US" altLang="zh-CN" sz="1600" dirty="0">
                <a:sym typeface="+mn-ea"/>
              </a:rPr>
              <a:t>RAN3 may further discuss NCR aspects based on other WGs processing.</a:t>
            </a:r>
            <a:endParaRPr lang="en-GB" altLang="zh-CN" sz="1600" b="1" u="sng" dirty="0"/>
          </a:p>
          <a:p>
            <a:pPr marL="0" indent="0">
              <a:lnSpc>
                <a:spcPct val="93000"/>
              </a:lnSpc>
              <a:spcBef>
                <a:spcPct val="15000"/>
              </a:spcBef>
              <a:spcAft>
                <a:spcPct val="15000"/>
              </a:spcAft>
            </a:pPr>
            <a:endParaRPr lang="en-US" altLang="en-US" sz="1600" noProof="0" dirty="0">
              <a:ln>
                <a:noFill/>
              </a:ln>
              <a:effectLst/>
              <a:uLnTx/>
              <a:uFillTx/>
              <a:sym typeface="+mn-ea"/>
            </a:endParaRPr>
          </a:p>
          <a:p>
            <a:pPr marL="0" indent="0">
              <a:lnSpc>
                <a:spcPct val="93000"/>
              </a:lnSpc>
              <a:spcBef>
                <a:spcPct val="15000"/>
              </a:spcBef>
              <a:spcAft>
                <a:spcPct val="15000"/>
              </a:spcAft>
              <a:buNone/>
            </a:pP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zh-CN"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9114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a:xfrm>
            <a:off x="0" y="179705"/>
            <a:ext cx="7391400" cy="563245"/>
          </a:xfrm>
        </p:spPr>
        <p:txBody>
          <a:bodyPr vert="horz" wrap="square" lIns="91440" tIns="45720" rIns="91440" bIns="45720" anchor="ctr" anchorCtr="0"/>
          <a:lstStyle/>
          <a:p>
            <a:r>
              <a:rPr lang="en-US" altLang="en-US" sz="3600" dirty="0"/>
              <a:t>R18 NR Network ES WI</a:t>
            </a:r>
            <a:endParaRPr lang="en-US" altLang="en-US" sz="3600" dirty="0"/>
          </a:p>
        </p:txBody>
      </p:sp>
      <p:sp>
        <p:nvSpPr>
          <p:cNvPr id="31747" name="Content Placeholder 2"/>
          <p:cNvSpPr>
            <a:spLocks noGrp="1"/>
          </p:cNvSpPr>
          <p:nvPr>
            <p:ph idx="1"/>
          </p:nvPr>
        </p:nvSpPr>
        <p:spPr>
          <a:xfrm>
            <a:off x="176213" y="1204913"/>
            <a:ext cx="8567738" cy="5600700"/>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600" b="1" u="sng" dirty="0">
                <a:sym typeface="+mn-ea"/>
              </a:rPr>
              <a:t>Progress in the last quarter</a:t>
            </a:r>
            <a:endParaRPr lang="en-GB" altLang="zh-CN" sz="1600" b="1" u="sng" dirty="0">
              <a:sym typeface="+mn-ea"/>
            </a:endParaRPr>
          </a:p>
          <a:p>
            <a:pPr marL="8763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Support beam level activation over Xn and F1.</a:t>
            </a:r>
            <a:endParaRPr lang="en-US" altLang="zh-CN" sz="16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altLang="zh-CN" sz="16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GB" altLang="zh-CN" sz="1600" b="1" u="sng" dirty="0">
                <a:cs typeface="Arial" panose="020B0604020202020204" pitchFamily="34" charset="0"/>
                <a:sym typeface="+mn-ea"/>
              </a:rPr>
              <a:t>Impacts and dependencies on other WGs</a:t>
            </a:r>
            <a:endParaRPr lang="en-GB" altLang="zh-CN" sz="1600" b="1" u="sng" dirty="0">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600" dirty="0">
                <a:ea typeface="宋体" panose="02010600030101010101" pitchFamily="2" charset="-122"/>
                <a:cs typeface="Arial" panose="020B0604020202020204" pitchFamily="34" charset="0"/>
                <a:sym typeface="+mn-ea"/>
              </a:rPr>
              <a:t>Discuss cell DTX/DRX according to the progress on RAN1 and RAN2.</a:t>
            </a:r>
            <a:endParaRPr lang="en-GB" altLang="zh-CN" sz="1600" b="1" u="sng" dirty="0">
              <a:cs typeface="Arial" panose="020B0604020202020204" pitchFamily="34" charset="0"/>
              <a:sym typeface="+mn-ea"/>
            </a:endParaRPr>
          </a:p>
          <a:p>
            <a:pPr marL="0" indent="0">
              <a:lnSpc>
                <a:spcPct val="93000"/>
              </a:lnSpc>
              <a:spcBef>
                <a:spcPct val="15000"/>
              </a:spcBef>
              <a:spcAft>
                <a:spcPct val="15000"/>
              </a:spcAft>
              <a:buSzPct val="100000"/>
              <a:buNone/>
              <a:defRPr/>
            </a:pPr>
            <a:endParaRPr lang="en-GB" altLang="zh-CN" sz="1600" b="1" u="sng" dirty="0">
              <a:ea typeface="宋体" panose="02010600030101010101" pitchFamily="2" charset="-122"/>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sz="1600" b="1" u="sng" dirty="0">
                <a:cs typeface="Arial" panose="020B0604020202020204" pitchFamily="34" charset="0"/>
                <a:sym typeface="+mn-ea"/>
              </a:rPr>
              <a:t>Next steps</a:t>
            </a:r>
            <a:endParaRPr lang="en-GB" altLang="zh-CN" sz="1600" b="1" u="sng" dirty="0"/>
          </a:p>
          <a:p>
            <a:pPr marL="87630" lvl="0" indent="-87630">
              <a:lnSpc>
                <a:spcPct val="93000"/>
              </a:lnSpc>
              <a:spcBef>
                <a:spcPct val="15000"/>
              </a:spcBef>
              <a:spcAft>
                <a:spcPct val="15000"/>
              </a:spcAft>
              <a:buSzPct val="100000"/>
              <a:defRPr/>
            </a:pPr>
            <a:r>
              <a:rPr lang="en-US" altLang="zh-CN" sz="1600" dirty="0">
                <a:sym typeface="+mn-ea"/>
              </a:rPr>
              <a:t>Further discuss procedure and signaling enhancements on beam level activation.</a:t>
            </a:r>
            <a:endParaRPr lang="en-US" altLang="zh-CN" sz="1600" dirty="0">
              <a:sym typeface="+mn-ea"/>
            </a:endParaRPr>
          </a:p>
          <a:p>
            <a:pPr marL="87630" lvl="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Further discuss paging enhancements for network energy saving.</a:t>
            </a:r>
            <a:endParaRPr lang="en-US" altLang="zh-CN" sz="1600" dirty="0">
              <a:ea typeface="宋体" panose="02010600030101010101" pitchFamily="2" charset="-122"/>
              <a:cs typeface="Arial" panose="020B0604020202020204" pitchFamily="34" charset="0"/>
              <a:sym typeface="+mn-ea"/>
            </a:endParaRPr>
          </a:p>
          <a:p>
            <a:pPr marL="87630" lvl="0" indent="-87630">
              <a:lnSpc>
                <a:spcPct val="93000"/>
              </a:lnSpc>
              <a:spcBef>
                <a:spcPct val="15000"/>
              </a:spcBef>
              <a:spcAft>
                <a:spcPct val="15000"/>
              </a:spcAft>
              <a:buSzPct val="100000"/>
              <a:defRPr/>
            </a:pPr>
            <a:endParaRPr lang="en-US" altLang="zh-CN" sz="16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pP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95236"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a:xfrm>
            <a:off x="0" y="179705"/>
            <a:ext cx="7362190" cy="563245"/>
          </a:xfrm>
        </p:spPr>
        <p:txBody>
          <a:bodyPr vert="horz" wrap="square" lIns="91440" tIns="45720" rIns="91440" bIns="45720" anchor="ctr" anchorCtr="0"/>
          <a:lstStyle/>
          <a:p>
            <a:r>
              <a:rPr lang="en-US" altLang="en-US" sz="3600" dirty="0">
                <a:sym typeface="+mn-ea"/>
              </a:rPr>
              <a:t>TEI Corrections</a:t>
            </a:r>
            <a:endParaRPr lang="en-US" altLang="en-US" sz="3600" dirty="0"/>
          </a:p>
        </p:txBody>
      </p:sp>
      <p:sp>
        <p:nvSpPr>
          <p:cNvPr id="31747" name="Content Placeholder 2"/>
          <p:cNvSpPr>
            <a:spLocks noGrp="1"/>
          </p:cNvSpPr>
          <p:nvPr>
            <p:ph idx="1"/>
          </p:nvPr>
        </p:nvSpPr>
        <p:spPr>
          <a:xfrm>
            <a:off x="176213" y="1204913"/>
            <a:ext cx="8567738" cy="5600700"/>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Progress in the last quarter</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mn-cs"/>
              </a:rPr>
              <a:t>R17 MBS corrections:</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noProof="0" dirty="0">
                <a:ln>
                  <a:noFill/>
                </a:ln>
                <a:effectLst/>
                <a:uLnTx/>
                <a:uFillTx/>
                <a:sym typeface="+mn-ea"/>
              </a:rPr>
              <a:t>Corrections made to F1AP/E1AP (e.g., MBS QoS Flow Information provisioning, misc correction), and TS 38.401 (e.g., broadcast session establishment)</a:t>
            </a:r>
            <a:endParaRPr lang="en-US" altLang="zh-CN" sz="1600" noProof="0" dirty="0">
              <a:ln>
                <a:noFill/>
              </a:ln>
              <a:effectLst/>
              <a:uLnTx/>
              <a:uFillTx/>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noProof="0" dirty="0">
                <a:ln>
                  <a:noFill/>
                </a:ln>
                <a:effectLst/>
                <a:uLnTx/>
                <a:uFillTx/>
                <a:sym typeface="+mn-ea"/>
              </a:rPr>
              <a:t>LS among WGs (e.g., SA2, CT4, RAN Plenary, SA Plenary) on leftover issues (e.g., shared NG-U tunnel applicability to broadcast)</a:t>
            </a:r>
            <a:endParaRPr lang="en-US" altLang="zh-CN" sz="1600" noProof="0" dirty="0">
              <a:ln>
                <a:noFill/>
              </a:ln>
              <a:effectLst/>
              <a:uLnTx/>
              <a:uFillTx/>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noProof="0" dirty="0">
                <a:ln>
                  <a:noFill/>
                </a:ln>
                <a:effectLst/>
                <a:uLnTx/>
                <a:uFillTx/>
                <a:sym typeface="+mn-ea"/>
              </a:rPr>
              <a:t>potential PDCP issues and the impacts to network interface are to be continued.</a:t>
            </a:r>
            <a:endParaRPr lang="en-US" altLang="en-US" sz="1600" dirty="0">
              <a:cs typeface="+mn-cs"/>
              <a:sym typeface="+mn-ea"/>
            </a:endParaRPr>
          </a:p>
          <a:p>
            <a:pPr marL="87630" indent="-87630">
              <a:lnSpc>
                <a:spcPct val="93000"/>
              </a:lnSpc>
              <a:spcBef>
                <a:spcPct val="15000"/>
              </a:spcBef>
              <a:spcAft>
                <a:spcPct val="15000"/>
              </a:spcAft>
              <a:buSzPct val="100000"/>
              <a:defRPr/>
            </a:pPr>
            <a:r>
              <a:rPr lang="en-US" altLang="zh-CN" sz="1600" dirty="0">
                <a:ln>
                  <a:noFill/>
                </a:ln>
                <a:effectLst/>
                <a:uLnTx/>
                <a:uFillTx/>
                <a:sym typeface="+mn-ea"/>
              </a:rPr>
              <a:t>R17 Positioning corrections</a:t>
            </a:r>
            <a:r>
              <a:rPr lang="en-US" altLang="zh-CN" sz="1600" dirty="0" smtClean="0">
                <a:ln>
                  <a:noFill/>
                </a:ln>
                <a:effectLst/>
                <a:uLnTx/>
                <a:uFillTx/>
                <a:sym typeface="+mn-ea"/>
              </a:rPr>
              <a:t>:</a:t>
            </a:r>
            <a:endParaRPr lang="en-US" altLang="zh-CN" sz="1600" dirty="0" smtClean="0">
              <a:ln>
                <a:noFill/>
              </a:ln>
              <a:effectLst/>
              <a:uLnTx/>
              <a:uFillTx/>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noProof="0" dirty="0">
                <a:ln>
                  <a:noFill/>
                </a:ln>
                <a:effectLst/>
                <a:uLnTx/>
                <a:uFillTx/>
                <a:cs typeface="+mn-ea"/>
                <a:sym typeface="+mn-ea"/>
              </a:rPr>
              <a:t>E</a:t>
            </a:r>
            <a:r>
              <a:rPr lang="en-US" altLang="zh-CN" sz="1600" noProof="0" dirty="0">
                <a:ln>
                  <a:noFill/>
                </a:ln>
                <a:effectLst/>
                <a:uLnTx/>
                <a:uFillTx/>
                <a:cs typeface="+mn-ea"/>
              </a:rPr>
              <a:t>nhance the NRPPA POSITIONING INFORMATION UPDATE message to indicate that the UE is no longer transmitting UL SRS.</a:t>
            </a:r>
            <a:endParaRPr lang="en-US" altLang="zh-CN" sz="1600" noProof="0" dirty="0">
              <a:ln>
                <a:noFill/>
              </a:ln>
              <a:effectLst/>
              <a:uLnTx/>
              <a:uFillTx/>
              <a:cs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noProof="0" dirty="0">
                <a:ln>
                  <a:noFill/>
                </a:ln>
                <a:effectLst/>
                <a:uLnTx/>
                <a:uFillTx/>
                <a:cs typeface="+mn-ea"/>
              </a:rPr>
              <a:t>Stage2 corrections on adding SRS configuration text.</a:t>
            </a:r>
            <a:endParaRPr lang="en-US" altLang="zh-CN" sz="1400" noProof="1">
              <a:ea typeface="宋体" panose="02010600030101010101" pitchFamily="2" charset="-122"/>
              <a:cs typeface="Arial" panose="020B0604020202020204" pitchFamily="34" charset="0"/>
            </a:endParaRPr>
          </a:p>
          <a:p>
            <a:pPr marL="544830" lvl="1" indent="-87630">
              <a:lnSpc>
                <a:spcPct val="93000"/>
              </a:lnSpc>
              <a:spcBef>
                <a:spcPct val="15000"/>
              </a:spcBef>
              <a:spcAft>
                <a:spcPct val="15000"/>
              </a:spcAft>
              <a:buSzPct val="100000"/>
              <a:defRPr/>
            </a:pPr>
            <a:endParaRPr lang="en-US" altLang="en-US" sz="1600" noProof="0" dirty="0">
              <a:ln>
                <a:noFill/>
              </a:ln>
              <a:effectLst/>
              <a:uLnTx/>
              <a:uFillTx/>
              <a:cs typeface="+mn-cs"/>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99332"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a:xfrm>
            <a:off x="0" y="179705"/>
            <a:ext cx="7362190" cy="563245"/>
          </a:xfrm>
        </p:spPr>
        <p:txBody>
          <a:bodyPr vert="horz" wrap="square" lIns="91440" tIns="45720" rIns="91440" bIns="45720" anchor="ctr" anchorCtr="0"/>
          <a:lstStyle/>
          <a:p>
            <a:r>
              <a:rPr lang="en-US" altLang="en-US" sz="3600" dirty="0">
                <a:sym typeface="+mn-ea"/>
              </a:rPr>
              <a:t>TEI Corrections</a:t>
            </a:r>
            <a:endParaRPr lang="en-US" altLang="en-US" sz="3600" dirty="0"/>
          </a:p>
        </p:txBody>
      </p:sp>
      <p:sp>
        <p:nvSpPr>
          <p:cNvPr id="31747" name="Content Placeholder 2"/>
          <p:cNvSpPr>
            <a:spLocks noGrp="1"/>
          </p:cNvSpPr>
          <p:nvPr>
            <p:ph idx="1"/>
          </p:nvPr>
        </p:nvSpPr>
        <p:spPr>
          <a:xfrm>
            <a:off x="176213" y="1204913"/>
            <a:ext cx="8567738" cy="5600700"/>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Progress in the last quarter</a:t>
            </a:r>
            <a:endParaRPr kumimoji="1" lang="en-US" altLang="zh-CN" sz="1600" b="0" i="0" u="none" strike="noStrike" kern="0" cap="none" spc="0" normalizeH="0" baseline="0" noProof="1">
              <a:ln>
                <a:noFill/>
              </a:ln>
              <a:solidFill>
                <a:schemeClr val="tx1"/>
              </a:solidFill>
              <a:effectLst/>
              <a:uLnTx/>
              <a:uFillTx/>
              <a:latin typeface="+mn-lt"/>
              <a:ea typeface="+mn-ea"/>
              <a:cs typeface="+mn-ea"/>
            </a:endParaRPr>
          </a:p>
          <a:p>
            <a:pPr marL="87630" indent="-87630">
              <a:lnSpc>
                <a:spcPct val="93000"/>
              </a:lnSpc>
              <a:spcBef>
                <a:spcPct val="15000"/>
              </a:spcBef>
              <a:spcAft>
                <a:spcPct val="15000"/>
              </a:spcAft>
              <a:buSzPct val="100000"/>
              <a:defRPr/>
            </a:pPr>
            <a:r>
              <a:rPr lang="en-US" altLang="zh-CN" sz="1600" dirty="0">
                <a:sym typeface="+mn-ea"/>
              </a:rPr>
              <a:t>R17 SONMDT corrections:</a:t>
            </a:r>
            <a:endParaRPr lang="en-US" altLang="zh-CN" sz="1600" dirty="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en-US" altLang="zh-CN" sz="1600" dirty="0">
                <a:cs typeface="+mn-cs"/>
                <a:sym typeface="+mn-ea"/>
              </a:rPr>
              <a:t>Corrections made to NGAP (e.g., user consent in PATH SWITCH REQUEST ACKNOWLEDGE message, SON Configuration Transfer)</a:t>
            </a:r>
            <a:endParaRPr lang="en-US" altLang="zh-CN" sz="1600" dirty="0">
              <a:cs typeface="+mn-cs"/>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en-US" altLang="zh-CN" sz="1600" dirty="0">
                <a:cs typeface="+mn-cs"/>
                <a:sym typeface="+mn-ea"/>
              </a:rPr>
              <a:t>Corrections made to XnAP(e.g., MDT Configuration-EUTRA IE, MDT Configuration-NR IE,FAILURE INDICATION, Slice Available Capacity tabular alignment,MDT activation, MDT area scope)</a:t>
            </a:r>
            <a:endParaRPr lang="en-US" altLang="zh-CN" sz="1600" dirty="0">
              <a:cs typeface="+mn-cs"/>
              <a:sym typeface="+mn-ea"/>
            </a:endParaRPr>
          </a:p>
          <a:p>
            <a:pPr marL="544830" lvl="1" indent="-87630" algn="l" defTabSz="914400">
              <a:lnSpc>
                <a:spcPct val="93000"/>
              </a:lnSpc>
              <a:spcBef>
                <a:spcPct val="15000"/>
              </a:spcBef>
              <a:spcAft>
                <a:spcPct val="15000"/>
              </a:spcAft>
              <a:buSzTx/>
              <a:buFontTx/>
              <a:buBlip>
                <a:blip r:embed="rId1"/>
              </a:buBlip>
              <a:defRPr/>
            </a:pPr>
            <a:r>
              <a:rPr lang="en-US" altLang="zh-CN" sz="1600" dirty="0">
                <a:cs typeface="+mn-cs"/>
                <a:sym typeface="+mn-ea"/>
              </a:rPr>
              <a:t>Corrections made to F1AP (e.g., M6 Configuration,NR-U Channel ID)</a:t>
            </a:r>
            <a:endParaRPr lang="en-US" altLang="zh-CN" sz="1600" dirty="0">
              <a:cs typeface="+mn-cs"/>
              <a:sym typeface="+mn-ea"/>
            </a:endParaRPr>
          </a:p>
          <a:p>
            <a:pPr marL="544830" lvl="1" indent="-87630" algn="l" defTabSz="914400">
              <a:lnSpc>
                <a:spcPct val="93000"/>
              </a:lnSpc>
              <a:spcBef>
                <a:spcPct val="15000"/>
              </a:spcBef>
              <a:spcAft>
                <a:spcPct val="15000"/>
              </a:spcAft>
              <a:buSzTx/>
              <a:buFontTx/>
              <a:buBlip>
                <a:blip r:embed="rId1"/>
              </a:buBlip>
              <a:defRPr/>
            </a:pPr>
            <a:r>
              <a:rPr lang="en-US" altLang="zh-CN" sz="1600" dirty="0">
                <a:cs typeface="+mn-cs"/>
                <a:sym typeface="+mn-ea"/>
              </a:rPr>
              <a:t>Corrections made to E1AP (e.g., Mandatory extension container in E1AP Resource Status Update)</a:t>
            </a:r>
            <a:endParaRPr lang="en-US" altLang="zh-CN" sz="1600" dirty="0">
              <a:cs typeface="+mn-cs"/>
              <a:sym typeface="+mn-ea"/>
            </a:endParaRPr>
          </a:p>
          <a:p>
            <a:pPr marL="87630" lvl="0" indent="-87630" algn="l" defTabSz="914400">
              <a:lnSpc>
                <a:spcPct val="93000"/>
              </a:lnSpc>
              <a:spcBef>
                <a:spcPct val="15000"/>
              </a:spcBef>
              <a:spcAft>
                <a:spcPct val="15000"/>
              </a:spcAft>
              <a:buSzTx/>
              <a:buFontTx/>
              <a:buBlip>
                <a:blip r:embed="rId1"/>
              </a:buBlip>
              <a:defRPr/>
            </a:pPr>
            <a:r>
              <a:rPr lang="en-US" altLang="zh-CN" sz="1600" dirty="0">
                <a:cs typeface="+mn-cs"/>
                <a:sym typeface="+mn-ea"/>
              </a:rPr>
              <a:t>R17 SCG and CPAC corrections:</a:t>
            </a:r>
            <a:endParaRPr lang="en-US" altLang="zh-CN" sz="1600" dirty="0">
              <a:cs typeface="+mn-cs"/>
              <a:sym typeface="+mn-ea"/>
            </a:endParaRPr>
          </a:p>
          <a:p>
            <a:pPr marL="544830" lvl="1" indent="-87630">
              <a:lnSpc>
                <a:spcPct val="93000"/>
              </a:lnSpc>
              <a:spcBef>
                <a:spcPct val="15000"/>
              </a:spcBef>
              <a:spcAft>
                <a:spcPct val="15000"/>
              </a:spcAft>
              <a:buClr>
                <a:srgbClr val="C00000"/>
              </a:buClr>
              <a:buSzPct val="100000"/>
              <a:buBlip>
                <a:blip r:embed="rId1"/>
              </a:buBlip>
              <a:defRPr/>
            </a:pPr>
            <a:r>
              <a:rPr lang="en-US" altLang="zh-CN" sz="1600" dirty="0">
                <a:sym typeface="+mn-ea"/>
              </a:rPr>
              <a:t>Completion of the work on CHO-CPC </a:t>
            </a:r>
            <a:r>
              <a:rPr lang="en-US" altLang="zh-CN" sz="1600" dirty="0" smtClean="0">
                <a:sym typeface="+mn-ea"/>
              </a:rPr>
              <a:t>coordination, corresponding CRs are agreed and endorsed.</a:t>
            </a:r>
            <a:endParaRPr lang="en-US" altLang="zh-CN" sz="1600" dirty="0" smtClean="0">
              <a:sym typeface="+mn-ea"/>
            </a:endParaRPr>
          </a:p>
          <a:p>
            <a:pPr marL="544830" lvl="1" indent="-87630">
              <a:lnSpc>
                <a:spcPct val="93000"/>
              </a:lnSpc>
              <a:spcBef>
                <a:spcPct val="15000"/>
              </a:spcBef>
              <a:spcAft>
                <a:spcPct val="15000"/>
              </a:spcAft>
              <a:buClr>
                <a:srgbClr val="C00000"/>
              </a:buClr>
              <a:buSzPct val="100000"/>
              <a:buBlip>
                <a:blip r:embed="rId1"/>
              </a:buBlip>
              <a:defRPr/>
            </a:pPr>
            <a:r>
              <a:rPr lang="en-US" altLang="zh-CN" sz="1600" dirty="0">
                <a:sym typeface="+mn-ea"/>
              </a:rPr>
              <a:t>Clarifications on prepared </a:t>
            </a:r>
            <a:r>
              <a:rPr lang="en-US" altLang="zh-CN" sz="1600" dirty="0" err="1">
                <a:sym typeface="+mn-ea"/>
              </a:rPr>
              <a:t>PSCell</a:t>
            </a:r>
            <a:r>
              <a:rPr lang="en-US" altLang="zh-CN" sz="1600" dirty="0">
                <a:sym typeface="+mn-ea"/>
              </a:rPr>
              <a:t> addition by candidate </a:t>
            </a:r>
            <a:r>
              <a:rPr lang="en-US" altLang="zh-CN" sz="1600" dirty="0" smtClean="0">
                <a:sym typeface="+mn-ea"/>
              </a:rPr>
              <a:t>SN,  </a:t>
            </a:r>
            <a:r>
              <a:rPr lang="en-US" altLang="zh-CN" sz="1600" dirty="0" err="1" smtClean="0">
                <a:sym typeface="+mn-ea"/>
              </a:rPr>
              <a:t>draftCR</a:t>
            </a:r>
            <a:r>
              <a:rPr lang="en-US" altLang="zh-CN" sz="1600" dirty="0" smtClean="0">
                <a:sym typeface="+mn-ea"/>
              </a:rPr>
              <a:t> to TS37.340 is endorsed.</a:t>
            </a:r>
            <a:endParaRPr lang="en-US" altLang="zh-CN" sz="1600" dirty="0" smtClean="0">
              <a:sym typeface="+mn-ea"/>
            </a:endParaRPr>
          </a:p>
          <a:p>
            <a:pPr marL="544830" lvl="1" indent="-87630">
              <a:lnSpc>
                <a:spcPct val="93000"/>
              </a:lnSpc>
              <a:spcBef>
                <a:spcPct val="15000"/>
              </a:spcBef>
              <a:spcAft>
                <a:spcPct val="15000"/>
              </a:spcAft>
              <a:buClr>
                <a:srgbClr val="C00000"/>
              </a:buClr>
              <a:buSzPct val="100000"/>
              <a:buBlip>
                <a:blip r:embed="rId1"/>
              </a:buBlip>
              <a:defRPr/>
            </a:pPr>
            <a:r>
              <a:rPr lang="en-US" altLang="zh-CN" sz="1600" dirty="0">
                <a:sym typeface="+mn-ea"/>
              </a:rPr>
              <a:t>Correction to conditional MCG configuration in CPAC </a:t>
            </a:r>
            <a:r>
              <a:rPr lang="en-US" altLang="zh-CN" sz="1600" dirty="0" smtClean="0">
                <a:sym typeface="+mn-ea"/>
              </a:rPr>
              <a:t>, F1AP CR is agreed.</a:t>
            </a:r>
            <a:endParaRPr lang="en-US" altLang="zh-CN" sz="1600" dirty="0" smtClean="0">
              <a:sym typeface="+mn-ea"/>
            </a:endParaRPr>
          </a:p>
          <a:p>
            <a:pPr marL="544830" lvl="1" indent="-87630">
              <a:lnSpc>
                <a:spcPct val="93000"/>
              </a:lnSpc>
              <a:spcBef>
                <a:spcPct val="15000"/>
              </a:spcBef>
              <a:spcAft>
                <a:spcPct val="15000"/>
              </a:spcAft>
              <a:buClr>
                <a:srgbClr val="C00000"/>
              </a:buClr>
              <a:buSzPct val="100000"/>
              <a:buBlip>
                <a:blip r:embed="rId1"/>
              </a:buBlip>
              <a:defRPr/>
            </a:pPr>
            <a:r>
              <a:rPr lang="en-US" altLang="zh-CN" sz="1600" dirty="0" smtClean="0">
                <a:sym typeface="+mn-ea"/>
              </a:rPr>
              <a:t>Additional, some CRs for detailed correction are also agreed.</a:t>
            </a:r>
            <a:endParaRPr lang="en-US" altLang="zh-CN" sz="1920" noProof="1"/>
          </a:p>
          <a:p>
            <a:pPr marL="544830" lvl="1" indent="-87630">
              <a:lnSpc>
                <a:spcPct val="93000"/>
              </a:lnSpc>
              <a:spcBef>
                <a:spcPct val="15000"/>
              </a:spcBef>
              <a:spcAft>
                <a:spcPct val="15000"/>
              </a:spcAft>
              <a:buSzPct val="100000"/>
              <a:defRPr/>
            </a:pPr>
            <a:endParaRPr lang="en-US" altLang="en-US" sz="1600" dirty="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Tx/>
              <a:buFontTx/>
              <a:buNone/>
              <a:defRPr/>
            </a:pP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99332"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Content Placeholder 2"/>
          <p:cNvSpPr>
            <a:spLocks noGrp="1"/>
          </p:cNvSpPr>
          <p:nvPr>
            <p:ph idx="1"/>
          </p:nvPr>
        </p:nvSpPr>
        <p:spPr>
          <a:xfrm>
            <a:off x="457200" y="1442085"/>
            <a:ext cx="7823835" cy="4860290"/>
          </a:xfrm>
        </p:spPr>
        <p:txBody>
          <a:bodyPr vert="horz" wrap="square" lIns="68580" tIns="34290" rIns="68580" bIns="34290" anchor="t" anchorCtr="0"/>
          <a:lstStyle/>
          <a:p>
            <a:pPr>
              <a:lnSpc>
                <a:spcPct val="80000"/>
              </a:lnSpc>
              <a:buClrTx/>
              <a:buBlip>
                <a:blip r:embed="rId1"/>
              </a:buBlip>
            </a:pPr>
            <a:r>
              <a:rPr lang="en-US" altLang="fr-FR" sz="2100" dirty="0"/>
              <a:t>Angelo Centonza, Gen Cao (RAN WG3 Vice-Chairs)</a:t>
            </a:r>
            <a:endParaRPr lang="en-US" altLang="fr-FR" sz="2100" dirty="0"/>
          </a:p>
          <a:p>
            <a:pPr lvl="1">
              <a:lnSpc>
                <a:spcPct val="80000"/>
              </a:lnSpc>
              <a:buClr>
                <a:srgbClr val="C00000"/>
              </a:buClr>
              <a:buFont typeface="Arial" panose="020B0604020202020204" pitchFamily="34" charset="0"/>
              <a:buChar char="•"/>
            </a:pPr>
            <a:r>
              <a:rPr lang="en-US" altLang="fr-FR" sz="1800" dirty="0"/>
              <a:t>For chairing the corresponding sessions and all the support during the meeting!</a:t>
            </a:r>
            <a:endParaRPr lang="en-US" altLang="fr-FR" sz="1800" dirty="0"/>
          </a:p>
          <a:p>
            <a:pPr>
              <a:lnSpc>
                <a:spcPct val="80000"/>
              </a:lnSpc>
              <a:buClrTx/>
              <a:buBlip>
                <a:blip r:embed="rId1"/>
              </a:buBlip>
            </a:pPr>
            <a:r>
              <a:rPr lang="en-US" altLang="fr-FR" sz="2100" dirty="0"/>
              <a:t>Seonggu (RAN WG3 Secretary)</a:t>
            </a:r>
            <a:endParaRPr lang="en-US" altLang="fr-FR" sz="2100" dirty="0"/>
          </a:p>
          <a:p>
            <a:pPr lvl="1">
              <a:lnSpc>
                <a:spcPct val="80000"/>
              </a:lnSpc>
              <a:buClr>
                <a:srgbClr val="C00000"/>
              </a:buClr>
              <a:buFont typeface="Arial" panose="020B0604020202020204" pitchFamily="34" charset="0"/>
              <a:buChar char="•"/>
            </a:pPr>
            <a:r>
              <a:rPr lang="en-US" altLang="fr-FR" sz="1800" dirty="0"/>
              <a:t>For impressive hard work and completion of his first RAN3 meeting challenge as RAN3 secretary, which is not an easy job!</a:t>
            </a:r>
            <a:endParaRPr lang="en-US" altLang="fr-FR" sz="1800" dirty="0"/>
          </a:p>
          <a:p>
            <a:pPr>
              <a:lnSpc>
                <a:spcPct val="80000"/>
              </a:lnSpc>
              <a:buClrTx/>
              <a:buBlip>
                <a:blip r:embed="rId1"/>
              </a:buBlip>
            </a:pPr>
            <a:r>
              <a:rPr lang="en-US" altLang="fr-FR" sz="2100" dirty="0"/>
              <a:t>Philippe G, Chenghock, Miaoqi, Mingzeng, Geetha, Jiajun, Hongzhuo</a:t>
            </a:r>
            <a:endParaRPr lang="en-US" altLang="fr-FR" sz="2100" dirty="0"/>
          </a:p>
          <a:p>
            <a:pPr lvl="1">
              <a:lnSpc>
                <a:spcPct val="80000"/>
              </a:lnSpc>
              <a:buClr>
                <a:srgbClr val="C00000"/>
              </a:buClr>
              <a:buFont typeface="Arial" panose="020B0604020202020204" pitchFamily="34" charset="0"/>
              <a:buChar char="•"/>
            </a:pPr>
            <a:r>
              <a:rPr lang="en-US" altLang="fr-FR" sz="1800" dirty="0"/>
              <a:t>For their positive and hard work on moderating some tough email discussions and good support!</a:t>
            </a:r>
            <a:endParaRPr lang="en-US" altLang="fr-FR" sz="1800" dirty="0"/>
          </a:p>
          <a:p>
            <a:pPr>
              <a:lnSpc>
                <a:spcPct val="80000"/>
              </a:lnSpc>
              <a:buClrTx/>
              <a:buBlip>
                <a:blip r:embed="rId1"/>
              </a:buBlip>
            </a:pPr>
            <a:r>
              <a:rPr lang="en-US" altLang="fr-FR" sz="2100" dirty="0"/>
              <a:t>All rapporteurs and moderators</a:t>
            </a:r>
            <a:endParaRPr lang="en-US" altLang="fr-FR" sz="2100" dirty="0"/>
          </a:p>
          <a:p>
            <a:pPr lvl="1">
              <a:lnSpc>
                <a:spcPct val="80000"/>
              </a:lnSpc>
              <a:buClr>
                <a:srgbClr val="C00000"/>
              </a:buClr>
              <a:buFont typeface="Arial" panose="020B0604020202020204" pitchFamily="34" charset="0"/>
              <a:buChar char="•"/>
            </a:pPr>
            <a:r>
              <a:rPr lang="en-US" altLang="fr-FR" sz="1800" dirty="0"/>
              <a:t>For their efforts to R18 WIs/SIs and R17 maintenance!</a:t>
            </a:r>
            <a:endParaRPr lang="en-US" altLang="fr-FR" sz="1800" dirty="0"/>
          </a:p>
          <a:p>
            <a:pPr lvl="1">
              <a:lnSpc>
                <a:spcPct val="80000"/>
              </a:lnSpc>
              <a:buClr>
                <a:srgbClr val="C00000"/>
              </a:buClr>
              <a:buFont typeface="Arial" panose="020B0604020202020204" pitchFamily="34" charset="0"/>
              <a:buChar char="•"/>
            </a:pPr>
            <a:r>
              <a:rPr lang="en-US" altLang="fr-FR" sz="1800" dirty="0"/>
              <a:t>Work on RRC container reference cleanup</a:t>
            </a:r>
            <a:endParaRPr lang="en-US" altLang="fr-FR" sz="1800" dirty="0"/>
          </a:p>
          <a:p>
            <a:pPr>
              <a:lnSpc>
                <a:spcPct val="80000"/>
              </a:lnSpc>
              <a:buClrTx/>
              <a:buBlip>
                <a:blip r:embed="rId1"/>
              </a:buBlip>
            </a:pPr>
            <a:r>
              <a:rPr lang="en-US" altLang="fr-FR" sz="2100" dirty="0"/>
              <a:t>All RAN3 delegates</a:t>
            </a:r>
            <a:endParaRPr lang="en-US" altLang="fr-FR" sz="2100" dirty="0">
              <a:solidFill>
                <a:srgbClr val="FF0000"/>
              </a:solidFill>
            </a:endParaRPr>
          </a:p>
          <a:p>
            <a:pPr lvl="1">
              <a:lnSpc>
                <a:spcPct val="80000"/>
              </a:lnSpc>
              <a:buClr>
                <a:srgbClr val="C00000"/>
              </a:buClr>
              <a:buFont typeface="Arial" panose="020B0604020202020204" pitchFamily="34" charset="0"/>
              <a:buChar char="•"/>
            </a:pPr>
            <a:r>
              <a:rPr lang="en-US" altLang="fr-FR" sz="1800" dirty="0"/>
              <a:t>For their positive, constructive and cooperative spirit and patience!</a:t>
            </a:r>
            <a:endParaRPr lang="en-US" altLang="fr-FR" sz="1800" dirty="0"/>
          </a:p>
          <a:p>
            <a:pPr lvl="1">
              <a:lnSpc>
                <a:spcPct val="80000"/>
              </a:lnSpc>
              <a:buClr>
                <a:srgbClr val="C00000"/>
              </a:buClr>
              <a:buFont typeface="Arial" panose="020B0604020202020204" pitchFamily="34" charset="0"/>
              <a:buChar char="•"/>
            </a:pPr>
            <a:endParaRPr lang="en-US" altLang="fr-FR" sz="1800" dirty="0"/>
          </a:p>
          <a:p>
            <a:pPr lvl="1">
              <a:lnSpc>
                <a:spcPct val="80000"/>
              </a:lnSpc>
              <a:buClr>
                <a:srgbClr val="C00000"/>
              </a:buClr>
              <a:buFont typeface="Arial" panose="020B0604020202020204" pitchFamily="34" charset="0"/>
              <a:buChar char="•"/>
            </a:pPr>
            <a:endParaRPr lang="en-US" altLang="fr-FR" sz="1800" dirty="0"/>
          </a:p>
        </p:txBody>
      </p:sp>
      <p:sp>
        <p:nvSpPr>
          <p:cNvPr id="105475" name="Title 1"/>
          <p:cNvSpPr>
            <a:spLocks noGrp="1"/>
          </p:cNvSpPr>
          <p:nvPr>
            <p:ph type="title"/>
          </p:nvPr>
        </p:nvSpPr>
        <p:spPr/>
        <p:txBody>
          <a:bodyPr vert="horz" wrap="square" lIns="68580" tIns="34290" rIns="68580" bIns="34290" anchor="ctr" anchorCtr="0"/>
          <a:lstStyle/>
          <a:p>
            <a:r>
              <a:rPr lang="en-US" altLang="en-US" dirty="0"/>
              <a:t>My Heartfelt Thanks To:</a:t>
            </a:r>
            <a:endParaRPr lang="en-US" alt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p:cNvSpPr>
          <p:nvPr>
            <p:ph type="title"/>
          </p:nvPr>
        </p:nvSpPr>
        <p:spPr>
          <a:xfrm>
            <a:off x="0" y="274638"/>
            <a:ext cx="5659438" cy="774700"/>
          </a:xfrm>
        </p:spPr>
        <p:txBody>
          <a:bodyPr vert="horz" wrap="square" lIns="91440" tIns="45720" rIns="91440" bIns="45720" anchor="ctr" anchorCtr="0"/>
          <a:lstStyle/>
          <a:p>
            <a:pPr eaLnBrk="1" hangingPunct="1"/>
            <a:r>
              <a:rPr lang="en-GB" altLang="ja-JP" dirty="0"/>
              <a:t>Tdoc submitted to RAN</a:t>
            </a:r>
            <a:r>
              <a:rPr lang="en-US" altLang="en-GB" dirty="0"/>
              <a:t>3</a:t>
            </a:r>
            <a:endParaRPr lang="en-US" altLang="en-GB" dirty="0"/>
          </a:p>
        </p:txBody>
      </p:sp>
      <p:sp>
        <p:nvSpPr>
          <p:cNvPr id="72706" name="文本框 1"/>
          <p:cNvSpPr txBox="1"/>
          <p:nvPr/>
        </p:nvSpPr>
        <p:spPr>
          <a:xfrm>
            <a:off x="508000" y="5802630"/>
            <a:ext cx="8128000" cy="460375"/>
          </a:xfrm>
          <a:prstGeom prst="rect">
            <a:avLst/>
          </a:prstGeom>
          <a:noFill/>
          <a:ln w="9525">
            <a:noFill/>
          </a:ln>
        </p:spPr>
        <p:txBody>
          <a:bodyPr wrap="square" anchor="t" anchorCtr="0">
            <a:spAutoFit/>
          </a:bodyPr>
          <a:lstStyle/>
          <a:p>
            <a:r>
              <a:rPr lang="en-US" altLang="zh-CN" sz="1400" dirty="0">
                <a:latin typeface="Calibri" panose="020F0502020204030204" pitchFamily="34" charset="0"/>
              </a:rPr>
              <a:t>The total number of contributions around 700 for each RAN3 meeting is affordable</a:t>
            </a:r>
            <a:r>
              <a:rPr lang="en-US" altLang="zh-CN" dirty="0">
                <a:latin typeface="Calibri" panose="020F0502020204030204" pitchFamily="34" charset="0"/>
              </a:rPr>
              <a:t> </a:t>
            </a:r>
            <a:endParaRPr lang="en-US" altLang="zh-CN" dirty="0">
              <a:latin typeface="Calibri" panose="020F0502020204030204" pitchFamily="34" charset="0"/>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79524" y="1617783"/>
            <a:ext cx="8584951" cy="3837135"/>
          </a:xfrm>
          <a:prstGeom prst="rect">
            <a:avLst/>
          </a:prstGeom>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2"/>
          <p:cNvSpPr>
            <a:spLocks noGrp="1"/>
          </p:cNvSpPr>
          <p:nvPr>
            <p:ph type="title"/>
          </p:nvPr>
        </p:nvSpPr>
        <p:spPr>
          <a:xfrm>
            <a:off x="-615950" y="274638"/>
            <a:ext cx="6275388" cy="774700"/>
          </a:xfrm>
        </p:spPr>
        <p:txBody>
          <a:bodyPr vert="horz" wrap="square" lIns="91440" tIns="45720" rIns="91440" bIns="45720" anchor="ctr" anchorCtr="0"/>
          <a:lstStyle/>
          <a:p>
            <a:pPr eaLnBrk="1" hangingPunct="1"/>
            <a:r>
              <a:rPr lang="en-GB" altLang="ja-JP" dirty="0"/>
              <a:t>Tdoc</a:t>
            </a:r>
            <a:r>
              <a:rPr lang="en-US" altLang="en-GB" dirty="0"/>
              <a:t>s for each Topic</a:t>
            </a:r>
            <a:endParaRPr lang="en-US" altLang="en-GB" dirty="0"/>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19610" y="1253408"/>
            <a:ext cx="8704780" cy="4901208"/>
          </a:xfrm>
          <a:prstGeom prst="rect">
            <a:avLst/>
          </a:prstGeom>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3"/>
          <p:cNvSpPr>
            <a:spLocks noGrp="1"/>
          </p:cNvSpPr>
          <p:nvPr>
            <p:ph type="title"/>
          </p:nvPr>
        </p:nvSpPr>
        <p:spPr>
          <a:xfrm>
            <a:off x="-523875" y="-1587"/>
            <a:ext cx="8456613" cy="1304925"/>
          </a:xfrm>
        </p:spPr>
        <p:txBody>
          <a:bodyPr vert="horz" wrap="square" lIns="91440" tIns="45720" rIns="91440" bIns="45720" anchor="ctr" anchorCtr="0"/>
          <a:lstStyle/>
          <a:p>
            <a:r>
              <a:rPr lang="en-GB" altLang="ja-JP" dirty="0"/>
              <a:t>Overview of RAN</a:t>
            </a:r>
            <a:r>
              <a:rPr lang="en-US" altLang="en-GB" dirty="0"/>
              <a:t>3</a:t>
            </a:r>
            <a:r>
              <a:rPr lang="en-GB" altLang="ja-JP" dirty="0"/>
              <a:t>-led Rel-1</a:t>
            </a:r>
            <a:r>
              <a:rPr lang="en-US" altLang="en-GB" dirty="0"/>
              <a:t>8</a:t>
            </a:r>
            <a:r>
              <a:rPr lang="en-GB" altLang="ja-JP" dirty="0"/>
              <a:t> NR SI/WIs</a:t>
            </a:r>
            <a:endParaRPr lang="en-GB" altLang="zh-CN" dirty="0"/>
          </a:p>
        </p:txBody>
      </p:sp>
      <p:graphicFrame>
        <p:nvGraphicFramePr>
          <p:cNvPr id="5" name="Table 4"/>
          <p:cNvGraphicFramePr>
            <a:graphicFrameLocks noGrp="1"/>
          </p:cNvGraphicFramePr>
          <p:nvPr/>
        </p:nvGraphicFramePr>
        <p:xfrm>
          <a:off x="487680" y="1097280"/>
          <a:ext cx="7354570" cy="3939201"/>
        </p:xfrm>
        <a:graphic>
          <a:graphicData uri="http://schemas.openxmlformats.org/drawingml/2006/table">
            <a:tbl>
              <a:tblPr/>
              <a:tblGrid>
                <a:gridCol w="505460"/>
                <a:gridCol w="2515235"/>
                <a:gridCol w="865505"/>
                <a:gridCol w="591185"/>
                <a:gridCol w="450215"/>
                <a:gridCol w="644525"/>
                <a:gridCol w="544195"/>
                <a:gridCol w="1238250"/>
              </a:tblGrid>
              <a:tr h="434340">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t" latinLnBrk="0" hangingPunct="1">
                        <a:lnSpc>
                          <a:spcPct val="100000"/>
                        </a:lnSpc>
                        <a:spcBef>
                          <a:spcPct val="0"/>
                        </a:spcBef>
                        <a:spcAft>
                          <a:spcPct val="0"/>
                        </a:spcAft>
                        <a:buClrTx/>
                        <a:buSzTx/>
                        <a:buFontTx/>
                        <a:buNone/>
                      </a:pPr>
                      <a:r>
                        <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rPr>
                        <a:t>UID</a:t>
                      </a:r>
                      <a:endParaRPr kumimoji="0" lang="en-GB" altLang="zh-CN" sz="600" b="0"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p>
                      <a:pPr marL="0" marR="0" lvl="0" indent="0" algn="ctr" defTabSz="914400" rtl="0" eaLnBrk="1" fontAlgn="t" latinLnBrk="0" hangingPunct="1">
                        <a:lnSpc>
                          <a:spcPct val="100000"/>
                        </a:lnSpc>
                        <a:spcBef>
                          <a:spcPct val="0"/>
                        </a:spcBef>
                        <a:spcAft>
                          <a:spcPct val="0"/>
                        </a:spcAft>
                        <a:buClrTx/>
                        <a:buSzTx/>
                        <a:buFontTx/>
                        <a:buNone/>
                      </a:pPr>
                      <a:endParaRPr kumimoji="0" lang="en-GB" altLang="zh-CN" sz="600" b="0"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rPr>
                        <a:t>Name (acronym)</a:t>
                      </a:r>
                      <a:endParaRPr kumimoji="0" lang="en-GB" altLang="zh-CN" sz="600" b="1"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rPr>
                        <a:t>Acronym</a:t>
                      </a:r>
                      <a:endPar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en-US" sz="600" b="1"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t" latinLnBrk="0" hangingPunct="1">
                        <a:lnSpc>
                          <a:spcPct val="100000"/>
                        </a:lnSpc>
                        <a:spcBef>
                          <a:spcPct val="0"/>
                        </a:spcBef>
                        <a:spcAft>
                          <a:spcPct val="0"/>
                        </a:spcAft>
                        <a:buClrTx/>
                        <a:buSzTx/>
                        <a:buFontTx/>
                        <a:buNone/>
                      </a:pPr>
                      <a:r>
                        <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rPr>
                        <a:t>Target completion</a:t>
                      </a:r>
                      <a:endParaRPr kumimoji="0" lang="en-GB" altLang="zh-CN" sz="600" b="0"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rPr>
                        <a:t>Old % </a:t>
                      </a:r>
                      <a:endPar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rPr>
                        <a:t>(the same as in WI/SI SR)</a:t>
                      </a:r>
                      <a:endPar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rPr>
                        <a:t>WID</a:t>
                      </a:r>
                      <a:endPar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rPr>
                        <a:t>New %</a:t>
                      </a:r>
                      <a:endPar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rPr>
                        <a:t>Change or comments</a:t>
                      </a:r>
                      <a:endPar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r>
              <a:tr h="574040">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94</a:t>
                      </a: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10</a:t>
                      </a:r>
                      <a:r>
                        <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09</a:t>
                      </a:r>
                      <a:endPar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Mobile IAB (Integrated Access and Backhaul) for NR </a:t>
                      </a: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WI</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NR_mobile_IAB</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          23/12/2023</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20</a:t>
                      </a:r>
                      <a:r>
                        <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a:t>
                      </a:r>
                      <a:endPar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WID: </a:t>
                      </a: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RP-2</a:t>
                      </a:r>
                      <a:r>
                        <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22671</a:t>
                      </a:r>
                      <a:r>
                        <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 </a:t>
                      </a:r>
                      <a:endPar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40%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algn="l" defTabSz="914400" rtl="0" eaLnBrk="1" fontAlgn="t" latinLnBrk="0" hangingPunct="1">
                        <a:lnSpc>
                          <a:spcPct val="100000"/>
                        </a:lnSpc>
                        <a:buClrTx/>
                        <a:buSzTx/>
                        <a:buFontTx/>
                        <a:buNone/>
                      </a:pPr>
                      <a:r>
                        <a:rPr kumimoji="0" lang="en-US" altLang="zh-CN" sz="900" b="0" i="0" u="none" strike="noStrike" cap="none" normalizeH="0" baseline="0">
                          <a:ln>
                            <a:noFill/>
                          </a:ln>
                          <a:solidFill>
                            <a:srgbClr val="000000"/>
                          </a:solidFill>
                          <a:effectLst/>
                          <a:uLnTx/>
                          <a:uFillTx/>
                          <a:latin typeface="Calibri" panose="020F0502020204030204" pitchFamily="34" charset="0"/>
                          <a:ea typeface="宋体" panose="02010600030101010101" pitchFamily="2" charset="-122"/>
                          <a:cs typeface="Arial" panose="020B0604020202020204" pitchFamily="34" charset="0"/>
                          <a:sym typeface="+mn-ea"/>
                        </a:rPr>
                        <a:t>RAN3 provides the answer to SA2’s requests on points #1, #2, #6, and #7 in the reply LS agreed in R3-231011</a:t>
                      </a:r>
                      <a:endParaRPr kumimoji="0" lang="en-US" altLang="zh-CN" sz="900" b="0" i="0" u="none" strike="noStrike" cap="none" normalizeH="0" baseline="0">
                        <a:ln>
                          <a:noFill/>
                        </a:ln>
                        <a:solidFill>
                          <a:srgbClr val="000000"/>
                        </a:solidFill>
                        <a:effectLst/>
                        <a:uLnTx/>
                        <a:uFillTx/>
                        <a:latin typeface="Calibri" panose="020F0502020204030204" pitchFamily="34" charset="0"/>
                        <a:ea typeface="宋体" panose="02010600030101010101" pitchFamily="2" charset="-122"/>
                        <a:cs typeface="Arial" panose="020B0604020202020204" pitchFamily="34" charset="0"/>
                        <a:sym typeface="+mn-ea"/>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r h="690880">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941008</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Enhancement on NR QoE management and optimizations for diverse services WI</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NR_QoE_enh</a:t>
                      </a:r>
                      <a:endParaRPr kumimoji="0"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          23/</a:t>
                      </a:r>
                      <a:r>
                        <a:rPr kumimoji="0" lang="en-US" altLang="en-GB" sz="900" b="1">
                          <a:ln>
                            <a:noFill/>
                          </a:ln>
                          <a:solidFill>
                            <a:srgbClr val="000000"/>
                          </a:solidFill>
                          <a:effectLst/>
                          <a:sym typeface="+mn-ea"/>
                        </a:rPr>
                        <a:t>12/2023</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30</a:t>
                      </a:r>
                      <a:r>
                        <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a:t>
                      </a:r>
                      <a:endPar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WID: </a:t>
                      </a:r>
                      <a:endPar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RP-223488</a:t>
                      </a: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40%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From RAN3 perspective, there is no need to send assistance information to UE upon RAN overload, LS was agreed in R3-231028</a:t>
                      </a:r>
                      <a:endPar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574040">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941</a:t>
                      </a: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0</a:t>
                      </a: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10</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Artificial Intelligence (AI)/Machine Learning (ML) for NG-RAN WI</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NR_AIML_NGRAN</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          23/06/2023</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30</a:t>
                      </a:r>
                      <a:r>
                        <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a:t>
                      </a:r>
                      <a:endPar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a:ln>
                            <a:noFill/>
                          </a:ln>
                          <a:solidFill>
                            <a:srgbClr val="000000"/>
                          </a:solidFill>
                          <a:effectLst/>
                          <a:sym typeface="+mn-ea"/>
                        </a:rPr>
                        <a:t>WID: </a:t>
                      </a:r>
                      <a:endPar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sym typeface="+mn-ea"/>
                      </a:endParaRPr>
                    </a:p>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a:ln>
                            <a:noFill/>
                          </a:ln>
                          <a:solidFill>
                            <a:srgbClr val="000000"/>
                          </a:solidFill>
                          <a:effectLst/>
                          <a:sym typeface="+mn-ea"/>
                        </a:rPr>
                        <a:t>RP-220635</a:t>
                      </a: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sym typeface="+mn-ea"/>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45%</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pP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r h="719455">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941007</a:t>
                      </a:r>
                      <a:endPar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Further enhancement of data collection for SON (Self-Organising Networks)/MDT (Minimization of Drive Tests) in NR standalone and MR-DC (Multi-Radio Dual Connectivity) WI </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NR_ENDC_SON_MDT_enh2</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          </a:t>
                      </a: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23/12</a:t>
                      </a: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a:t>
                      </a: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20</a:t>
                      </a: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2</a:t>
                      </a: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3</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algn="l" defTabSz="914400" rtl="0" eaLnBrk="1" fontAlgn="t" latinLnBrk="0" hangingPunct="1">
                        <a:lnSpc>
                          <a:spcPct val="100000"/>
                        </a:lnSpc>
                        <a:buClrTx/>
                        <a:buSzTx/>
                        <a:buFontTx/>
                        <a:buNone/>
                      </a:pP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30</a:t>
                      </a: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a:ln>
                            <a:noFill/>
                          </a:ln>
                          <a:solidFill>
                            <a:srgbClr val="000000"/>
                          </a:solidFill>
                          <a:effectLst/>
                          <a:sym typeface="+mn-ea"/>
                        </a:rPr>
                        <a:t>WID: </a:t>
                      </a:r>
                      <a:endPar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sym typeface="+mn-ea"/>
                      </a:endParaRPr>
                    </a:p>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a:ln>
                            <a:noFill/>
                          </a:ln>
                          <a:solidFill>
                            <a:srgbClr val="000000"/>
                          </a:solidFill>
                          <a:effectLst/>
                          <a:sym typeface="+mn-ea"/>
                        </a:rPr>
                        <a:t>RP-221825</a:t>
                      </a: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sym typeface="+mn-ea"/>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40</a:t>
                      </a: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a:t>
                      </a: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pP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829310">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rPr>
                        <a:t>940088</a:t>
                      </a: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rPr>
                        <a:t>Enhancement for resiliency of gNB-CU-CP SI</a:t>
                      </a: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rPr>
                        <a:t>FS_gNB_CU_CP_resiliency</a:t>
                      </a: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rPr>
                        <a:t>          22/09/2022</a:t>
                      </a: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p>
                      <a:pPr marL="0" marR="0" lvl="0" algn="l" defTabSz="914400" rtl="0" eaLnBrk="1" fontAlgn="t" latinLnBrk="0" hangingPunct="1">
                        <a:lnSpc>
                          <a:spcPct val="100000"/>
                        </a:lnSpc>
                        <a:buClrTx/>
                        <a:buSzTx/>
                        <a:buFontTx/>
                        <a:buNone/>
                      </a:pP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rPr>
                        <a:t>100%</a:t>
                      </a: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a:ln>
                            <a:noFill/>
                          </a:ln>
                          <a:solidFill>
                            <a:srgbClr val="0000FF"/>
                          </a:solidFill>
                          <a:effectLst/>
                          <a:sym typeface="+mn-ea"/>
                        </a:rPr>
                        <a:t>SID: </a:t>
                      </a: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sym typeface="+mn-ea"/>
                      </a:endParaRPr>
                    </a:p>
                    <a:p>
                      <a:pPr marL="0" marR="0" lvl="0" algn="l" defTabSz="914400" rtl="0" eaLnBrk="1" fontAlgn="t" latinLnBrk="0" hangingPunct="1">
                        <a:lnSpc>
                          <a:spcPct val="100000"/>
                        </a:lnSpc>
                        <a:buClrTx/>
                        <a:buSzTx/>
                        <a:buFontTx/>
                        <a:buNone/>
                      </a:pPr>
                      <a:r>
                        <a:rPr kumimoji="0" lang="en-US" altLang="en-GB" sz="900" b="1">
                          <a:ln>
                            <a:noFill/>
                          </a:ln>
                          <a:solidFill>
                            <a:srgbClr val="0000FF"/>
                          </a:solidFill>
                          <a:effectLst/>
                          <a:sym typeface="+mn-ea"/>
                        </a:rPr>
                        <a:t>RP-221438</a:t>
                      </a: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sym typeface="+mn-ea"/>
                      </a:endParaRPr>
                    </a:p>
                    <a:p>
                      <a:pPr marL="0" marR="0" lvl="0" algn="l" defTabSz="914400" rtl="0" eaLnBrk="1" fontAlgn="t" latinLnBrk="0" hangingPunct="1">
                        <a:lnSpc>
                          <a:spcPct val="100000"/>
                        </a:lnSpc>
                        <a:buClrTx/>
                        <a:buSzTx/>
                        <a:buFontTx/>
                        <a:buNone/>
                      </a:pPr>
                      <a:r>
                        <a:rPr kumimoji="0" lang="en-US" altLang="en-GB" sz="900" b="1">
                          <a:ln>
                            <a:noFill/>
                          </a:ln>
                          <a:solidFill>
                            <a:srgbClr val="0000FF"/>
                          </a:solidFill>
                          <a:effectLst/>
                          <a:sym typeface="+mn-ea"/>
                        </a:rPr>
                        <a:t>SR: </a:t>
                      </a: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sym typeface="+mn-ea"/>
                      </a:endParaRPr>
                    </a:p>
                    <a:p>
                      <a:pPr marL="0" marR="0" lvl="0" algn="l" defTabSz="914400" rtl="0" eaLnBrk="1" fontAlgn="t" latinLnBrk="0" hangingPunct="1">
                        <a:lnSpc>
                          <a:spcPct val="100000"/>
                        </a:lnSpc>
                        <a:buClrTx/>
                        <a:buSzTx/>
                        <a:buFontTx/>
                        <a:buNone/>
                      </a:pPr>
                      <a:r>
                        <a:rPr kumimoji="0" lang="en-US" altLang="en-GB" sz="900" b="1">
                          <a:ln>
                            <a:noFill/>
                          </a:ln>
                          <a:solidFill>
                            <a:srgbClr val="0000FF"/>
                          </a:solidFill>
                          <a:effectLst/>
                          <a:sym typeface="+mn-ea"/>
                        </a:rPr>
                        <a:t>RP-222250</a:t>
                      </a: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p>
                      <a:pPr marL="0" marR="0" lvl="0" algn="l" defTabSz="914400" rtl="0" eaLnBrk="1" fontAlgn="t" latinLnBrk="0" hangingPunct="1">
                        <a:lnSpc>
                          <a:spcPct val="100000"/>
                        </a:lnSpc>
                        <a:buClrTx/>
                        <a:buSzTx/>
                        <a:buFontTx/>
                        <a:buNone/>
                      </a:pP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algn="l" defTabSz="914400" rtl="0" eaLnBrk="1" fontAlgn="t" latinLnBrk="0" hangingPunct="1">
                        <a:lnSpc>
                          <a:spcPct val="100000"/>
                        </a:lnSpc>
                        <a:buClrTx/>
                        <a:buSzTx/>
                        <a:buFontTx/>
                        <a:buNone/>
                      </a:pP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bl>
          </a:graphicData>
        </a:graphic>
      </p:graphicFrame>
      <p:sp>
        <p:nvSpPr>
          <p:cNvPr id="52306" name="Content Placeholder 2"/>
          <p:cNvSpPr txBox="1"/>
          <p:nvPr/>
        </p:nvSpPr>
        <p:spPr>
          <a:xfrm>
            <a:off x="487363" y="5967413"/>
            <a:ext cx="7886700" cy="534987"/>
          </a:xfrm>
          <a:prstGeom prst="rect">
            <a:avLst/>
          </a:prstGeom>
          <a:noFill/>
          <a:ln w="9525">
            <a:noFill/>
          </a:ln>
        </p:spPr>
        <p:txBody>
          <a:bodyPr lIns="68580" tIns="34290" rIns="68580" bIns="34290"/>
          <a:lstStyle>
            <a:lvl1pPr marL="342900" indent="-342900" algn="l" rtl="0" eaLnBrk="0" fontAlgn="base" hangingPunct="0">
              <a:spcBef>
                <a:spcPct val="20000"/>
              </a:spcBef>
              <a:spcAft>
                <a:spcPct val="0"/>
              </a:spcAft>
              <a:buClr>
                <a:srgbClr val="C00000"/>
              </a:buClr>
              <a:buBlip>
                <a:blip r:embed="rId1"/>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stStyle>
          <a:p>
            <a:pPr marL="228600" lvl="0" indent="-228600" eaLnBrk="1" hangingPunct="1">
              <a:lnSpc>
                <a:spcPct val="90000"/>
              </a:lnSpc>
              <a:spcBef>
                <a:spcPts val="1000"/>
              </a:spcBef>
              <a:buClrTx/>
              <a:buFont typeface="Arial" panose="020B0604020202020204" pitchFamily="34" charset="0"/>
              <a:buChar char="•"/>
            </a:pPr>
            <a:endParaRPr lang="en-GB" altLang="zh-CN" sz="1100" dirty="0"/>
          </a:p>
          <a:p>
            <a:pPr marL="228600" lvl="0" indent="-228600" eaLnBrk="1" hangingPunct="1">
              <a:lnSpc>
                <a:spcPct val="90000"/>
              </a:lnSpc>
              <a:spcBef>
                <a:spcPts val="1000"/>
              </a:spcBef>
              <a:buClrTx/>
              <a:buNone/>
            </a:pPr>
            <a:r>
              <a:rPr lang="en-US" altLang="en-GB" sz="1100" dirty="0"/>
              <a:t>WI: Black   SI: Blue      Completed WI/SI: Red </a:t>
            </a:r>
            <a:endParaRPr lang="en-US" altLang="en-GB" sz="1100" dirty="0"/>
          </a:p>
          <a:p>
            <a:pPr marL="228600" lvl="0" indent="-228600" eaLnBrk="1" hangingPunct="1">
              <a:lnSpc>
                <a:spcPct val="90000"/>
              </a:lnSpc>
              <a:spcBef>
                <a:spcPts val="1000"/>
              </a:spcBef>
              <a:buClrTx/>
              <a:buNone/>
            </a:pPr>
            <a:endParaRPr lang="en-US" altLang="en-GB" sz="11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Content Placeholder 3"/>
          <p:cNvSpPr>
            <a:spLocks noGrp="1"/>
          </p:cNvSpPr>
          <p:nvPr>
            <p:ph idx="1"/>
          </p:nvPr>
        </p:nvSpPr>
        <p:spPr>
          <a:xfrm>
            <a:off x="358775" y="831850"/>
            <a:ext cx="8478838" cy="5651500"/>
          </a:xfrm>
        </p:spPr>
        <p:txBody>
          <a:bodyPr vert="horz" wrap="square" lIns="68580" tIns="34290" rIns="68580" bIns="34290" anchor="t" anchorCtr="0"/>
          <a:lstStyle/>
          <a:p>
            <a:r>
              <a:rPr lang="en-US" altLang="sv-SE" sz="1800" dirty="0"/>
              <a:t>List of RAN3 CRs to RAN in </a:t>
            </a:r>
            <a:r>
              <a:rPr lang="en-US" altLang="sv-SE" sz="1800" dirty="0">
                <a:solidFill>
                  <a:srgbClr val="FF0000"/>
                </a:solidFill>
              </a:rPr>
              <a:t>RP-23xxxx</a:t>
            </a:r>
            <a:r>
              <a:rPr lang="en-US" altLang="sv-SE" sz="1800" dirty="0"/>
              <a:t>, which includes:</a:t>
            </a:r>
            <a:endParaRPr lang="en-US" altLang="sv-SE" sz="1800" dirty="0">
              <a:solidFill>
                <a:srgbClr val="FF0000"/>
              </a:solidFill>
            </a:endParaRPr>
          </a:p>
          <a:p>
            <a:pPr lvl="1"/>
            <a:r>
              <a:rPr lang="en-US" altLang="sv-SE" sz="1800" dirty="0">
                <a:cs typeface="+mn-ea"/>
                <a:sym typeface="+mn-ea"/>
              </a:rPr>
              <a:t>83 CRs were agreed in Q1. </a:t>
            </a:r>
            <a:endParaRPr lang="en-US" altLang="sv-SE" sz="1800" dirty="0">
              <a:cs typeface="+mn-ea"/>
            </a:endParaRPr>
          </a:p>
          <a:p>
            <a:pPr lvl="1"/>
            <a:r>
              <a:rPr lang="en-US" altLang="sv-SE" sz="1800" dirty="0">
                <a:cs typeface="+mn-ea"/>
                <a:sym typeface="+mn-ea"/>
              </a:rPr>
              <a:t>1 Rel-15 Cat.F CR</a:t>
            </a:r>
            <a:endParaRPr lang="en-US" altLang="sv-SE" sz="1800" dirty="0">
              <a:cs typeface="+mn-ea"/>
            </a:endParaRPr>
          </a:p>
          <a:p>
            <a:pPr lvl="1"/>
            <a:r>
              <a:rPr lang="en-US" altLang="sv-SE" sz="1800" dirty="0">
                <a:cs typeface="+mn-ea"/>
                <a:sym typeface="+mn-ea"/>
              </a:rPr>
              <a:t>15 Rel-16 Cat.F CRs, 1 Cat. A CR</a:t>
            </a:r>
            <a:endParaRPr lang="en-US" altLang="sv-SE" sz="1800" dirty="0">
              <a:cs typeface="+mn-ea"/>
            </a:endParaRPr>
          </a:p>
          <a:p>
            <a:pPr lvl="1"/>
            <a:r>
              <a:rPr lang="en-US" altLang="sv-SE" sz="1800" dirty="0">
                <a:cs typeface="+mn-ea"/>
                <a:sym typeface="+mn-ea"/>
              </a:rPr>
              <a:t>66 Rel-17 CRs: 14 Cat.A CRs, 50 Cat.F CRs, 2 Cat.B CR</a:t>
            </a:r>
            <a:endParaRPr lang="en-US" altLang="sv-SE" sz="1800" dirty="0">
              <a:cs typeface="+mn-ea"/>
            </a:endParaRPr>
          </a:p>
          <a:p>
            <a:pPr lvl="2"/>
            <a:r>
              <a:rPr lang="en-US" altLang="sv-SE" sz="1800" dirty="0">
                <a:cs typeface="+mn-ea"/>
                <a:sym typeface="+mn-ea"/>
              </a:rPr>
              <a:t>2 Cat.B:</a:t>
            </a:r>
            <a:endParaRPr lang="en-US" altLang="sv-SE" sz="1800" dirty="0">
              <a:cs typeface="+mn-ea"/>
              <a:sym typeface="+mn-ea"/>
            </a:endParaRPr>
          </a:p>
          <a:p>
            <a:pPr lvl="3"/>
            <a:r>
              <a:rPr lang="en-US" altLang="sv-SE" sz="1800" dirty="0">
                <a:cs typeface="+mn-ea"/>
                <a:sym typeface="+mn-ea"/>
              </a:rPr>
              <a:t>R3-230909 Introduction of two PHR mode [NR_feMIMO-Core]</a:t>
            </a:r>
            <a:endParaRPr lang="en-US" altLang="sv-SE" sz="1800" dirty="0">
              <a:cs typeface="+mn-ea"/>
              <a:sym typeface="+mn-ea"/>
            </a:endParaRPr>
          </a:p>
          <a:p>
            <a:pPr lvl="3"/>
            <a:r>
              <a:rPr lang="en-US" altLang="sv-SE" sz="1800" dirty="0">
                <a:cs typeface="+mn-ea"/>
                <a:sym typeface="+mn-ea"/>
              </a:rPr>
              <a:t>R3-230907 Missing transmission bandwidth configurations in F1AP [NR_FR1_35MHz_45MHz_BW]</a:t>
            </a:r>
            <a:endParaRPr lang="en-US" altLang="sv-SE" sz="1800" dirty="0">
              <a:cs typeface="+mn-ea"/>
              <a:sym typeface="+mn-ea"/>
            </a:endParaRPr>
          </a:p>
          <a:p>
            <a:pPr lvl="2"/>
            <a:r>
              <a:rPr lang="en-US" altLang="sv-SE" sz="1800" dirty="0">
                <a:cs typeface="+mn-ea"/>
                <a:sym typeface="+mn-ea"/>
              </a:rPr>
              <a:t>18 Non-Backwards-Compatible (NBC) CRs for Rel-16 and Rel-17</a:t>
            </a:r>
            <a:endParaRPr lang="en-US" altLang="en-US" sz="1800" dirty="0">
              <a:cs typeface="+mn-ea"/>
            </a:endParaRPr>
          </a:p>
          <a:p>
            <a:pPr lvl="2"/>
            <a:r>
              <a:rPr lang="en-US" altLang="sv-SE" sz="1800" dirty="0">
                <a:cs typeface="+mn-ea"/>
                <a:sym typeface="+mn-ea"/>
              </a:rPr>
              <a:t>R3-230213, R3-230214, R3-230981, R3-230982, R3-230501, R3-230502, R3-231016, R3-230472, R3-231002, R3-230311, R3-230828, R3-230295, R3-230296, R3-230297, R3-230881, R3-230911, R3-230940, R3-230830</a:t>
            </a:r>
            <a:endParaRPr lang="en-US" altLang="sv-SE" sz="1800" dirty="0">
              <a:cs typeface="+mn-ea"/>
              <a:sym typeface="+mn-ea"/>
            </a:endParaRPr>
          </a:p>
          <a:p>
            <a:pPr lvl="2"/>
            <a:r>
              <a:rPr lang="en-US" altLang="sv-SE" sz="1800" dirty="0">
                <a:cs typeface="+mn-ea"/>
                <a:sym typeface="+mn-ea"/>
              </a:rPr>
              <a:t>(</a:t>
            </a:r>
            <a:r>
              <a:rPr lang="en-US" altLang="sv-SE" sz="1800" dirty="0">
                <a:cs typeface="+mn-ea"/>
                <a:sym typeface="+mn-ea"/>
                <a:hlinkClick r:id="rId1"/>
              </a:rPr>
              <a:t>Here</a:t>
            </a:r>
            <a:r>
              <a:rPr lang="en-US" altLang="sv-SE" sz="1800" dirty="0">
                <a:cs typeface="+mn-ea"/>
                <a:sym typeface="+mn-ea"/>
              </a:rPr>
              <a:t> is how 3GPP works with NBC changes)</a:t>
            </a:r>
            <a:endParaRPr lang="en-US" altLang="en-US" sz="1800" dirty="0">
              <a:cs typeface="+mn-ea"/>
              <a:sym typeface="+mn-ea"/>
            </a:endParaRPr>
          </a:p>
          <a:p>
            <a:pPr lvl="1"/>
            <a:r>
              <a:rPr lang="en-US" altLang="sv-SE" sz="1800" dirty="0">
                <a:cs typeface="+mn-ea"/>
                <a:sym typeface="+mn-ea"/>
              </a:rPr>
              <a:t>5 endorsed draftCRs to RAN2 specs. </a:t>
            </a:r>
            <a:endParaRPr lang="en-US" altLang="sv-SE" sz="1800" dirty="0">
              <a:cs typeface="+mn-ea"/>
            </a:endParaRPr>
          </a:p>
          <a:p>
            <a:pPr lvl="1"/>
            <a:r>
              <a:rPr lang="en-US" altLang="sv-SE" sz="1800" dirty="0">
                <a:solidFill>
                  <a:srgbClr val="FF0000"/>
                </a:solidFill>
                <a:cs typeface="+mn-ea"/>
              </a:rPr>
              <a:t>Heavy TEI handling in this meeting!</a:t>
            </a:r>
            <a:endParaRPr lang="en-US" altLang="sv-SE" sz="1800" dirty="0">
              <a:cs typeface="+mn-ea"/>
            </a:endParaRPr>
          </a:p>
          <a:p>
            <a:pPr lvl="1"/>
            <a:endParaRPr lang="en-US" altLang="sv-SE" sz="1620" dirty="0"/>
          </a:p>
          <a:p>
            <a:pPr lvl="0"/>
            <a:endParaRPr lang="en-US" altLang="sv-SE" sz="2160" dirty="0"/>
          </a:p>
          <a:p>
            <a:pPr lvl="1"/>
            <a:endParaRPr lang="en-US" altLang="sv-SE" dirty="0">
              <a:solidFill>
                <a:srgbClr val="FF0000"/>
              </a:solidFill>
            </a:endParaRPr>
          </a:p>
        </p:txBody>
      </p:sp>
      <p:sp>
        <p:nvSpPr>
          <p:cNvPr id="54275" name="Title 1"/>
          <p:cNvSpPr>
            <a:spLocks noGrp="1"/>
          </p:cNvSpPr>
          <p:nvPr>
            <p:ph type="title"/>
          </p:nvPr>
        </p:nvSpPr>
        <p:spPr>
          <a:xfrm>
            <a:off x="-215900" y="200025"/>
            <a:ext cx="4403725" cy="857250"/>
          </a:xfrm>
        </p:spPr>
        <p:txBody>
          <a:bodyPr vert="horz" wrap="square" lIns="68580" tIns="34290" rIns="68580" bIns="34290" anchor="ctr" anchorCtr="0"/>
          <a:lstStyle/>
          <a:p>
            <a:r>
              <a:rPr lang="en-US" altLang="fr-FR" dirty="0"/>
              <a:t>RAN3 CRs to RAN</a:t>
            </a:r>
            <a:endParaRPr lang="en-US" altLang="fr-FR"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altLang="en-US" sz="2000" dirty="0">
                <a:cs typeface="+mn-ea"/>
                <a:sym typeface="+mn-ea"/>
              </a:rPr>
              <a:t>RAN3 had one meeting room for main session, it costed time to find the shared breakout room with other WGs before the meeting. RAN3 continued to use the shared breakout room with RAN2 and maintained the time slot table for the shared breakout room during the meeting week.  </a:t>
            </a:r>
            <a:r>
              <a:rPr lang="en-US" altLang="en-US" sz="2000" dirty="0">
                <a:solidFill>
                  <a:srgbClr val="FF0000"/>
                </a:solidFill>
                <a:cs typeface="+mn-ea"/>
                <a:sym typeface="+mn-ea"/>
              </a:rPr>
              <a:t>RAN3 needs a seperate breakout room for f2f meeting.</a:t>
            </a:r>
            <a:endParaRPr lang="en-US" altLang="en-US" sz="2000" dirty="0">
              <a:cs typeface="+mn-ea"/>
              <a:sym typeface="+mn-ea"/>
            </a:endParaRPr>
          </a:p>
          <a:p>
            <a:r>
              <a:rPr lang="en-US" altLang="en-US" sz="2000" dirty="0">
                <a:cs typeface="+mn-ea"/>
                <a:sym typeface="+mn-ea"/>
              </a:rPr>
              <a:t>The voice quality of microphone used by delegates in the meeting was not friendly to remote participants in the first two meeting days. In general, the number of remote participants for main session is limited, less than 20.</a:t>
            </a:r>
            <a:endParaRPr lang="en-US" altLang="en-US" sz="2000" dirty="0">
              <a:cs typeface="+mn-ea"/>
              <a:sym typeface="+mn-ea"/>
            </a:endParaRPr>
          </a:p>
          <a:p>
            <a:r>
              <a:rPr lang="en-US" altLang="en-US" sz="2000" dirty="0">
                <a:cs typeface="+mn-ea"/>
                <a:sym typeface="+mn-ea"/>
              </a:rPr>
              <a:t>The audio device test for remote access needs to be performed before </a:t>
            </a:r>
            <a:r>
              <a:rPr lang="en-US" altLang="zh-CN" sz="2000" dirty="0">
                <a:cs typeface="+mn-ea"/>
                <a:sym typeface="+mn-ea"/>
              </a:rPr>
              <a:t>daily </a:t>
            </a:r>
            <a:r>
              <a:rPr lang="en-US" altLang="en-US" sz="2000" dirty="0">
                <a:cs typeface="+mn-ea"/>
                <a:sym typeface="+mn-ea"/>
              </a:rPr>
              <a:t>session starts.</a:t>
            </a:r>
            <a:endParaRPr lang="en-US" altLang="en-US" sz="2000" dirty="0">
              <a:cs typeface="+mn-ea"/>
              <a:sym typeface="+mn-ea"/>
            </a:endParaRPr>
          </a:p>
          <a:p>
            <a:r>
              <a:rPr lang="en-US" altLang="en-US" sz="2000" dirty="0">
                <a:cs typeface="+mn-ea"/>
                <a:sym typeface="+mn-ea"/>
              </a:rPr>
              <a:t>MCC and IT support during the meeting is sufficient.</a:t>
            </a:r>
            <a:endParaRPr lang="en-US" altLang="en-US" sz="2000" dirty="0">
              <a:cs typeface="+mn-ea"/>
              <a:sym typeface="+mn-ea"/>
            </a:endParaRPr>
          </a:p>
          <a:p>
            <a:pPr>
              <a:spcBef>
                <a:spcPts val="300"/>
              </a:spcBef>
              <a:spcAft>
                <a:spcPts val="300"/>
              </a:spcAft>
            </a:pPr>
            <a:endParaRPr lang="en-US" altLang="en-US" sz="2000" dirty="0">
              <a:cs typeface="+mn-ea"/>
              <a:sym typeface="+mn-ea"/>
            </a:endParaRPr>
          </a:p>
          <a:p>
            <a:endParaRPr lang="en-US" altLang="en-US" sz="1600" dirty="0">
              <a:ea typeface="MS PGothic" panose="020B0600070205080204" pitchFamily="34" charset="-128"/>
            </a:endParaRPr>
          </a:p>
          <a:p>
            <a:pPr lvl="1"/>
            <a:endParaRPr lang="en-US" sz="1350" dirty="0"/>
          </a:p>
        </p:txBody>
      </p:sp>
      <p:sp>
        <p:nvSpPr>
          <p:cNvPr id="3" name="제목 2"/>
          <p:cNvSpPr>
            <a:spLocks noGrp="1"/>
          </p:cNvSpPr>
          <p:nvPr>
            <p:ph type="title"/>
          </p:nvPr>
        </p:nvSpPr>
        <p:spPr>
          <a:xfrm>
            <a:off x="549275" y="386080"/>
            <a:ext cx="7273290" cy="1143000"/>
          </a:xfrm>
        </p:spPr>
        <p:txBody>
          <a:bodyPr/>
          <a:lstStyle/>
          <a:p>
            <a:r>
              <a:rPr lang="en-US" altLang="en-US" dirty="0"/>
              <a:t>Experience for GTW Usage in f2f meeting</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a:xfrm>
            <a:off x="0" y="179705"/>
            <a:ext cx="6760845" cy="563245"/>
          </a:xfrm>
        </p:spPr>
        <p:txBody>
          <a:bodyPr vert="horz" wrap="square" lIns="91440" tIns="45720" rIns="91440" bIns="45720" anchor="ctr" anchorCtr="0"/>
          <a:lstStyle/>
          <a:p>
            <a:r>
              <a:rPr lang="en-US" altLang="en-US" sz="3600" dirty="0"/>
              <a:t>R18 SON/MDT WI</a:t>
            </a:r>
            <a:endParaRPr lang="en-US" altLang="en-US" sz="3600" dirty="0"/>
          </a:p>
        </p:txBody>
      </p:sp>
      <p:sp>
        <p:nvSpPr>
          <p:cNvPr id="76803" name="Content Placeholder 2"/>
          <p:cNvSpPr>
            <a:spLocks noGrp="1"/>
          </p:cNvSpPr>
          <p:nvPr>
            <p:ph idx="1"/>
          </p:nvPr>
        </p:nvSpPr>
        <p:spPr>
          <a:xfrm>
            <a:off x="373063" y="1052513"/>
            <a:ext cx="8388350" cy="5191125"/>
          </a:xfrm>
        </p:spPr>
        <p:txBody>
          <a:bodyPr vert="horz" wrap="square" lIns="91440" tIns="45720" rIns="91440" bIns="45720" anchor="t" anchorCtr="0"/>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a:ln>
                  <a:noFill/>
                </a:ln>
                <a:effectLst/>
                <a:uLnTx/>
                <a:uFillTx/>
                <a:cs typeface="Arial" panose="020B0604020202020204" pitchFamily="34" charset="0"/>
                <a:sym typeface="+mn-ea"/>
              </a:rPr>
              <a:t>Progress in the last quarter</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For SHR and SPCR:</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RAN3 sees benefits to support inter-RAT SHR from LTE to NR for T304 trigger with no impact on LTE in Rel-18.</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Take Option 3 (The receiving node forwards the inter-RAT SHR to corresponding node which generates the SHR trigger condition that triggers the inter-RAT SHR) as baseline for SHR forwarding mechanism in Rel-18.</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For classic addition/CPA, SN- and MN-initiated classic PSCell change/CPC, the target SN node decides the T304 trigger and performs root cause analysis.</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For intra-SN classic PSCell change/CPC, the source SN decides SPR triggers of T310 and T312 and performs root cause analysis.</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If the trigger is T312/310, the objective of SPR is to optimize lower layer issues of source PSCell and to optimize PSCell change configuration during mobility.</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If the trigger is T312/310, for MN-initiated classic PSCell change/CPC, at least the MN who sent the SPR configuration to the UE is involved in SPR related optimizations.</a:t>
            </a:r>
            <a:endParaRPr lang="en-US" altLang="zh-CN" sz="12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For MRO:</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Update the definition to wrong PSCell change/addition should be splitting to sub cases: 1) the wrong candidate cell comes from the cell in the list provided by the initiating node or 2) the wrong candidate cell is selected by the target node.</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Information available in the network nodes should not be included in the SCGFailureInformation.</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Reusing R17 signalling mechanism to report CPA/CPC failure/ related information over Xn from MN to source SN or last serving SN.</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Sub-Case b1/Sub-Case b2 would not be considered for MRO for fast MCG recovery failure.</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For MRO for CPC and CPA, if there are multiple events configured for CPA/CPC, the UE reports the first triggered CPAC event, and the time duration between the two triggered CPAC events. </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It is beneficial for the UE to report at least PSCell where SCG failure happened, the cause of the fast MCG recovery failure (at least T316 expiry, SCG failure, SCG was deactivated or other cases that SCG is not available), and also if the problem is SCG failure, the SCG failure type (at least t310-Expiry, randomAccessProblem, rlc-MaxNumRetx)</a:t>
            </a:r>
            <a:r>
              <a:rPr lang="en-US" altLang="zh-CN" sz="1200">
                <a:ea typeface="宋体" panose="02010600030101010101" pitchFamily="2" charset="-122"/>
                <a:cs typeface="Arial" panose="020B0604020202020204" pitchFamily="34" charset="0"/>
                <a:sym typeface="+mn-ea"/>
              </a:rPr>
              <a:t>.</a:t>
            </a:r>
            <a:endParaRPr lang="en-US" altLang="zh-CN" sz="1200">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zh-CN" sz="10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zh-CN"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pPr>
            <a:endParaRPr lang="en-US" altLang="en-US" sz="1800" dirty="0">
              <a:latin typeface="+mn-lt"/>
              <a:ea typeface="MS PGothic" panose="020B0600070205080204" pitchFamily="34" charset="-128"/>
              <a:cs typeface="+mn-cs"/>
            </a:endParaRPr>
          </a:p>
          <a:p>
            <a:pPr marL="0" indent="0"/>
            <a:endParaRPr lang="en-US" altLang="en-US" sz="1800" dirty="0">
              <a:latin typeface="+mn-lt"/>
              <a:ea typeface="MS PGothic" panose="020B0600070205080204" pitchFamily="34" charset="-128"/>
              <a:cs typeface="+mn-cs"/>
            </a:endParaRPr>
          </a:p>
        </p:txBody>
      </p:sp>
      <p:sp>
        <p:nvSpPr>
          <p:cNvPr id="76804"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a:xfrm>
            <a:off x="0" y="179705"/>
            <a:ext cx="6760845" cy="563245"/>
          </a:xfrm>
        </p:spPr>
        <p:txBody>
          <a:bodyPr vert="horz" wrap="square" lIns="91440" tIns="45720" rIns="91440" bIns="45720" anchor="ctr" anchorCtr="0"/>
          <a:lstStyle/>
          <a:p>
            <a:r>
              <a:rPr lang="en-US" altLang="en-US" sz="3600" dirty="0"/>
              <a:t>R18 SON/MDT WI</a:t>
            </a:r>
            <a:endParaRPr lang="en-US" altLang="en-US" sz="3600" dirty="0"/>
          </a:p>
        </p:txBody>
      </p:sp>
      <p:sp>
        <p:nvSpPr>
          <p:cNvPr id="76803" name="Content Placeholder 2"/>
          <p:cNvSpPr>
            <a:spLocks noGrp="1"/>
          </p:cNvSpPr>
          <p:nvPr>
            <p:ph idx="1"/>
          </p:nvPr>
        </p:nvSpPr>
        <p:spPr>
          <a:xfrm>
            <a:off x="373380" y="837565"/>
            <a:ext cx="8388350" cy="5406390"/>
          </a:xfrm>
        </p:spPr>
        <p:txBody>
          <a:bodyPr vert="horz" wrap="square" lIns="91440" tIns="45720" rIns="91440" bIns="45720" anchor="t" anchorCtr="0"/>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a:ln>
                  <a:noFill/>
                </a:ln>
                <a:effectLst/>
                <a:uLnTx/>
                <a:uFillTx/>
                <a:cs typeface="Arial" panose="020B0604020202020204" pitchFamily="34" charset="0"/>
                <a:sym typeface="+mn-ea"/>
              </a:rPr>
              <a:t>Progress in the last quarter</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ea typeface="宋体" panose="02010600030101010101" pitchFamily="2" charset="-122"/>
                <a:cs typeface="Arial" panose="020B0604020202020204" pitchFamily="34" charset="0"/>
                <a:sym typeface="+mn-ea"/>
              </a:rPr>
              <a:t>For RACH enhancement:</a:t>
            </a:r>
            <a:endParaRPr lang="en-US" altLang="zh-CN" sz="14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ea typeface="宋体" panose="02010600030101010101" pitchFamily="2" charset="-122"/>
                <a:cs typeface="Arial" panose="020B0604020202020204" pitchFamily="34" charset="0"/>
                <a:sym typeface="+mn-ea"/>
              </a:rPr>
              <a:t>Using non-UE associated sigalling for RACH Indication over F1.</a:t>
            </a:r>
            <a:endParaRPr lang="en-US" altLang="zh-CN" sz="14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ea typeface="宋体" panose="02010600030101010101" pitchFamily="2" charset="-122"/>
                <a:cs typeface="Arial" panose="020B0604020202020204" pitchFamily="34" charset="0"/>
                <a:sym typeface="+mn-ea"/>
              </a:rPr>
              <a:t>For SON/MDT Enhancements for Non-Public Networks:</a:t>
            </a:r>
            <a:endParaRPr lang="en-US" altLang="zh-CN" sz="14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ea typeface="宋体" panose="02010600030101010101" pitchFamily="2" charset="-122"/>
                <a:cs typeface="Arial" panose="020B0604020202020204" pitchFamily="34" charset="0"/>
                <a:sym typeface="+mn-ea"/>
              </a:rPr>
              <a:t>Agree to the addition of a CAG list inside and outside the current choice structure for the MDT Area Scope</a:t>
            </a:r>
            <a:endParaRPr lang="en-US" altLang="zh-CN" sz="14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ea typeface="宋体" panose="02010600030101010101" pitchFamily="2" charset="-122"/>
                <a:cs typeface="Arial" panose="020B0604020202020204" pitchFamily="34" charset="0"/>
                <a:sym typeface="+mn-ea"/>
              </a:rPr>
              <a:t>For SON for NR-U:</a:t>
            </a:r>
            <a:endParaRPr lang="en-US" altLang="zh-CN" sz="14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ea typeface="宋体" panose="02010600030101010101" pitchFamily="2" charset="-122"/>
                <a:cs typeface="Arial" panose="020B0604020202020204" pitchFamily="34" charset="0"/>
                <a:sym typeface="+mn-ea"/>
              </a:rPr>
              <a:t>DU shall report the UL COT to CU in resource status report procedure when it is requested by CU, how to obtained this information by DU is up to implementation.</a:t>
            </a:r>
            <a:endParaRPr lang="en-US" altLang="zh-CN" sz="14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ea typeface="宋体" panose="02010600030101010101" pitchFamily="2" charset="-122"/>
                <a:cs typeface="Arial" panose="020B0604020202020204" pitchFamily="34" charset="0"/>
                <a:sym typeface="+mn-ea"/>
              </a:rPr>
              <a:t>The granularity of UL COT reporting in F1 interface should be NR-U channel level.</a:t>
            </a:r>
            <a:endParaRPr lang="en-US" altLang="zh-CN" sz="1200">
              <a:ln>
                <a:noFill/>
              </a:ln>
              <a:effectLst/>
              <a:uLnTx/>
              <a:uFillTx/>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a:ln>
                  <a:noFill/>
                </a:ln>
                <a:effectLst/>
                <a:uLnTx/>
                <a:uFillTx/>
                <a:cs typeface="Arial" panose="020B0604020202020204" pitchFamily="34" charset="0"/>
                <a:sym typeface="+mn-ea"/>
              </a:rPr>
              <a:t>Next steps</a:t>
            </a:r>
            <a:endParaRPr lang="en-US" altLang="en-US" sz="1200" noProof="0" dirty="0">
              <a:ln>
                <a:noFill/>
              </a:ln>
              <a:effectLst/>
              <a:uLnTx/>
              <a:uFillTx/>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ea typeface="宋体" panose="02010600030101010101" pitchFamily="2" charset="-122"/>
                <a:cs typeface="Arial" panose="020B0604020202020204" pitchFamily="34" charset="0"/>
                <a:sym typeface="+mn-ea"/>
              </a:rPr>
              <a:t>Continue to work on stage2 and stage3.</a:t>
            </a:r>
            <a:endPar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zh-CN"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pPr>
            <a:endParaRPr lang="en-US" altLang="en-US" sz="1800" dirty="0">
              <a:latin typeface="+mn-lt"/>
              <a:ea typeface="MS PGothic" panose="020B0600070205080204" pitchFamily="34" charset="-128"/>
              <a:cs typeface="+mn-cs"/>
            </a:endParaRPr>
          </a:p>
          <a:p>
            <a:pPr marL="0" indent="0"/>
            <a:endParaRPr lang="en-US" altLang="en-US" sz="1800" dirty="0">
              <a:latin typeface="+mn-lt"/>
              <a:ea typeface="MS PGothic" panose="020B0600070205080204" pitchFamily="34" charset="-128"/>
              <a:cs typeface="+mn-cs"/>
            </a:endParaRPr>
          </a:p>
        </p:txBody>
      </p:sp>
      <p:sp>
        <p:nvSpPr>
          <p:cNvPr id="76804"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5.jpeg"/></Relationships>
</file>

<file path=ppt/theme/_rels/theme10.xml.rels><?xml version="1.0" encoding="UTF-8" standalone="yes"?>
<Relationships xmlns="http://schemas.openxmlformats.org/package/2006/relationships"><Relationship Id="rId1" Type="http://schemas.openxmlformats.org/officeDocument/2006/relationships/image" Target="../media/image5.jpeg"/></Relationships>
</file>

<file path=ppt/theme/_rels/theme11.xml.rels><?xml version="1.0" encoding="UTF-8" standalone="yes"?>
<Relationships xmlns="http://schemas.openxmlformats.org/package/2006/relationships"><Relationship Id="rId1" Type="http://schemas.openxmlformats.org/officeDocument/2006/relationships/image" Target="../media/image5.jpeg"/></Relationships>
</file>

<file path=ppt/theme/_rels/theme2.xml.rels><?xml version="1.0" encoding="UTF-8" standalone="yes"?>
<Relationships xmlns="http://schemas.openxmlformats.org/package/2006/relationships"><Relationship Id="rId1" Type="http://schemas.openxmlformats.org/officeDocument/2006/relationships/image" Target="../media/image5.jpeg"/></Relationships>
</file>

<file path=ppt/theme/_rels/theme3.xml.rels><?xml version="1.0" encoding="UTF-8" standalone="yes"?>
<Relationships xmlns="http://schemas.openxmlformats.org/package/2006/relationships"><Relationship Id="rId1" Type="http://schemas.openxmlformats.org/officeDocument/2006/relationships/image" Target="../media/image5.jpeg"/></Relationships>
</file>

<file path=ppt/theme/_rels/theme4.xml.rels><?xml version="1.0" encoding="UTF-8" standalone="yes"?>
<Relationships xmlns="http://schemas.openxmlformats.org/package/2006/relationships"><Relationship Id="rId1" Type="http://schemas.openxmlformats.org/officeDocument/2006/relationships/image" Target="../media/image5.jpeg"/></Relationships>
</file>

<file path=ppt/theme/_rels/theme5.xml.rels><?xml version="1.0" encoding="UTF-8" standalone="yes"?>
<Relationships xmlns="http://schemas.openxmlformats.org/package/2006/relationships"><Relationship Id="rId1" Type="http://schemas.openxmlformats.org/officeDocument/2006/relationships/image" Target="../media/image5.jpeg"/></Relationships>
</file>

<file path=ppt/theme/_rels/theme6.xml.rels><?xml version="1.0" encoding="UTF-8" standalone="yes"?>
<Relationships xmlns="http://schemas.openxmlformats.org/package/2006/relationships"><Relationship Id="rId1" Type="http://schemas.openxmlformats.org/officeDocument/2006/relationships/image" Target="../media/image5.jpeg"/></Relationships>
</file>

<file path=ppt/theme/_rels/theme7.xml.rels><?xml version="1.0" encoding="UTF-8" standalone="yes"?>
<Relationships xmlns="http://schemas.openxmlformats.org/package/2006/relationships"><Relationship Id="rId1" Type="http://schemas.openxmlformats.org/officeDocument/2006/relationships/image" Target="../media/image5.jpeg"/></Relationships>
</file>

<file path=ppt/theme/_rels/theme8.xml.rels><?xml version="1.0" encoding="UTF-8" standalone="yes"?>
<Relationships xmlns="http://schemas.openxmlformats.org/package/2006/relationships"><Relationship Id="rId1" Type="http://schemas.openxmlformats.org/officeDocument/2006/relationships/image" Target="../media/image5.jpeg"/></Relationships>
</file>

<file path=ppt/theme/_rels/theme9.xml.rels><?xml version="1.0" encoding="UTF-8" standalone="yes"?>
<Relationships xmlns="http://schemas.openxmlformats.org/package/2006/relationships"><Relationship Id="rId1" Type="http://schemas.openxmlformats.org/officeDocument/2006/relationships/image" Target="../media/image5.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1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7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0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3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8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23747</Words>
  <Application>WPS 演示</Application>
  <PresentationFormat>全屏显示(4:3)</PresentationFormat>
  <Paragraphs>566</Paragraphs>
  <Slides>27</Slides>
  <Notes>26</Notes>
  <HiddenSlides>0</HiddenSlides>
  <MMClips>0</MMClips>
  <ScaleCrop>false</ScaleCrop>
  <HeadingPairs>
    <vt:vector size="6" baseType="variant">
      <vt:variant>
        <vt:lpstr>已用的字体</vt:lpstr>
      </vt:variant>
      <vt:variant>
        <vt:i4>8</vt:i4>
      </vt:variant>
      <vt:variant>
        <vt:lpstr>主题</vt:lpstr>
      </vt:variant>
      <vt:variant>
        <vt:i4>11</vt:i4>
      </vt:variant>
      <vt:variant>
        <vt:lpstr>幻灯片标题</vt:lpstr>
      </vt:variant>
      <vt:variant>
        <vt:i4>27</vt:i4>
      </vt:variant>
    </vt:vector>
  </HeadingPairs>
  <TitlesOfParts>
    <vt:vector size="46" baseType="lpstr">
      <vt:lpstr>Arial</vt:lpstr>
      <vt:lpstr>宋体</vt:lpstr>
      <vt:lpstr>Wingdings</vt:lpstr>
      <vt:lpstr>Calibri</vt:lpstr>
      <vt:lpstr>MS PGothic</vt:lpstr>
      <vt:lpstr>Times New Roman</vt:lpstr>
      <vt:lpstr>微软雅黑</vt:lpstr>
      <vt:lpstr>Arial Unicode MS</vt:lpstr>
      <vt:lpstr>3gpp</vt:lpstr>
      <vt:lpstr>1_3gpp</vt:lpstr>
      <vt:lpstr>2_3gpp</vt:lpstr>
      <vt:lpstr>3_3gpp</vt:lpstr>
      <vt:lpstr>4_3gpp</vt:lpstr>
      <vt:lpstr>6_3gpp</vt:lpstr>
      <vt:lpstr>10_3gpp</vt:lpstr>
      <vt:lpstr>13_3gpp</vt:lpstr>
      <vt:lpstr>18_3gpp</vt:lpstr>
      <vt:lpstr>11_3gpp</vt:lpstr>
      <vt:lpstr>7_3gpp</vt:lpstr>
      <vt:lpstr>  </vt:lpstr>
      <vt:lpstr>Executive Summary</vt:lpstr>
      <vt:lpstr>Tdoc submitted to RAN3</vt:lpstr>
      <vt:lpstr>Tdocs for each Topic</vt:lpstr>
      <vt:lpstr>Overview of RAN3-led Rel-18 NR SI/WIs</vt:lpstr>
      <vt:lpstr>RAN3 CRs to RAN</vt:lpstr>
      <vt:lpstr>Experience for GTW Usage in f2f meeting</vt:lpstr>
      <vt:lpstr>R18 SON/MDT WI</vt:lpstr>
      <vt:lpstr>R18 SON/MDT WI</vt:lpstr>
      <vt:lpstr>R18 QoE WI</vt:lpstr>
      <vt:lpstr>R18 QoE WI</vt:lpstr>
      <vt:lpstr>R18 AI RAN WI</vt:lpstr>
      <vt:lpstr>R18 AI/ML for NG-RAN</vt:lpstr>
      <vt:lpstr>   R18 mobile IAB WI </vt:lpstr>
      <vt:lpstr>   R18 mobile IAB WI </vt:lpstr>
      <vt:lpstr>R18 Mobility Enh. WI</vt:lpstr>
      <vt:lpstr>R18 MBS WI</vt:lpstr>
      <vt:lpstr>R18 Sidelink Relay WI</vt:lpstr>
      <vt:lpstr>R18 NR NTN WI</vt:lpstr>
      <vt:lpstr>R18 IoT NTN WI</vt:lpstr>
      <vt:lpstr>R18 UAV WI</vt:lpstr>
      <vt:lpstr>R18 NR MT-SDT WI</vt:lpstr>
      <vt:lpstr>R18 NR NCR WI</vt:lpstr>
      <vt:lpstr>R18 NR Network ES WI</vt:lpstr>
      <vt:lpstr>TEI Corrections</vt:lpstr>
      <vt:lpstr>TEI Corrections</vt:lpstr>
      <vt:lpstr>My Heartfelt Thanks To:</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Gao Yin RAN3 Chair</dc:creator>
  <cp:lastModifiedBy>RAN3 Chair</cp:lastModifiedBy>
  <cp:revision>700</cp:revision>
  <cp:lastPrinted>2018-03-14T16:55:00Z</cp:lastPrinted>
  <dcterms:created xsi:type="dcterms:W3CDTF">2009-11-27T05:15:00Z</dcterms:created>
  <dcterms:modified xsi:type="dcterms:W3CDTF">2023-03-16T01:16:25Z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0x010100EB28163D68FE8E4D9361964FDD814FC4</vt:lpwstr>
  </property>
  <property fmtid="{D5CDD505-2E9C-101B-9397-08002B2CF9AE}" pid="3" name="KSOProductBuildVer">
    <vt:lpwstr>2052-11.8.2.9022</vt:lpwstr>
  </property>
  <property fmtid="{D5CDD505-2E9C-101B-9397-08002B2CF9AE}" pid="4" name="ICV">
    <vt:lpwstr>6C7D88DBA5AB4CCC9971DAE80E6625C2</vt:lpwstr>
  </property>
</Properties>
</file>