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1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21"/>
  </p:notesMasterIdLst>
  <p:handoutMasterIdLst>
    <p:handoutMasterId r:id="rId22"/>
  </p:handoutMasterIdLst>
  <p:sldIdLst>
    <p:sldId id="341" r:id="rId2"/>
    <p:sldId id="434" r:id="rId3"/>
    <p:sldId id="458" r:id="rId4"/>
    <p:sldId id="421" r:id="rId5"/>
    <p:sldId id="446" r:id="rId6"/>
    <p:sldId id="447" r:id="rId7"/>
    <p:sldId id="459" r:id="rId8"/>
    <p:sldId id="460" r:id="rId9"/>
    <p:sldId id="461" r:id="rId10"/>
    <p:sldId id="445" r:id="rId11"/>
    <p:sldId id="413" r:id="rId12"/>
    <p:sldId id="401" r:id="rId13"/>
    <p:sldId id="381" r:id="rId14"/>
    <p:sldId id="451" r:id="rId15"/>
    <p:sldId id="463" r:id="rId16"/>
    <p:sldId id="429" r:id="rId17"/>
    <p:sldId id="462" r:id="rId18"/>
    <p:sldId id="452" r:id="rId19"/>
    <p:sldId id="453" r:id="rId2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>
        <p:scale>
          <a:sx n="80" d="100"/>
          <a:sy n="80" d="100"/>
        </p:scale>
        <p:origin x="-56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9" d="100"/>
          <a:sy n="59" d="100"/>
        </p:scale>
        <p:origin x="3288" y="72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mtk65284\Documents\3GPP\tsg_ran\WG2_RL2\TSGR2_121\tdocList_2020-11-19_20h10-STATS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mtk65284\Documents\3GPP\tsg_ran\WG2_RL2\TSGR2_121\tdocList_2020-11-19_20h10-STATS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mtk65284\Documents\3GPP\tsg_ran\WG2_RL2\TSGR2_121\tdocList_2020-11-19_20h10-STATS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mtk65284\Documents\3GPP\tsg_ran\WG2_RL2\TSGR2_121\tdocList_2020-11-19_20h10-STATS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mtk65284\Documents\3GPP\tsg_ran\WG2_RL2\TSGR2_121\tdocList_2020-11-19_20h10-STATS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mtk65284\Documents\3GPP\tsg_ran\WG2_RL2\TSGR2_121\tdocList_2020-11-19_20h10-STATS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mtk65284\Documents\3GPP\tsg_ran\WG2_RL2\TSGR2_121\tdocList_2020-11-19_20h10-STATS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mtk65284\Documents\3GPP\tsg_ran\WG2_RL2\TSGR2_121\tdocList_2020-11-19_20h10-STATS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mtk65284\Documents\3GPP\tsg_ran\WG2_RL2\TSGR2_121\tdocList_2020-11-19_20h10-STATS.xlsx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/>
              <a:t>NR Maintenance R15 R16 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7.9247594050743664E-2"/>
          <c:y val="0.14333333333333334"/>
          <c:w val="0.89019685039370078"/>
          <c:h val="0.4772467358505512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STAT!$C$1</c:f>
              <c:strCache>
                <c:ptCount val="1"/>
                <c:pt idx="0">
                  <c:v>Agreed CRs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STAT!$B$2:$B$9</c:f>
              <c:strCache>
                <c:ptCount val="8"/>
                <c:pt idx="0">
                  <c:v>Stage-2</c:v>
                </c:pt>
                <c:pt idx="1">
                  <c:v>User Plane</c:v>
                </c:pt>
                <c:pt idx="2">
                  <c:v>NR RRC</c:v>
                </c:pt>
                <c:pt idx="3">
                  <c:v>NR UE capabilites</c:v>
                </c:pt>
                <c:pt idx="4">
                  <c:v>Other</c:v>
                </c:pt>
                <c:pt idx="5">
                  <c:v>NR V2X</c:v>
                </c:pt>
                <c:pt idx="6">
                  <c:v>NR Positioning</c:v>
                </c:pt>
                <c:pt idx="7">
                  <c:v>NR SON MDT</c:v>
                </c:pt>
              </c:strCache>
            </c:strRef>
          </c:cat>
          <c:val>
            <c:numRef>
              <c:f>STAT!$C$2:$C$9</c:f>
              <c:numCache>
                <c:formatCode>General</c:formatCode>
                <c:ptCount val="8"/>
                <c:pt idx="0">
                  <c:v>1</c:v>
                </c:pt>
                <c:pt idx="1">
                  <c:v>0</c:v>
                </c:pt>
                <c:pt idx="2">
                  <c:v>7</c:v>
                </c:pt>
                <c:pt idx="3">
                  <c:v>9</c:v>
                </c:pt>
                <c:pt idx="4">
                  <c:v>3</c:v>
                </c:pt>
                <c:pt idx="5">
                  <c:v>1</c:v>
                </c:pt>
                <c:pt idx="6">
                  <c:v>4</c:v>
                </c:pt>
                <c:pt idx="7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EF0-4486-8F8A-41B42D027793}"/>
            </c:ext>
          </c:extLst>
        </c:ser>
        <c:ser>
          <c:idx val="1"/>
          <c:order val="1"/>
          <c:tx>
            <c:strRef>
              <c:f>STAT!$D$1</c:f>
              <c:strCache>
                <c:ptCount val="1"/>
                <c:pt idx="0">
                  <c:v>Tdocs 121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STAT!$B$2:$B$9</c:f>
              <c:strCache>
                <c:ptCount val="8"/>
                <c:pt idx="0">
                  <c:v>Stage-2</c:v>
                </c:pt>
                <c:pt idx="1">
                  <c:v>User Plane</c:v>
                </c:pt>
                <c:pt idx="2">
                  <c:v>NR RRC</c:v>
                </c:pt>
                <c:pt idx="3">
                  <c:v>NR UE capabilites</c:v>
                </c:pt>
                <c:pt idx="4">
                  <c:v>Other</c:v>
                </c:pt>
                <c:pt idx="5">
                  <c:v>NR V2X</c:v>
                </c:pt>
                <c:pt idx="6">
                  <c:v>NR Positioning</c:v>
                </c:pt>
                <c:pt idx="7">
                  <c:v>NR SON MDT</c:v>
                </c:pt>
              </c:strCache>
            </c:strRef>
          </c:cat>
          <c:val>
            <c:numRef>
              <c:f>STAT!$D$2:$D$9</c:f>
              <c:numCache>
                <c:formatCode>General</c:formatCode>
                <c:ptCount val="8"/>
                <c:pt idx="0">
                  <c:v>10</c:v>
                </c:pt>
                <c:pt idx="1">
                  <c:v>16</c:v>
                </c:pt>
                <c:pt idx="2">
                  <c:v>59</c:v>
                </c:pt>
                <c:pt idx="3">
                  <c:v>45</c:v>
                </c:pt>
                <c:pt idx="4">
                  <c:v>18</c:v>
                </c:pt>
                <c:pt idx="5">
                  <c:v>26</c:v>
                </c:pt>
                <c:pt idx="6">
                  <c:v>28</c:v>
                </c:pt>
                <c:pt idx="7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EF0-4486-8F8A-41B42D027793}"/>
            </c:ext>
          </c:extLst>
        </c:ser>
        <c:ser>
          <c:idx val="2"/>
          <c:order val="2"/>
          <c:tx>
            <c:strRef>
              <c:f>STAT!$E$1</c:f>
              <c:strCache>
                <c:ptCount val="1"/>
                <c:pt idx="0">
                  <c:v>Drafts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STAT!$B$2:$B$9</c:f>
              <c:strCache>
                <c:ptCount val="8"/>
                <c:pt idx="0">
                  <c:v>Stage-2</c:v>
                </c:pt>
                <c:pt idx="1">
                  <c:v>User Plane</c:v>
                </c:pt>
                <c:pt idx="2">
                  <c:v>NR RRC</c:v>
                </c:pt>
                <c:pt idx="3">
                  <c:v>NR UE capabilites</c:v>
                </c:pt>
                <c:pt idx="4">
                  <c:v>Other</c:v>
                </c:pt>
                <c:pt idx="5">
                  <c:v>NR V2X</c:v>
                </c:pt>
                <c:pt idx="6">
                  <c:v>NR Positioning</c:v>
                </c:pt>
                <c:pt idx="7">
                  <c:v>NR SON MDT</c:v>
                </c:pt>
              </c:strCache>
            </c:strRef>
          </c:cat>
          <c:val>
            <c:numRef>
              <c:f>STAT!$E$2:$E$9</c:f>
              <c:numCache>
                <c:formatCode>General</c:formatCode>
                <c:ptCount val="8"/>
                <c:pt idx="0">
                  <c:v>6</c:v>
                </c:pt>
                <c:pt idx="2">
                  <c:v>38</c:v>
                </c:pt>
                <c:pt idx="3">
                  <c:v>47</c:v>
                </c:pt>
                <c:pt idx="5">
                  <c:v>36</c:v>
                </c:pt>
                <c:pt idx="6">
                  <c:v>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EF0-4486-8F8A-41B42D02779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22488352"/>
        <c:axId val="722500832"/>
      </c:barChart>
      <c:catAx>
        <c:axId val="7224883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22500832"/>
        <c:crosses val="autoZero"/>
        <c:auto val="1"/>
        <c:lblAlgn val="ctr"/>
        <c:lblOffset val="100"/>
        <c:noMultiLvlLbl val="0"/>
      </c:catAx>
      <c:valAx>
        <c:axId val="7225008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224883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1110141123663893"/>
          <c:y val="0.7581994425920191"/>
          <c:w val="0.37055061052151095"/>
          <c:h val="6.802465846158278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r>
              <a:rPr lang="en-GB" sz="1200" b="0" i="0" baseline="0">
                <a:effectLst/>
              </a:rPr>
              <a:t>EUTRA R16 and earlier</a:t>
            </a:r>
            <a:endParaRPr lang="en-GB" sz="1050"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400" b="0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STAT!$C$31</c:f>
              <c:strCache>
                <c:ptCount val="1"/>
                <c:pt idx="0">
                  <c:v>Agreed CRs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STAT!$B$32</c:f>
              <c:strCache>
                <c:ptCount val="1"/>
                <c:pt idx="0">
                  <c:v>R16- LTE and IoT</c:v>
                </c:pt>
              </c:strCache>
            </c:strRef>
          </c:cat>
          <c:val>
            <c:numRef>
              <c:f>STAT!$C$32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9B6-42E0-8104-6349BD703FE8}"/>
            </c:ext>
          </c:extLst>
        </c:ser>
        <c:ser>
          <c:idx val="1"/>
          <c:order val="1"/>
          <c:tx>
            <c:strRef>
              <c:f>STAT!$D$31</c:f>
              <c:strCache>
                <c:ptCount val="1"/>
                <c:pt idx="0">
                  <c:v>Tdocs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STAT!$B$32</c:f>
              <c:strCache>
                <c:ptCount val="1"/>
                <c:pt idx="0">
                  <c:v>R16- LTE and IoT</c:v>
                </c:pt>
              </c:strCache>
            </c:strRef>
          </c:cat>
          <c:val>
            <c:numRef>
              <c:f>STAT!$D$32</c:f>
              <c:numCache>
                <c:formatCode>General</c:formatCode>
                <c:ptCount val="1"/>
                <c:pt idx="0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9B6-42E0-8104-6349BD703FE8}"/>
            </c:ext>
          </c:extLst>
        </c:ser>
        <c:ser>
          <c:idx val="2"/>
          <c:order val="2"/>
          <c:tx>
            <c:strRef>
              <c:f>STAT!$E$31</c:f>
              <c:strCache>
                <c:ptCount val="1"/>
                <c:pt idx="0">
                  <c:v>Drafts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STAT!$B$32</c:f>
              <c:strCache>
                <c:ptCount val="1"/>
                <c:pt idx="0">
                  <c:v>R16- LTE and IoT</c:v>
                </c:pt>
              </c:strCache>
            </c:strRef>
          </c:cat>
          <c:val>
            <c:numRef>
              <c:f>STAT!$E$32</c:f>
              <c:numCache>
                <c:formatCode>General</c:formatCode>
                <c:ptCount val="1"/>
                <c:pt idx="0">
                  <c:v>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9B6-42E0-8104-6349BD703FE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609748432"/>
        <c:axId val="1609752592"/>
      </c:barChart>
      <c:catAx>
        <c:axId val="16097484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09752592"/>
        <c:crosses val="autoZero"/>
        <c:auto val="1"/>
        <c:lblAlgn val="ctr"/>
        <c:lblOffset val="100"/>
        <c:noMultiLvlLbl val="0"/>
      </c:catAx>
      <c:valAx>
        <c:axId val="16097525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097484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 sz="1600" dirty="0"/>
              <a:t>NR</a:t>
            </a:r>
            <a:r>
              <a:rPr lang="en-GB" sz="1600" baseline="0" dirty="0"/>
              <a:t> Maintenance R17</a:t>
            </a:r>
            <a:endParaRPr lang="en-GB" sz="1600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0391465262425792"/>
          <c:y val="0.12193344491358872"/>
          <c:w val="0.89608534737574208"/>
          <c:h val="0.4758488975109995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STAT!$C$12</c:f>
              <c:strCache>
                <c:ptCount val="1"/>
                <c:pt idx="0">
                  <c:v>Agreed CRs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STAT!$B$13:$B$28</c:f>
              <c:strCache>
                <c:ptCount val="16"/>
                <c:pt idx="0">
                  <c:v>Stage-2</c:v>
                </c:pt>
                <c:pt idx="1">
                  <c:v>User Plane</c:v>
                </c:pt>
                <c:pt idx="2">
                  <c:v>RRC</c:v>
                </c:pt>
                <c:pt idx="3">
                  <c:v>UE capabilities</c:v>
                </c:pt>
                <c:pt idx="4">
                  <c:v>Other</c:v>
                </c:pt>
                <c:pt idx="5">
                  <c:v>MBS</c:v>
                </c:pt>
                <c:pt idx="6">
                  <c:v>IIOT URLLC</c:v>
                </c:pt>
                <c:pt idx="7">
                  <c:v>Small Data</c:v>
                </c:pt>
                <c:pt idx="8">
                  <c:v>SL Relay</c:v>
                </c:pt>
                <c:pt idx="9">
                  <c:v>NR NTN</c:v>
                </c:pt>
                <c:pt idx="10">
                  <c:v>ePos</c:v>
                </c:pt>
                <c:pt idx="11">
                  <c:v>RedCap</c:v>
                </c:pt>
                <c:pt idx="12">
                  <c:v>SONMDT</c:v>
                </c:pt>
                <c:pt idx="13">
                  <c:v>enh SL</c:v>
                </c:pt>
                <c:pt idx="14">
                  <c:v>feMIMO</c:v>
                </c:pt>
                <c:pt idx="15">
                  <c:v>Rach Ind Part</c:v>
                </c:pt>
              </c:strCache>
            </c:strRef>
          </c:cat>
          <c:val>
            <c:numRef>
              <c:f>STAT!$C$13:$C$28</c:f>
              <c:numCache>
                <c:formatCode>General</c:formatCode>
                <c:ptCount val="16"/>
                <c:pt idx="0">
                  <c:v>4</c:v>
                </c:pt>
                <c:pt idx="1">
                  <c:v>1</c:v>
                </c:pt>
                <c:pt idx="2">
                  <c:v>11</c:v>
                </c:pt>
                <c:pt idx="3">
                  <c:v>10</c:v>
                </c:pt>
                <c:pt idx="4">
                  <c:v>4</c:v>
                </c:pt>
                <c:pt idx="5">
                  <c:v>5</c:v>
                </c:pt>
                <c:pt idx="6">
                  <c:v>0</c:v>
                </c:pt>
                <c:pt idx="7">
                  <c:v>5</c:v>
                </c:pt>
                <c:pt idx="8">
                  <c:v>11</c:v>
                </c:pt>
                <c:pt idx="9">
                  <c:v>11</c:v>
                </c:pt>
                <c:pt idx="10">
                  <c:v>10</c:v>
                </c:pt>
                <c:pt idx="11">
                  <c:v>10</c:v>
                </c:pt>
                <c:pt idx="12">
                  <c:v>2</c:v>
                </c:pt>
                <c:pt idx="13">
                  <c:v>4</c:v>
                </c:pt>
                <c:pt idx="14">
                  <c:v>7</c:v>
                </c:pt>
                <c:pt idx="1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28E-436F-AB97-8800768B2A7D}"/>
            </c:ext>
          </c:extLst>
        </c:ser>
        <c:ser>
          <c:idx val="1"/>
          <c:order val="1"/>
          <c:tx>
            <c:strRef>
              <c:f>STAT!$D$12</c:f>
              <c:strCache>
                <c:ptCount val="1"/>
                <c:pt idx="0">
                  <c:v>Tdocs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STAT!$B$13:$B$28</c:f>
              <c:strCache>
                <c:ptCount val="16"/>
                <c:pt idx="0">
                  <c:v>Stage-2</c:v>
                </c:pt>
                <c:pt idx="1">
                  <c:v>User Plane</c:v>
                </c:pt>
                <c:pt idx="2">
                  <c:v>RRC</c:v>
                </c:pt>
                <c:pt idx="3">
                  <c:v>UE capabilities</c:v>
                </c:pt>
                <c:pt idx="4">
                  <c:v>Other</c:v>
                </c:pt>
                <c:pt idx="5">
                  <c:v>MBS</c:v>
                </c:pt>
                <c:pt idx="6">
                  <c:v>IIOT URLLC</c:v>
                </c:pt>
                <c:pt idx="7">
                  <c:v>Small Data</c:v>
                </c:pt>
                <c:pt idx="8">
                  <c:v>SL Relay</c:v>
                </c:pt>
                <c:pt idx="9">
                  <c:v>NR NTN</c:v>
                </c:pt>
                <c:pt idx="10">
                  <c:v>ePos</c:v>
                </c:pt>
                <c:pt idx="11">
                  <c:v>RedCap</c:v>
                </c:pt>
                <c:pt idx="12">
                  <c:v>SONMDT</c:v>
                </c:pt>
                <c:pt idx="13">
                  <c:v>enh SL</c:v>
                </c:pt>
                <c:pt idx="14">
                  <c:v>feMIMO</c:v>
                </c:pt>
                <c:pt idx="15">
                  <c:v>Rach Ind Part</c:v>
                </c:pt>
              </c:strCache>
            </c:strRef>
          </c:cat>
          <c:val>
            <c:numRef>
              <c:f>STAT!$D$13:$D$28</c:f>
              <c:numCache>
                <c:formatCode>General</c:formatCode>
                <c:ptCount val="16"/>
                <c:pt idx="0">
                  <c:v>26</c:v>
                </c:pt>
                <c:pt idx="1">
                  <c:v>5</c:v>
                </c:pt>
                <c:pt idx="2">
                  <c:v>57</c:v>
                </c:pt>
                <c:pt idx="3">
                  <c:v>36</c:v>
                </c:pt>
                <c:pt idx="4">
                  <c:v>15</c:v>
                </c:pt>
                <c:pt idx="5">
                  <c:v>41</c:v>
                </c:pt>
                <c:pt idx="6">
                  <c:v>1</c:v>
                </c:pt>
                <c:pt idx="7">
                  <c:v>23</c:v>
                </c:pt>
                <c:pt idx="8">
                  <c:v>43</c:v>
                </c:pt>
                <c:pt idx="9">
                  <c:v>74</c:v>
                </c:pt>
                <c:pt idx="10">
                  <c:v>46</c:v>
                </c:pt>
                <c:pt idx="11">
                  <c:v>46</c:v>
                </c:pt>
                <c:pt idx="12">
                  <c:v>21</c:v>
                </c:pt>
                <c:pt idx="13">
                  <c:v>49</c:v>
                </c:pt>
                <c:pt idx="14">
                  <c:v>21</c:v>
                </c:pt>
                <c:pt idx="15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28E-436F-AB97-8800768B2A7D}"/>
            </c:ext>
          </c:extLst>
        </c:ser>
        <c:ser>
          <c:idx val="2"/>
          <c:order val="2"/>
          <c:tx>
            <c:strRef>
              <c:f>STAT!$E$12</c:f>
              <c:strCache>
                <c:ptCount val="1"/>
                <c:pt idx="0">
                  <c:v>Drafts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STAT!$B$13:$B$28</c:f>
              <c:strCache>
                <c:ptCount val="16"/>
                <c:pt idx="0">
                  <c:v>Stage-2</c:v>
                </c:pt>
                <c:pt idx="1">
                  <c:v>User Plane</c:v>
                </c:pt>
                <c:pt idx="2">
                  <c:v>RRC</c:v>
                </c:pt>
                <c:pt idx="3">
                  <c:v>UE capabilities</c:v>
                </c:pt>
                <c:pt idx="4">
                  <c:v>Other</c:v>
                </c:pt>
                <c:pt idx="5">
                  <c:v>MBS</c:v>
                </c:pt>
                <c:pt idx="6">
                  <c:v>IIOT URLLC</c:v>
                </c:pt>
                <c:pt idx="7">
                  <c:v>Small Data</c:v>
                </c:pt>
                <c:pt idx="8">
                  <c:v>SL Relay</c:v>
                </c:pt>
                <c:pt idx="9">
                  <c:v>NR NTN</c:v>
                </c:pt>
                <c:pt idx="10">
                  <c:v>ePos</c:v>
                </c:pt>
                <c:pt idx="11">
                  <c:v>RedCap</c:v>
                </c:pt>
                <c:pt idx="12">
                  <c:v>SONMDT</c:v>
                </c:pt>
                <c:pt idx="13">
                  <c:v>enh SL</c:v>
                </c:pt>
                <c:pt idx="14">
                  <c:v>feMIMO</c:v>
                </c:pt>
                <c:pt idx="15">
                  <c:v>Rach Ind Part</c:v>
                </c:pt>
              </c:strCache>
            </c:strRef>
          </c:cat>
          <c:val>
            <c:numRef>
              <c:f>STAT!$E$13:$E$28</c:f>
              <c:numCache>
                <c:formatCode>General</c:formatCode>
                <c:ptCount val="16"/>
                <c:pt idx="0">
                  <c:v>8</c:v>
                </c:pt>
                <c:pt idx="1">
                  <c:v>5</c:v>
                </c:pt>
                <c:pt idx="2">
                  <c:v>11</c:v>
                </c:pt>
                <c:pt idx="3">
                  <c:v>15</c:v>
                </c:pt>
                <c:pt idx="5">
                  <c:v>57</c:v>
                </c:pt>
                <c:pt idx="7">
                  <c:v>15</c:v>
                </c:pt>
                <c:pt idx="8">
                  <c:v>56</c:v>
                </c:pt>
                <c:pt idx="9">
                  <c:v>26</c:v>
                </c:pt>
                <c:pt idx="10">
                  <c:v>73</c:v>
                </c:pt>
                <c:pt idx="11">
                  <c:v>58</c:v>
                </c:pt>
                <c:pt idx="12">
                  <c:v>9</c:v>
                </c:pt>
                <c:pt idx="13">
                  <c:v>83</c:v>
                </c:pt>
                <c:pt idx="14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28E-436F-AB97-8800768B2A7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073342080"/>
        <c:axId val="2073347072"/>
      </c:barChart>
      <c:catAx>
        <c:axId val="20733420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73347072"/>
        <c:crosses val="autoZero"/>
        <c:auto val="1"/>
        <c:lblAlgn val="ctr"/>
        <c:lblOffset val="100"/>
        <c:noMultiLvlLbl val="0"/>
      </c:catAx>
      <c:valAx>
        <c:axId val="20733470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733420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 sz="1600" b="0" i="0" baseline="0" dirty="0">
                <a:effectLst/>
              </a:rPr>
              <a:t>EUTRA R17</a:t>
            </a:r>
            <a:endParaRPr lang="en-GB" sz="1200" dirty="0"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STAT!$C$39</c:f>
              <c:strCache>
                <c:ptCount val="1"/>
                <c:pt idx="0">
                  <c:v>Agreed CRs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STAT!$B$40:$B$41</c:f>
              <c:strCache>
                <c:ptCount val="2"/>
                <c:pt idx="0">
                  <c:v>R17 LTE and IoT</c:v>
                </c:pt>
                <c:pt idx="1">
                  <c:v>R17 IoT-NTN</c:v>
                </c:pt>
              </c:strCache>
            </c:strRef>
          </c:cat>
          <c:val>
            <c:numRef>
              <c:f>STAT!$C$40:$C$41</c:f>
              <c:numCache>
                <c:formatCode>General</c:formatCode>
                <c:ptCount val="2"/>
                <c:pt idx="0">
                  <c:v>2</c:v>
                </c:pt>
                <c:pt idx="1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307-4AB4-B688-7EDC9F87C92E}"/>
            </c:ext>
          </c:extLst>
        </c:ser>
        <c:ser>
          <c:idx val="1"/>
          <c:order val="1"/>
          <c:tx>
            <c:strRef>
              <c:f>STAT!$D$39</c:f>
              <c:strCache>
                <c:ptCount val="1"/>
                <c:pt idx="0">
                  <c:v>Tdocs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STAT!$B$40:$B$41</c:f>
              <c:strCache>
                <c:ptCount val="2"/>
                <c:pt idx="0">
                  <c:v>R17 LTE and IoT</c:v>
                </c:pt>
                <c:pt idx="1">
                  <c:v>R17 IoT-NTN</c:v>
                </c:pt>
              </c:strCache>
            </c:strRef>
          </c:cat>
          <c:val>
            <c:numRef>
              <c:f>STAT!$D$40:$D$41</c:f>
              <c:numCache>
                <c:formatCode>General</c:formatCode>
                <c:ptCount val="2"/>
                <c:pt idx="0">
                  <c:v>3</c:v>
                </c:pt>
                <c:pt idx="1">
                  <c:v>46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307-4AB4-B688-7EDC9F87C92E}"/>
            </c:ext>
          </c:extLst>
        </c:ser>
        <c:ser>
          <c:idx val="2"/>
          <c:order val="2"/>
          <c:tx>
            <c:strRef>
              <c:f>STAT!$E$39</c:f>
              <c:strCache>
                <c:ptCount val="1"/>
                <c:pt idx="0">
                  <c:v>Drafts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STAT!$B$40:$B$41</c:f>
              <c:strCache>
                <c:ptCount val="2"/>
                <c:pt idx="0">
                  <c:v>R17 LTE and IoT</c:v>
                </c:pt>
                <c:pt idx="1">
                  <c:v>R17 IoT-NTN</c:v>
                </c:pt>
              </c:strCache>
            </c:strRef>
          </c:cat>
          <c:val>
            <c:numRef>
              <c:f>STAT!$E$40:$E$41</c:f>
              <c:numCache>
                <c:formatCode>General</c:formatCode>
                <c:ptCount val="2"/>
                <c:pt idx="1">
                  <c:v>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307-4AB4-B688-7EDC9F87C92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776270736"/>
        <c:axId val="1776267824"/>
      </c:barChart>
      <c:catAx>
        <c:axId val="17762707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76267824"/>
        <c:crosses val="autoZero"/>
        <c:auto val="1"/>
        <c:lblAlgn val="ctr"/>
        <c:lblOffset val="100"/>
        <c:noMultiLvlLbl val="0"/>
      </c:catAx>
      <c:valAx>
        <c:axId val="17762678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762707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/>
              <a:t>Rel-18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STAT!$D$44</c:f>
              <c:strCache>
                <c:ptCount val="1"/>
                <c:pt idx="0">
                  <c:v>Tdocs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STAT!$B$45:$B$65</c:f>
              <c:strCache>
                <c:ptCount val="21"/>
                <c:pt idx="0">
                  <c:v>NC Repeater</c:v>
                </c:pt>
                <c:pt idx="1">
                  <c:v>eiPos</c:v>
                </c:pt>
                <c:pt idx="2">
                  <c:v>Nw Energy Saving</c:v>
                </c:pt>
                <c:pt idx="3">
                  <c:v>fMobEnh</c:v>
                </c:pt>
                <c:pt idx="4">
                  <c:v>XR</c:v>
                </c:pt>
                <c:pt idx="5">
                  <c:v>IoT NTN enh</c:v>
                </c:pt>
                <c:pt idx="6">
                  <c:v>NR NTN enh</c:v>
                </c:pt>
                <c:pt idx="7">
                  <c:v>UAV</c:v>
                </c:pt>
                <c:pt idx="8">
                  <c:v>eSLRelay</c:v>
                </c:pt>
                <c:pt idx="9">
                  <c:v>IDC</c:v>
                </c:pt>
                <c:pt idx="10">
                  <c:v>eMBS</c:v>
                </c:pt>
                <c:pt idx="11">
                  <c:v>Mob IAB</c:v>
                </c:pt>
                <c:pt idx="12">
                  <c:v>feSONMDT</c:v>
                </c:pt>
                <c:pt idx="13">
                  <c:v>eQOE</c:v>
                </c:pt>
                <c:pt idx="14">
                  <c:v>SL evo</c:v>
                </c:pt>
                <c:pt idx="15">
                  <c:v>AI ML</c:v>
                </c:pt>
                <c:pt idx="16">
                  <c:v>Dual TXRX MUSIM</c:v>
                </c:pt>
                <c:pt idx="17">
                  <c:v>MT SDT</c:v>
                </c:pt>
                <c:pt idx="18">
                  <c:v>eRedcap</c:v>
                </c:pt>
                <c:pt idx="19">
                  <c:v>TEI18</c:v>
                </c:pt>
                <c:pt idx="20">
                  <c:v>Other</c:v>
                </c:pt>
              </c:strCache>
            </c:strRef>
          </c:cat>
          <c:val>
            <c:numRef>
              <c:f>STAT!$D$45:$D$65</c:f>
              <c:numCache>
                <c:formatCode>General</c:formatCode>
                <c:ptCount val="21"/>
                <c:pt idx="0">
                  <c:v>45</c:v>
                </c:pt>
                <c:pt idx="1">
                  <c:v>112</c:v>
                </c:pt>
                <c:pt idx="2">
                  <c:v>77</c:v>
                </c:pt>
                <c:pt idx="3">
                  <c:v>148</c:v>
                </c:pt>
                <c:pt idx="4">
                  <c:v>162</c:v>
                </c:pt>
                <c:pt idx="5">
                  <c:v>72</c:v>
                </c:pt>
                <c:pt idx="6">
                  <c:v>106</c:v>
                </c:pt>
                <c:pt idx="7">
                  <c:v>67</c:v>
                </c:pt>
                <c:pt idx="8">
                  <c:v>103</c:v>
                </c:pt>
                <c:pt idx="9">
                  <c:v>45</c:v>
                </c:pt>
                <c:pt idx="10">
                  <c:v>65</c:v>
                </c:pt>
                <c:pt idx="11">
                  <c:v>36</c:v>
                </c:pt>
                <c:pt idx="12">
                  <c:v>80</c:v>
                </c:pt>
                <c:pt idx="13">
                  <c:v>55</c:v>
                </c:pt>
                <c:pt idx="14">
                  <c:v>59</c:v>
                </c:pt>
                <c:pt idx="15">
                  <c:v>50</c:v>
                </c:pt>
                <c:pt idx="16">
                  <c:v>38</c:v>
                </c:pt>
                <c:pt idx="17">
                  <c:v>23</c:v>
                </c:pt>
                <c:pt idx="18">
                  <c:v>48</c:v>
                </c:pt>
                <c:pt idx="19">
                  <c:v>27</c:v>
                </c:pt>
                <c:pt idx="20">
                  <c:v>73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2EE-4539-8FA8-7A04DF3AC894}"/>
            </c:ext>
          </c:extLst>
        </c:ser>
        <c:ser>
          <c:idx val="1"/>
          <c:order val="1"/>
          <c:tx>
            <c:strRef>
              <c:f>STAT!$E$44</c:f>
              <c:strCache>
                <c:ptCount val="1"/>
                <c:pt idx="0">
                  <c:v>Drafts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STAT!$B$45:$B$65</c:f>
              <c:strCache>
                <c:ptCount val="21"/>
                <c:pt idx="0">
                  <c:v>NC Repeater</c:v>
                </c:pt>
                <c:pt idx="1">
                  <c:v>eiPos</c:v>
                </c:pt>
                <c:pt idx="2">
                  <c:v>Nw Energy Saving</c:v>
                </c:pt>
                <c:pt idx="3">
                  <c:v>fMobEnh</c:v>
                </c:pt>
                <c:pt idx="4">
                  <c:v>XR</c:v>
                </c:pt>
                <c:pt idx="5">
                  <c:v>IoT NTN enh</c:v>
                </c:pt>
                <c:pt idx="6">
                  <c:v>NR NTN enh</c:v>
                </c:pt>
                <c:pt idx="7">
                  <c:v>UAV</c:v>
                </c:pt>
                <c:pt idx="8">
                  <c:v>eSLRelay</c:v>
                </c:pt>
                <c:pt idx="9">
                  <c:v>IDC</c:v>
                </c:pt>
                <c:pt idx="10">
                  <c:v>eMBS</c:v>
                </c:pt>
                <c:pt idx="11">
                  <c:v>Mob IAB</c:v>
                </c:pt>
                <c:pt idx="12">
                  <c:v>feSONMDT</c:v>
                </c:pt>
                <c:pt idx="13">
                  <c:v>eQOE</c:v>
                </c:pt>
                <c:pt idx="14">
                  <c:v>SL evo</c:v>
                </c:pt>
                <c:pt idx="15">
                  <c:v>AI ML</c:v>
                </c:pt>
                <c:pt idx="16">
                  <c:v>Dual TXRX MUSIM</c:v>
                </c:pt>
                <c:pt idx="17">
                  <c:v>MT SDT</c:v>
                </c:pt>
                <c:pt idx="18">
                  <c:v>eRedcap</c:v>
                </c:pt>
                <c:pt idx="19">
                  <c:v>TEI18</c:v>
                </c:pt>
                <c:pt idx="20">
                  <c:v>Other</c:v>
                </c:pt>
              </c:strCache>
            </c:strRef>
          </c:cat>
          <c:val>
            <c:numRef>
              <c:f>STAT!$E$45:$E$65</c:f>
              <c:numCache>
                <c:formatCode>General</c:formatCode>
                <c:ptCount val="21"/>
                <c:pt idx="0">
                  <c:v>50</c:v>
                </c:pt>
                <c:pt idx="1">
                  <c:v>95</c:v>
                </c:pt>
                <c:pt idx="3">
                  <c:v>16</c:v>
                </c:pt>
                <c:pt idx="4">
                  <c:v>33</c:v>
                </c:pt>
                <c:pt idx="5">
                  <c:v>50</c:v>
                </c:pt>
                <c:pt idx="6">
                  <c:v>34</c:v>
                </c:pt>
                <c:pt idx="7">
                  <c:v>4</c:v>
                </c:pt>
                <c:pt idx="8">
                  <c:v>10</c:v>
                </c:pt>
                <c:pt idx="9">
                  <c:v>28</c:v>
                </c:pt>
                <c:pt idx="12">
                  <c:v>33</c:v>
                </c:pt>
                <c:pt idx="13">
                  <c:v>12</c:v>
                </c:pt>
                <c:pt idx="14">
                  <c:v>10</c:v>
                </c:pt>
                <c:pt idx="15">
                  <c:v>50</c:v>
                </c:pt>
                <c:pt idx="16">
                  <c:v>23</c:v>
                </c:pt>
                <c:pt idx="17">
                  <c:v>1</c:v>
                </c:pt>
                <c:pt idx="18">
                  <c:v>1</c:v>
                </c:pt>
                <c:pt idx="20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2EE-4539-8FA8-7A04DF3AC89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615950016"/>
        <c:axId val="1615967488"/>
      </c:barChart>
      <c:catAx>
        <c:axId val="16159500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15967488"/>
        <c:crosses val="autoZero"/>
        <c:auto val="1"/>
        <c:lblAlgn val="ctr"/>
        <c:lblOffset val="100"/>
        <c:noMultiLvlLbl val="0"/>
      </c:catAx>
      <c:valAx>
        <c:axId val="16159674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159500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8459767842827177"/>
          <c:y val="0.2714057106060509"/>
          <c:w val="0.75403551543504765"/>
          <c:h val="0.3770776162239038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STAT!$H$88</c:f>
              <c:strCache>
                <c:ptCount val="1"/>
                <c:pt idx="0">
                  <c:v>Tdocs (no)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STAT!$B$96:$B$105</c:f>
              <c:strCache>
                <c:ptCount val="10"/>
                <c:pt idx="0">
                  <c:v>R2 114-e</c:v>
                </c:pt>
                <c:pt idx="1">
                  <c:v>R2 115-e</c:v>
                </c:pt>
                <c:pt idx="2">
                  <c:v>R2 116-e</c:v>
                </c:pt>
                <c:pt idx="3">
                  <c:v>R2 116bis-e</c:v>
                </c:pt>
                <c:pt idx="4">
                  <c:v>R2 117-e</c:v>
                </c:pt>
                <c:pt idx="5">
                  <c:v>R2 118-e</c:v>
                </c:pt>
                <c:pt idx="6">
                  <c:v>R2 119-e</c:v>
                </c:pt>
                <c:pt idx="7">
                  <c:v>R2 119bis-e</c:v>
                </c:pt>
                <c:pt idx="8">
                  <c:v>R2 120</c:v>
                </c:pt>
                <c:pt idx="9">
                  <c:v>R2 121</c:v>
                </c:pt>
              </c:strCache>
            </c:strRef>
          </c:cat>
          <c:val>
            <c:numRef>
              <c:f>STAT!$H$96:$H$105</c:f>
              <c:numCache>
                <c:formatCode>General</c:formatCode>
                <c:ptCount val="10"/>
                <c:pt idx="0">
                  <c:v>2073</c:v>
                </c:pt>
                <c:pt idx="1">
                  <c:v>2272</c:v>
                </c:pt>
                <c:pt idx="2">
                  <c:v>2348</c:v>
                </c:pt>
                <c:pt idx="3">
                  <c:v>2055</c:v>
                </c:pt>
                <c:pt idx="4">
                  <c:v>2170</c:v>
                </c:pt>
                <c:pt idx="5">
                  <c:v>2462</c:v>
                </c:pt>
                <c:pt idx="6">
                  <c:v>2332</c:v>
                </c:pt>
                <c:pt idx="7">
                  <c:v>1709</c:v>
                </c:pt>
                <c:pt idx="8">
                  <c:v>2192</c:v>
                </c:pt>
                <c:pt idx="9">
                  <c:v>2295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089-4880-A531-4824939832D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85625696"/>
        <c:axId val="-185628960"/>
      </c:barChart>
      <c:catAx>
        <c:axId val="-1856256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85628960"/>
        <c:crosses val="autoZero"/>
        <c:auto val="1"/>
        <c:lblAlgn val="ctr"/>
        <c:lblOffset val="100"/>
        <c:noMultiLvlLbl val="0"/>
      </c:catAx>
      <c:valAx>
        <c:axId val="-1856289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856256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r>
              <a:rPr lang="en-US" sz="1400" b="0" i="0" baseline="0">
                <a:effectLst/>
              </a:rPr>
              <a:t>AT Tech Offline Disc</a:t>
            </a:r>
            <a:endParaRPr lang="en-GB" sz="1100"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400" b="0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STAT!$F$88</c:f>
              <c:strCache>
                <c:ptCount val="1"/>
                <c:pt idx="0">
                  <c:v>Email Disc (no)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STAT!$B$96:$B$105</c:f>
              <c:strCache>
                <c:ptCount val="10"/>
                <c:pt idx="0">
                  <c:v>R2 114-e</c:v>
                </c:pt>
                <c:pt idx="1">
                  <c:v>R2 115-e</c:v>
                </c:pt>
                <c:pt idx="2">
                  <c:v>R2 116-e</c:v>
                </c:pt>
                <c:pt idx="3">
                  <c:v>R2 116bis-e</c:v>
                </c:pt>
                <c:pt idx="4">
                  <c:v>R2 117-e</c:v>
                </c:pt>
                <c:pt idx="5">
                  <c:v>R2 118-e</c:v>
                </c:pt>
                <c:pt idx="6">
                  <c:v>R2 119-e</c:v>
                </c:pt>
                <c:pt idx="7">
                  <c:v>R2 119bis-e</c:v>
                </c:pt>
                <c:pt idx="8">
                  <c:v>R2 120</c:v>
                </c:pt>
                <c:pt idx="9">
                  <c:v>R2 121</c:v>
                </c:pt>
              </c:strCache>
            </c:strRef>
          </c:cat>
          <c:val>
            <c:numRef>
              <c:f>STAT!$F$96:$F$105</c:f>
              <c:numCache>
                <c:formatCode>General</c:formatCode>
                <c:ptCount val="10"/>
                <c:pt idx="0">
                  <c:v>82</c:v>
                </c:pt>
                <c:pt idx="1">
                  <c:v>107</c:v>
                </c:pt>
                <c:pt idx="2">
                  <c:v>124</c:v>
                </c:pt>
                <c:pt idx="3">
                  <c:v>103</c:v>
                </c:pt>
                <c:pt idx="4">
                  <c:v>187</c:v>
                </c:pt>
                <c:pt idx="5">
                  <c:v>180</c:v>
                </c:pt>
                <c:pt idx="6">
                  <c:v>137</c:v>
                </c:pt>
                <c:pt idx="7">
                  <c:v>92</c:v>
                </c:pt>
                <c:pt idx="8">
                  <c:v>98</c:v>
                </c:pt>
                <c:pt idx="9">
                  <c:v>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74E-436D-AA3A-81BBBA29D33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85626240"/>
        <c:axId val="-185627328"/>
      </c:barChart>
      <c:catAx>
        <c:axId val="-1856262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85627328"/>
        <c:crosses val="autoZero"/>
        <c:auto val="1"/>
        <c:lblAlgn val="ctr"/>
        <c:lblOffset val="100"/>
        <c:noMultiLvlLbl val="0"/>
      </c:catAx>
      <c:valAx>
        <c:axId val="-1856273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856262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/>
              <a:t>On-line (h)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STAT!$C$88</c:f>
              <c:strCache>
                <c:ptCount val="1"/>
                <c:pt idx="0">
                  <c:v>GTW (h)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STAT!$B$97:$B$105</c:f>
              <c:strCache>
                <c:ptCount val="9"/>
                <c:pt idx="0">
                  <c:v>R2 115-e</c:v>
                </c:pt>
                <c:pt idx="1">
                  <c:v>R2 116-e</c:v>
                </c:pt>
                <c:pt idx="2">
                  <c:v>R2 116bis-e</c:v>
                </c:pt>
                <c:pt idx="3">
                  <c:v>R2 117-e</c:v>
                </c:pt>
                <c:pt idx="4">
                  <c:v>R2 118-e</c:v>
                </c:pt>
                <c:pt idx="5">
                  <c:v>R2 119-e</c:v>
                </c:pt>
                <c:pt idx="6">
                  <c:v>R2 119bis-e</c:v>
                </c:pt>
                <c:pt idx="7">
                  <c:v>R2 120</c:v>
                </c:pt>
                <c:pt idx="8">
                  <c:v>R2 121</c:v>
                </c:pt>
              </c:strCache>
            </c:strRef>
          </c:cat>
          <c:val>
            <c:numRef>
              <c:f>STAT!$C$97:$C$105</c:f>
              <c:numCache>
                <c:formatCode>General</c:formatCode>
                <c:ptCount val="9"/>
                <c:pt idx="0">
                  <c:v>74.099999999999994</c:v>
                </c:pt>
                <c:pt idx="1">
                  <c:v>74.8</c:v>
                </c:pt>
                <c:pt idx="2">
                  <c:v>57</c:v>
                </c:pt>
                <c:pt idx="3">
                  <c:v>80.900000000000006</c:v>
                </c:pt>
                <c:pt idx="4">
                  <c:v>76.2</c:v>
                </c:pt>
                <c:pt idx="5">
                  <c:v>67.8</c:v>
                </c:pt>
                <c:pt idx="6">
                  <c:v>68.5</c:v>
                </c:pt>
                <c:pt idx="7">
                  <c:v>114</c:v>
                </c:pt>
                <c:pt idx="8">
                  <c:v>117.75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B37-4840-9C46-DE9DE9F2B99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85624064"/>
        <c:axId val="-185627872"/>
      </c:barChart>
      <c:catAx>
        <c:axId val="-1856240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85627872"/>
        <c:crosses val="autoZero"/>
        <c:auto val="1"/>
        <c:lblAlgn val="ctr"/>
        <c:lblOffset val="100"/>
        <c:noMultiLvlLbl val="0"/>
      </c:catAx>
      <c:valAx>
        <c:axId val="-1856278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856240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/>
              <a:t>Drafts</a:t>
            </a:r>
            <a:r>
              <a:rPr lang="en-GB" baseline="0"/>
              <a:t> Offline Folders</a:t>
            </a:r>
            <a:endParaRPr lang="en-GB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STAT!$D$88</c:f>
              <c:strCache>
                <c:ptCount val="1"/>
                <c:pt idx="0">
                  <c:v>Draft files (no)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STAT!$B$96:$B$105</c:f>
              <c:strCache>
                <c:ptCount val="10"/>
                <c:pt idx="0">
                  <c:v>R2 114-e</c:v>
                </c:pt>
                <c:pt idx="1">
                  <c:v>R2 115-e</c:v>
                </c:pt>
                <c:pt idx="2">
                  <c:v>R2 116-e</c:v>
                </c:pt>
                <c:pt idx="3">
                  <c:v>R2 116bis-e</c:v>
                </c:pt>
                <c:pt idx="4">
                  <c:v>R2 117-e</c:v>
                </c:pt>
                <c:pt idx="5">
                  <c:v>R2 118-e</c:v>
                </c:pt>
                <c:pt idx="6">
                  <c:v>R2 119-e</c:v>
                </c:pt>
                <c:pt idx="7">
                  <c:v>R2 119bis-e</c:v>
                </c:pt>
                <c:pt idx="8">
                  <c:v>R2 120</c:v>
                </c:pt>
                <c:pt idx="9">
                  <c:v>R2 121</c:v>
                </c:pt>
              </c:strCache>
            </c:strRef>
          </c:cat>
          <c:val>
            <c:numRef>
              <c:f>STAT!$D$96:$D$105</c:f>
              <c:numCache>
                <c:formatCode>General</c:formatCode>
                <c:ptCount val="10"/>
                <c:pt idx="0">
                  <c:v>2056</c:v>
                </c:pt>
                <c:pt idx="1">
                  <c:v>2748</c:v>
                </c:pt>
                <c:pt idx="2">
                  <c:v>2957</c:v>
                </c:pt>
                <c:pt idx="3">
                  <c:v>2351</c:v>
                </c:pt>
                <c:pt idx="4">
                  <c:v>4229</c:v>
                </c:pt>
                <c:pt idx="5">
                  <c:v>4236</c:v>
                </c:pt>
                <c:pt idx="6">
                  <c:v>2846</c:v>
                </c:pt>
                <c:pt idx="7">
                  <c:v>1948</c:v>
                </c:pt>
                <c:pt idx="8">
                  <c:v>1027</c:v>
                </c:pt>
                <c:pt idx="9">
                  <c:v>1081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95E-45D7-8F58-1171B9600107}"/>
            </c:ext>
          </c:extLst>
        </c:ser>
        <c:ser>
          <c:idx val="1"/>
          <c:order val="1"/>
          <c:tx>
            <c:strRef>
              <c:f>STAT!$E$88</c:f>
              <c:strCache>
                <c:ptCount val="1"/>
                <c:pt idx="0">
                  <c:v>Draft size (MB)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STAT!$B$96:$B$105</c:f>
              <c:strCache>
                <c:ptCount val="10"/>
                <c:pt idx="0">
                  <c:v>R2 114-e</c:v>
                </c:pt>
                <c:pt idx="1">
                  <c:v>R2 115-e</c:v>
                </c:pt>
                <c:pt idx="2">
                  <c:v>R2 116-e</c:v>
                </c:pt>
                <c:pt idx="3">
                  <c:v>R2 116bis-e</c:v>
                </c:pt>
                <c:pt idx="4">
                  <c:v>R2 117-e</c:v>
                </c:pt>
                <c:pt idx="5">
                  <c:v>R2 118-e</c:v>
                </c:pt>
                <c:pt idx="6">
                  <c:v>R2 119-e</c:v>
                </c:pt>
                <c:pt idx="7">
                  <c:v>R2 119bis-e</c:v>
                </c:pt>
                <c:pt idx="8">
                  <c:v>R2 120</c:v>
                </c:pt>
                <c:pt idx="9">
                  <c:v>R2 121</c:v>
                </c:pt>
              </c:strCache>
            </c:strRef>
          </c:cat>
          <c:val>
            <c:numRef>
              <c:f>STAT!$E$96:$E$105</c:f>
              <c:numCache>
                <c:formatCode>General</c:formatCode>
                <c:ptCount val="10"/>
                <c:pt idx="0">
                  <c:v>353</c:v>
                </c:pt>
                <c:pt idx="1">
                  <c:v>305</c:v>
                </c:pt>
                <c:pt idx="2">
                  <c:v>474</c:v>
                </c:pt>
                <c:pt idx="3">
                  <c:v>357</c:v>
                </c:pt>
                <c:pt idx="4">
                  <c:v>851</c:v>
                </c:pt>
                <c:pt idx="5">
                  <c:v>1550</c:v>
                </c:pt>
                <c:pt idx="6">
                  <c:v>800</c:v>
                </c:pt>
                <c:pt idx="7">
                  <c:v>301</c:v>
                </c:pt>
                <c:pt idx="8">
                  <c:v>164</c:v>
                </c:pt>
                <c:pt idx="9">
                  <c:v>146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95E-45D7-8F58-1171B960010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615962912"/>
        <c:axId val="1615968736"/>
      </c:barChart>
      <c:catAx>
        <c:axId val="16159629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15968736"/>
        <c:crosses val="autoZero"/>
        <c:auto val="1"/>
        <c:lblAlgn val="ctr"/>
        <c:lblOffset val="100"/>
        <c:noMultiLvlLbl val="0"/>
      </c:catAx>
      <c:valAx>
        <c:axId val="16159687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159629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1CD70F55-CC08-4368-9F85-C7F6B6E1300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027217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17100603-3B47-4F55-978D-850E033A94D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904023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7100603-3B47-4F55-978D-850E033A94D1}" type="slidenum">
              <a:rPr lang="en-GB" altLang="en-US" smtClean="0"/>
              <a:pPr>
                <a:defRPr/>
              </a:pPr>
              <a:t>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419630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45E4C472-6607-42A4-8CDA-4CB9B7EE4A5E}" type="slidenum">
              <a:rPr lang="en-GB" altLang="en-US" smtClean="0">
                <a:latin typeface="Times New Roman" panose="02020603050405020304" pitchFamily="18" charset="0"/>
              </a:rPr>
              <a:pPr/>
              <a:t>13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44239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12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FB98E412-2890-4DF2-B9EF-E2AF1E596366}" type="slidenum">
              <a:rPr lang="en-GB" altLang="en-US" smtClean="0">
                <a:latin typeface="Times New Roman" panose="02020603050405020304" pitchFamily="18" charset="0"/>
              </a:rPr>
              <a:pPr/>
              <a:t>15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83622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12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FB98E412-2890-4DF2-B9EF-E2AF1E596366}" type="slidenum">
              <a:rPr lang="en-GB" altLang="en-US" smtClean="0">
                <a:latin typeface="Times New Roman" panose="02020603050405020304" pitchFamily="18" charset="0"/>
              </a:rPr>
              <a:pPr/>
              <a:t>16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15356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12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FB98E412-2890-4DF2-B9EF-E2AF1E596366}" type="slidenum">
              <a:rPr lang="en-GB" altLang="en-US" smtClean="0">
                <a:latin typeface="Times New Roman" panose="02020603050405020304" pitchFamily="18" charset="0"/>
              </a:rPr>
              <a:pPr/>
              <a:t>17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12304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12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FB98E412-2890-4DF2-B9EF-E2AF1E596366}" type="slidenum">
              <a:rPr lang="en-GB" altLang="en-US" smtClean="0">
                <a:latin typeface="Times New Roman" panose="02020603050405020304" pitchFamily="18" charset="0"/>
              </a:rPr>
              <a:pPr/>
              <a:t>19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21520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367135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3895886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65523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F7A0EF3E-53BC-4168-A72A-BBE5EFEB3F2D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422964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400" b="1" dirty="0">
                <a:latin typeface="Arial "/>
              </a:rPr>
              <a:t>3GPP TSG RAN#99</a:t>
            </a:r>
          </a:p>
          <a:p>
            <a:pPr eaLnBrk="1" hangingPunct="1">
              <a:defRPr/>
            </a:pPr>
            <a:r>
              <a:rPr lang="sv-SE" altLang="en-US" sz="1400" b="1" dirty="0">
                <a:latin typeface="Arial "/>
              </a:rPr>
              <a:t>Rotterdam,</a:t>
            </a:r>
            <a:r>
              <a:rPr lang="sv-SE" altLang="en-US" sz="1400" b="1" baseline="0" dirty="0">
                <a:latin typeface="Arial "/>
              </a:rPr>
              <a:t> Netherlands, March 20-23, </a:t>
            </a:r>
            <a:r>
              <a:rPr lang="sv-SE" altLang="en-US" sz="1400" b="1" dirty="0">
                <a:latin typeface="Arial "/>
              </a:rPr>
              <a:t>2023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600" b="1" i="1" dirty="0">
                <a:latin typeface="Arial "/>
              </a:rPr>
              <a:t>RP-230005</a:t>
            </a:r>
            <a:endParaRPr lang="sv-SE" altLang="en-US" sz="1200" b="1" dirty="0"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87" r:id="rId1"/>
    <p:sldLayoutId id="2147485185" r:id="rId2"/>
    <p:sldLayoutId id="214748518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9.xml"/><Relationship Id="rId4" Type="http://schemas.openxmlformats.org/officeDocument/2006/relationships/chart" Target="../charts/char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Information/WI_Sheet/RP-221458.zip" TargetMode="External"/><Relationship Id="rId3" Type="http://schemas.openxmlformats.org/officeDocument/2006/relationships/hyperlink" Target="https://www.3gpp.org/ftp/Information/WI_Sheet/RP-223534.zip" TargetMode="External"/><Relationship Id="rId7" Type="http://schemas.openxmlformats.org/officeDocument/2006/relationships/hyperlink" Target="https://www.3gpp.org/ftp/Information/WI_Sheet/RP-222993.zip" TargetMode="External"/><Relationship Id="rId12" Type="http://schemas.openxmlformats.org/officeDocument/2006/relationships/hyperlink" Target="https://www.3gpp.org/ftp/Information/WI_Sheet/RP-223492.zip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Information/WI_Sheet/RP-223501.zip" TargetMode="External"/><Relationship Id="rId11" Type="http://schemas.openxmlformats.org/officeDocument/2006/relationships/hyperlink" Target="https://www.3gpp.org/ftp/Information/WI_Sheet/RP-223520.zip" TargetMode="External"/><Relationship Id="rId5" Type="http://schemas.openxmlformats.org/officeDocument/2006/relationships/hyperlink" Target="https://www.3gpp.org/ftp/Information/WI_Sheet/RP-223545.zip" TargetMode="External"/><Relationship Id="rId10" Type="http://schemas.openxmlformats.org/officeDocument/2006/relationships/hyperlink" Target="https://www.3gpp.org/ftp/Information/WI_Sheet/RP-223502.zip" TargetMode="External"/><Relationship Id="rId4" Type="http://schemas.openxmlformats.org/officeDocument/2006/relationships/hyperlink" Target="https://www.3gpp.org/ftp/Information/WI_Sheet/RP-223519.zip" TargetMode="External"/><Relationship Id="rId9" Type="http://schemas.openxmlformats.org/officeDocument/2006/relationships/hyperlink" Target="https://www.3gpp.org/ftp/Information/WI_Sheet/RP-220285.zip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RP-222673.zip" TargetMode="External"/><Relationship Id="rId2" Type="http://schemas.openxmlformats.org/officeDocument/2006/relationships/hyperlink" Target="https://www.3gpp.org/ftp/Information/WI_Sheet/RP-222251.zip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dirty="0"/>
              <a:t>Status Report </a:t>
            </a:r>
            <a:br>
              <a:rPr lang="en-US" altLang="en-US" dirty="0"/>
            </a:br>
            <a:r>
              <a:rPr lang="en-US" altLang="en-US" dirty="0"/>
              <a:t>RAN WG2 </a:t>
            </a:r>
            <a:br>
              <a:rPr lang="en-US" altLang="en-US" dirty="0"/>
            </a:br>
            <a:r>
              <a:rPr lang="en-US" altLang="en-US" sz="4800" dirty="0"/>
              <a:t>to TSG-RAN #99</a:t>
            </a:r>
          </a:p>
        </p:txBody>
      </p:sp>
      <p:sp>
        <p:nvSpPr>
          <p:cNvPr id="5123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3738562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sz="2000" dirty="0">
                <a:latin typeface="Arial" panose="020B0604020202020204" pitchFamily="34" charset="0"/>
              </a:rPr>
              <a:t>v1</a:t>
            </a:r>
          </a:p>
          <a:p>
            <a:pPr marL="0" indent="0" eaLnBrk="1" hangingPunct="1">
              <a:buFontTx/>
              <a:buNone/>
            </a:pPr>
            <a:r>
              <a:rPr lang="en-GB" altLang="en-US" sz="2000" i="1" dirty="0">
                <a:latin typeface="Arial" panose="020B0604020202020204" pitchFamily="34" charset="0"/>
              </a:rPr>
              <a:t>Johan Johansson</a:t>
            </a:r>
            <a:endParaRPr lang="en-GB" altLang="en-US" sz="2000" i="1" dirty="0"/>
          </a:p>
          <a:p>
            <a:pPr marL="0" indent="0" eaLnBrk="1" hangingPunct="1">
              <a:buFontTx/>
              <a:buNone/>
            </a:pPr>
            <a:r>
              <a:rPr lang="en-GB" altLang="en-US" sz="2000" i="1" dirty="0"/>
              <a:t>RAN2 Chair (MediaTek Inc)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  <p:sp>
        <p:nvSpPr>
          <p:cNvPr id="5124" name="TextBox 1"/>
          <p:cNvSpPr txBox="1">
            <a:spLocks noChangeArrowheads="1"/>
          </p:cNvSpPr>
          <p:nvPr/>
        </p:nvSpPr>
        <p:spPr bwMode="auto">
          <a:xfrm>
            <a:off x="149225" y="550863"/>
            <a:ext cx="7016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AI: 5.2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A7963D2-0D74-4B6C-81EF-F3F20ECFA632}"/>
              </a:ext>
            </a:extLst>
          </p:cNvPr>
          <p:cNvSpPr txBox="1"/>
          <p:nvPr/>
        </p:nvSpPr>
        <p:spPr>
          <a:xfrm>
            <a:off x="8436334" y="4589463"/>
            <a:ext cx="2119491" cy="5770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/>
              <a:t>Revision History: </a:t>
            </a:r>
          </a:p>
          <a:p>
            <a:r>
              <a:rPr lang="en-GB" sz="1050" dirty="0"/>
              <a:t>v1: the baseline info in the table </a:t>
            </a:r>
          </a:p>
          <a:p>
            <a:r>
              <a:rPr lang="en-GB" sz="1050" dirty="0"/>
              <a:t>on page 8 is corrected </a:t>
            </a:r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20D78B-A933-4065-93C3-C56B0BD480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Specific RAN2 Tasks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382532-BA59-4A5C-B71B-0499B256BB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87879"/>
            <a:ext cx="10515600" cy="4089083"/>
          </a:xfrm>
        </p:spPr>
        <p:txBody>
          <a:bodyPr/>
          <a:lstStyle/>
          <a:p>
            <a:pPr>
              <a:lnSpc>
                <a:spcPct val="107000"/>
              </a:lnSpc>
              <a:spcBef>
                <a:spcPts val="500"/>
              </a:spcBef>
              <a:spcAft>
                <a:spcPts val="800"/>
              </a:spcAft>
              <a:tabLst>
                <a:tab pos="755650" algn="l"/>
              </a:tabLst>
            </a:pPr>
            <a:r>
              <a:rPr lang="en-GB" sz="1800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Intra-band EN-DC combinations (from TSG RAN 97): </a:t>
            </a:r>
            <a:r>
              <a:rPr lang="en-GB" sz="18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RAN tasks RAN4 and RAN2 to have more discussion.</a:t>
            </a:r>
          </a:p>
          <a:p>
            <a:pPr marL="457200" lvl="1" indent="0">
              <a:lnSpc>
                <a:spcPct val="107000"/>
              </a:lnSpc>
              <a:spcAft>
                <a:spcPts val="800"/>
              </a:spcAft>
              <a:buNone/>
              <a:tabLst>
                <a:tab pos="755650" algn="l"/>
              </a:tabLst>
            </a:pPr>
            <a:r>
              <a:rPr lang="en-GB" sz="1600" dirty="0">
                <a:solidFill>
                  <a:srgbClr val="000000"/>
                </a:solidFill>
                <a:cs typeface="Times New Roman" panose="02020603050405020304" pitchFamily="18" charset="0"/>
              </a:rPr>
              <a:t>REPORT Q1 2023:</a:t>
            </a:r>
          </a:p>
          <a:p>
            <a:pPr lvl="1">
              <a:lnSpc>
                <a:spcPct val="107000"/>
              </a:lnSpc>
              <a:spcAft>
                <a:spcPts val="800"/>
              </a:spcAft>
              <a:tabLst>
                <a:tab pos="755650" algn="l"/>
              </a:tabLst>
            </a:pPr>
            <a:r>
              <a:rPr lang="en-GB" sz="1600" dirty="0"/>
              <a:t>RAN2 received an LS from RAN4, and RAN2 made the following decision (may be inconsistent with the RAN4 assumptions)</a:t>
            </a:r>
          </a:p>
          <a:p>
            <a:pPr marL="914400" lvl="2" indent="0">
              <a:lnSpc>
                <a:spcPct val="107000"/>
              </a:lnSpc>
              <a:spcAft>
                <a:spcPts val="800"/>
              </a:spcAft>
              <a:buNone/>
              <a:tabLst>
                <a:tab pos="755650" algn="l"/>
              </a:tabLst>
            </a:pPr>
            <a:r>
              <a:rPr lang="en-GB" sz="1200" dirty="0"/>
              <a:t>=&gt; We introduce a new capability for UL </a:t>
            </a:r>
            <a:r>
              <a:rPr lang="en-GB" sz="1200" dirty="0" err="1"/>
              <a:t>intraBandENDC</a:t>
            </a:r>
            <a:r>
              <a:rPr lang="en-GB" sz="1200" dirty="0"/>
              <a:t>-Support-UL, and restrict the existing capability to DL. </a:t>
            </a:r>
          </a:p>
          <a:p>
            <a:pPr lvl="1">
              <a:lnSpc>
                <a:spcPct val="107000"/>
              </a:lnSpc>
              <a:spcAft>
                <a:spcPts val="800"/>
              </a:spcAft>
              <a:tabLst>
                <a:tab pos="755650" algn="l"/>
              </a:tabLst>
            </a:pPr>
            <a:r>
              <a:rPr lang="en-GB" sz="1600" dirty="0"/>
              <a:t>R2 Chair: Expect this to be fully resolved in Q2 2023. No need for TSG RAN intervention. </a:t>
            </a:r>
          </a:p>
        </p:txBody>
      </p:sp>
    </p:spTree>
    <p:extLst>
      <p:ext uri="{BB962C8B-B14F-4D97-AF65-F5344CB8AC3E}">
        <p14:creationId xmlns:p14="http://schemas.microsoft.com/office/powerpoint/2010/main" val="4091005474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RAN2 Load - statistics</a:t>
            </a: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00000000-0008-0000-0100-000010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69330524"/>
              </p:ext>
            </p:extLst>
          </p:nvPr>
        </p:nvGraphicFramePr>
        <p:xfrm>
          <a:off x="492981" y="1768479"/>
          <a:ext cx="3792773" cy="2362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00000000-0008-0000-0100-00000F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56959110"/>
              </p:ext>
            </p:extLst>
          </p:nvPr>
        </p:nvGraphicFramePr>
        <p:xfrm>
          <a:off x="5393000" y="1925244"/>
          <a:ext cx="3870270" cy="20486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00000000-0008-0000-0100-00000B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8115682"/>
              </p:ext>
            </p:extLst>
          </p:nvPr>
        </p:nvGraphicFramePr>
        <p:xfrm>
          <a:off x="964206" y="4130676"/>
          <a:ext cx="3321547" cy="23621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ED41B975-2EEE-4063-89D2-A62A1449CED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58394289"/>
              </p:ext>
            </p:extLst>
          </p:nvPr>
        </p:nvGraphicFramePr>
        <p:xfrm>
          <a:off x="5064036" y="4057746"/>
          <a:ext cx="4724020" cy="2330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3323981069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RAN2 load - overtime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DDBFC58-7414-492C-BB53-2DEF2C8BCC3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5015880"/>
              </p:ext>
            </p:extLst>
          </p:nvPr>
        </p:nvGraphicFramePr>
        <p:xfrm>
          <a:off x="1183134" y="2757892"/>
          <a:ext cx="5680652" cy="106464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67563">
                  <a:extLst>
                    <a:ext uri="{9D8B030D-6E8A-4147-A177-3AD203B41FA5}">
                      <a16:colId xmlns:a16="http://schemas.microsoft.com/office/drawing/2014/main" val="4274863807"/>
                    </a:ext>
                  </a:extLst>
                </a:gridCol>
                <a:gridCol w="845363">
                  <a:extLst>
                    <a:ext uri="{9D8B030D-6E8A-4147-A177-3AD203B41FA5}">
                      <a16:colId xmlns:a16="http://schemas.microsoft.com/office/drawing/2014/main" val="3944457425"/>
                    </a:ext>
                  </a:extLst>
                </a:gridCol>
                <a:gridCol w="909162">
                  <a:extLst>
                    <a:ext uri="{9D8B030D-6E8A-4147-A177-3AD203B41FA5}">
                      <a16:colId xmlns:a16="http://schemas.microsoft.com/office/drawing/2014/main" val="2169971585"/>
                    </a:ext>
                  </a:extLst>
                </a:gridCol>
                <a:gridCol w="899878">
                  <a:extLst>
                    <a:ext uri="{9D8B030D-6E8A-4147-A177-3AD203B41FA5}">
                      <a16:colId xmlns:a16="http://schemas.microsoft.com/office/drawing/2014/main" val="2265936063"/>
                    </a:ext>
                  </a:extLst>
                </a:gridCol>
                <a:gridCol w="874165">
                  <a:extLst>
                    <a:ext uri="{9D8B030D-6E8A-4147-A177-3AD203B41FA5}">
                      <a16:colId xmlns:a16="http://schemas.microsoft.com/office/drawing/2014/main" val="3702266035"/>
                    </a:ext>
                  </a:extLst>
                </a:gridCol>
                <a:gridCol w="884521">
                  <a:extLst>
                    <a:ext uri="{9D8B030D-6E8A-4147-A177-3AD203B41FA5}">
                      <a16:colId xmlns:a16="http://schemas.microsoft.com/office/drawing/2014/main" val="3499693046"/>
                    </a:ext>
                  </a:extLst>
                </a:gridCol>
              </a:tblGrid>
              <a:tr h="258420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121 overtime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1" u="none" strike="noStrike" dirty="0">
                          <a:effectLst/>
                        </a:rPr>
                        <a:t>MON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1" u="none" strike="noStrike" dirty="0">
                          <a:effectLst/>
                        </a:rPr>
                        <a:t>TUE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1" u="none" strike="noStrike" dirty="0">
                          <a:effectLst/>
                        </a:rPr>
                        <a:t>WED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1" u="none" strike="noStrike" dirty="0">
                          <a:effectLst/>
                        </a:rPr>
                        <a:t>THU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1" u="none" strike="noStrike" dirty="0">
                          <a:effectLst/>
                        </a:rPr>
                        <a:t>FRI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903001579"/>
                  </a:ext>
                </a:extLst>
              </a:tr>
              <a:tr h="258420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1" u="none" strike="noStrike" dirty="0">
                          <a:effectLst/>
                        </a:rPr>
                        <a:t>MAIN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797272340"/>
                  </a:ext>
                </a:extLst>
              </a:tr>
              <a:tr h="289384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1" u="none" strike="noStrike" dirty="0">
                          <a:effectLst/>
                        </a:rPr>
                        <a:t>BO1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-15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-90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634010493"/>
                  </a:ext>
                </a:extLst>
              </a:tr>
              <a:tr h="258420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1" u="none" strike="noStrike" dirty="0">
                          <a:effectLst/>
                        </a:rPr>
                        <a:t>BO2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-30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-60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223033861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18522606-1BDE-4B79-A3AC-B937C70CAA12}"/>
              </a:ext>
            </a:extLst>
          </p:cNvPr>
          <p:cNvSpPr txBox="1"/>
          <p:nvPr/>
        </p:nvSpPr>
        <p:spPr>
          <a:xfrm>
            <a:off x="1538050" y="4366520"/>
            <a:ext cx="48441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RAN2 121 Total On-Line Time =  Nominal time + </a:t>
            </a:r>
            <a:r>
              <a:rPr lang="en-US" sz="1400" dirty="0" err="1"/>
              <a:t>OverTime</a:t>
            </a:r>
            <a:endParaRPr lang="en-US" sz="1400" dirty="0"/>
          </a:p>
          <a:p>
            <a:r>
              <a:rPr lang="en-US" sz="1400" dirty="0"/>
              <a:t>116.5 + 75/60 = 117.75 h</a:t>
            </a:r>
          </a:p>
        </p:txBody>
      </p:sp>
    </p:spTree>
    <p:extLst>
      <p:ext uri="{BB962C8B-B14F-4D97-AF65-F5344CB8AC3E}">
        <p14:creationId xmlns:p14="http://schemas.microsoft.com/office/powerpoint/2010/main" val="2166628527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Content Placeholder 2"/>
          <p:cNvSpPr>
            <a:spLocks noGrp="1"/>
          </p:cNvSpPr>
          <p:nvPr>
            <p:ph idx="1"/>
          </p:nvPr>
        </p:nvSpPr>
        <p:spPr>
          <a:xfrm>
            <a:off x="701468" y="1952389"/>
            <a:ext cx="4677698" cy="4351338"/>
          </a:xfrm>
        </p:spPr>
        <p:txBody>
          <a:bodyPr/>
          <a:lstStyle/>
          <a:p>
            <a:pPr marL="0" indent="0">
              <a:buNone/>
            </a:pPr>
            <a:r>
              <a:rPr lang="en-GB" altLang="en-US" sz="1600" b="1" dirty="0">
                <a:highlight>
                  <a:srgbClr val="FFFFFF"/>
                </a:highlight>
              </a:rPr>
              <a:t>Thank you</a:t>
            </a:r>
            <a:r>
              <a:rPr lang="en-GB" altLang="en-US" sz="1600" dirty="0">
                <a:highlight>
                  <a:srgbClr val="FFFFFF"/>
                </a:highlight>
              </a:rPr>
              <a:t> R2 leadership</a:t>
            </a:r>
          </a:p>
          <a:p>
            <a:pPr>
              <a:buFontTx/>
              <a:buChar char="-"/>
            </a:pPr>
            <a:r>
              <a:rPr lang="en-GB" altLang="en-US" sz="1600" dirty="0"/>
              <a:t>Juha Korhonen (MCC)</a:t>
            </a:r>
          </a:p>
          <a:p>
            <a:pPr>
              <a:buFontTx/>
              <a:buChar char="-"/>
            </a:pPr>
            <a:r>
              <a:rPr lang="en-GB" altLang="en-US" sz="1600" dirty="0"/>
              <a:t>Tero Henttonen (RAN2 Vice Chair)</a:t>
            </a:r>
          </a:p>
          <a:p>
            <a:pPr>
              <a:buFontTx/>
              <a:buChar char="-"/>
            </a:pPr>
            <a:r>
              <a:rPr lang="en-GB" altLang="en-US" sz="1600" dirty="0"/>
              <a:t>Sergio Parolari (RAN2 Vice Chair)</a:t>
            </a:r>
          </a:p>
          <a:p>
            <a:pPr>
              <a:buFontTx/>
              <a:buChar char="-"/>
            </a:pPr>
            <a:r>
              <a:rPr lang="en-GB" altLang="en-US" sz="1600" dirty="0"/>
              <a:t>Kyeongin Jeong (session chair)</a:t>
            </a:r>
          </a:p>
          <a:p>
            <a:pPr>
              <a:buFontTx/>
              <a:buChar char="-"/>
            </a:pPr>
            <a:r>
              <a:rPr lang="en-GB" altLang="en-US" sz="1600" dirty="0"/>
              <a:t>Nathan Tenny (session chair)</a:t>
            </a:r>
          </a:p>
          <a:p>
            <a:pPr>
              <a:buFontTx/>
              <a:buChar char="-"/>
            </a:pPr>
            <a:r>
              <a:rPr lang="en-GB" altLang="en-US" sz="1600" dirty="0"/>
              <a:t>Diana Pani (session chair)</a:t>
            </a:r>
          </a:p>
          <a:p>
            <a:pPr>
              <a:buFontTx/>
              <a:buChar char="-"/>
            </a:pPr>
            <a:r>
              <a:rPr lang="en-GB" altLang="en-US" sz="1600" dirty="0"/>
              <a:t>Hu Nan (session chair)</a:t>
            </a:r>
          </a:p>
          <a:p>
            <a:pPr>
              <a:buFontTx/>
              <a:buChar char="-"/>
            </a:pPr>
            <a:r>
              <a:rPr lang="en-GB" altLang="en-US" sz="1600" dirty="0"/>
              <a:t>Dawid Koziol (session chair)</a:t>
            </a:r>
          </a:p>
          <a:p>
            <a:pPr>
              <a:buFontTx/>
              <a:buChar char="-"/>
            </a:pPr>
            <a:r>
              <a:rPr lang="en-GB" altLang="en-US" sz="1600" dirty="0"/>
              <a:t>Sasha Sirotkin (session chair)</a:t>
            </a:r>
          </a:p>
          <a:p>
            <a:pPr>
              <a:buFontTx/>
              <a:buChar char="-"/>
            </a:pPr>
            <a:r>
              <a:rPr lang="en-GB" altLang="en-US" sz="1600" dirty="0"/>
              <a:t>Yi Guo (session chair)</a:t>
            </a:r>
          </a:p>
          <a:p>
            <a:pPr>
              <a:buFontTx/>
              <a:buChar char="-"/>
            </a:pPr>
            <a:r>
              <a:rPr lang="en-GB" altLang="en-US" sz="1600" dirty="0"/>
              <a:t>Mattias Bergstrom (session chair)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838200" y="279668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GB" altLang="en-US" b="1" dirty="0"/>
              <a:t>Thank you </a:t>
            </a:r>
            <a:r>
              <a:rPr lang="en-GB" altLang="en-US" dirty="0"/>
              <a:t>for your support last quarter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5585460" y="1946438"/>
            <a:ext cx="5120639" cy="2267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en-GB" altLang="en-US" sz="1600" b="1" dirty="0">
                <a:highlight>
                  <a:srgbClr val="FFFFFF"/>
                </a:highlight>
              </a:rPr>
              <a:t>Thank you</a:t>
            </a:r>
            <a:endParaRPr lang="en-GB" altLang="en-US" sz="1600" dirty="0">
              <a:highlight>
                <a:srgbClr val="FFFFFF"/>
              </a:highlight>
            </a:endParaRPr>
          </a:p>
          <a:p>
            <a:pPr>
              <a:buFontTx/>
              <a:buChar char="-"/>
            </a:pPr>
            <a:r>
              <a:rPr lang="en-GB" altLang="en-US" sz="1600" dirty="0">
                <a:highlight>
                  <a:srgbClr val="FFFFFF"/>
                </a:highlight>
              </a:rPr>
              <a:t>All Rapporteurs, doing a great job.  </a:t>
            </a:r>
          </a:p>
        </p:txBody>
      </p:sp>
    </p:spTree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0210D0-08DD-4D13-BF94-4BA6523EC9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Appendix: TEI report</a:t>
            </a:r>
            <a:br>
              <a:rPr lang="en-GB" dirty="0"/>
            </a:br>
            <a:b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</a:b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The TEI Report lists the TEI related CRs agreed by RAN2 in 2023 Q1. Cat A CRs not listed (see </a:t>
            </a:r>
            <a:r>
              <a:rPr lang="en-GB" sz="1400" dirty="0" err="1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tdoc</a:t>
            </a: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lists)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916258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TEI Report</a:t>
            </a:r>
            <a:br>
              <a:rPr lang="en-GB" altLang="en-US" dirty="0"/>
            </a:br>
            <a:r>
              <a:rPr lang="en-GB" altLang="en-US" sz="1800" dirty="0"/>
              <a:t>Agreed CRs (except Cat A)</a:t>
            </a:r>
            <a:endParaRPr lang="en-GB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939927"/>
            <a:ext cx="10515600" cy="4047215"/>
          </a:xfrm>
        </p:spPr>
        <p:txBody>
          <a:bodyPr/>
          <a:lstStyle/>
          <a:p>
            <a:pPr marL="0" indent="0">
              <a:spcBef>
                <a:spcPts val="200"/>
              </a:spcBef>
              <a:buNone/>
            </a:pPr>
            <a:r>
              <a:rPr lang="en-GB" sz="1200" b="1" u="sng" dirty="0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CAT B/C  Rel-16 EUTRA</a:t>
            </a:r>
            <a:endParaRPr lang="en-GB" sz="1200" dirty="0">
              <a:effectLst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0" indent="0">
              <a:spcBef>
                <a:spcPts val="200"/>
              </a:spcBef>
              <a:buNone/>
            </a:pPr>
            <a:r>
              <a:rPr lang="en-GB" sz="1200" dirty="0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R2-2302298	Introduction of UE capability parameter </a:t>
            </a:r>
            <a:r>
              <a:rPr lang="en-GB" sz="1200" dirty="0" err="1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cellIndividualOffsetForNR</a:t>
            </a:r>
            <a:r>
              <a:rPr lang="en-GB" sz="1200" dirty="0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 [CIO-IRAT-HO-</a:t>
            </a:r>
            <a:r>
              <a:rPr lang="en-GB" sz="1200" dirty="0" err="1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ToNR</a:t>
            </a:r>
            <a:r>
              <a:rPr lang="en-GB" sz="1200" dirty="0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]	Reliance Jio, </a:t>
            </a:r>
            <a:r>
              <a:rPr lang="en-GB" sz="1200" dirty="0" err="1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CEWiT</a:t>
            </a:r>
            <a:r>
              <a:rPr lang="en-GB" sz="1200" dirty="0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, Indian Institute of Technology Madras, Indian Institute of Technology Hyderabad, </a:t>
            </a:r>
            <a:r>
              <a:rPr lang="en-GB" sz="1200" dirty="0" err="1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Saankhya</a:t>
            </a:r>
            <a:r>
              <a:rPr lang="en-GB" sz="1200" dirty="0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 Labs, Samsung	Rel-16	36.306	16.10.0	TEI16	1868	2	B</a:t>
            </a:r>
          </a:p>
          <a:p>
            <a:pPr marL="0" indent="0">
              <a:spcBef>
                <a:spcPts val="200"/>
              </a:spcBef>
              <a:buNone/>
            </a:pPr>
            <a:r>
              <a:rPr lang="en-GB" sz="1200" dirty="0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R2-2302299	Introduction of cell-specific offset for inter-RAT measurement in LTE for NR </a:t>
            </a:r>
            <a:r>
              <a:rPr lang="en-GB" sz="1200" dirty="0" err="1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neighbors</a:t>
            </a:r>
            <a:r>
              <a:rPr lang="en-GB" sz="1200" dirty="0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 [CIO-IRAT-HO-</a:t>
            </a:r>
            <a:r>
              <a:rPr lang="en-GB" sz="1200" dirty="0" err="1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ToNR</a:t>
            </a:r>
            <a:r>
              <a:rPr lang="en-GB" sz="1200" dirty="0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]	Reliance Jio, </a:t>
            </a:r>
            <a:r>
              <a:rPr lang="en-GB" sz="1200" dirty="0" err="1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CEWiT</a:t>
            </a:r>
            <a:r>
              <a:rPr lang="en-GB" sz="1200" dirty="0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, Indian Institute of Technology Madras, Indian Institute of Technology Hyderabad, </a:t>
            </a:r>
            <a:r>
              <a:rPr lang="en-GB" sz="1200" dirty="0" err="1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Saankhya</a:t>
            </a:r>
            <a:r>
              <a:rPr lang="en-GB" sz="1200" dirty="0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 Labs, Samsung	Rel-16	36.331	16.11.0	TEI16	4911	3	B</a:t>
            </a:r>
          </a:p>
          <a:p>
            <a:pPr marL="0" indent="0">
              <a:spcBef>
                <a:spcPts val="200"/>
              </a:spcBef>
              <a:buNone/>
            </a:pPr>
            <a:endParaRPr lang="en-GB" sz="1200" dirty="0"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0" indent="0">
              <a:spcBef>
                <a:spcPts val="200"/>
              </a:spcBef>
              <a:buNone/>
            </a:pPr>
            <a:r>
              <a:rPr lang="en-GB" sz="1200" b="1" u="sng" dirty="0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CAT B/C  Rel-17 NR</a:t>
            </a:r>
            <a:endParaRPr lang="en-GB" sz="1200" dirty="0">
              <a:effectLst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0" indent="0">
              <a:spcBef>
                <a:spcPts val="200"/>
              </a:spcBef>
              <a:buNone/>
            </a:pPr>
            <a:r>
              <a:rPr lang="en-GB" sz="1200" dirty="0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R2-2302221	UE Feature List for Rel-17	Intel Corporation	Rel-17	38.822	16.4.0	</a:t>
            </a:r>
            <a:r>
              <a:rPr lang="en-GB" sz="1200" dirty="0" err="1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NR_IIOT_URLLC_enh</a:t>
            </a:r>
            <a:r>
              <a:rPr lang="en-GB" sz="1200" dirty="0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-Core, </a:t>
            </a:r>
            <a:r>
              <a:rPr lang="en-GB" sz="1200" dirty="0" err="1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NR_NTN_solutions</a:t>
            </a:r>
            <a:r>
              <a:rPr lang="en-GB" sz="1200" dirty="0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-Core, TEI17, </a:t>
            </a:r>
            <a:r>
              <a:rPr lang="en-GB" sz="1200" dirty="0" err="1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NR_pos_enh</a:t>
            </a:r>
            <a:r>
              <a:rPr lang="en-GB" sz="1200" dirty="0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-Core, </a:t>
            </a:r>
            <a:r>
              <a:rPr lang="en-GB" sz="1200" dirty="0" err="1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NR_SL_enh</a:t>
            </a:r>
            <a:r>
              <a:rPr lang="en-GB" sz="1200" dirty="0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-Core, </a:t>
            </a:r>
            <a:r>
              <a:rPr lang="en-GB" sz="1200" dirty="0" err="1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NR_FeMIMO</a:t>
            </a:r>
            <a:r>
              <a:rPr lang="en-GB" sz="1200" dirty="0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-Core, </a:t>
            </a:r>
            <a:r>
              <a:rPr lang="en-GB" sz="1200" dirty="0" err="1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NR_cov_enh</a:t>
            </a:r>
            <a:r>
              <a:rPr lang="en-GB" sz="1200" dirty="0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-Core, </a:t>
            </a:r>
            <a:r>
              <a:rPr lang="en-GB" sz="1200" dirty="0" err="1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NR_SL_relay</a:t>
            </a:r>
            <a:r>
              <a:rPr lang="en-GB" sz="1200" dirty="0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-Core, NR_MBS-Core, </a:t>
            </a:r>
            <a:r>
              <a:rPr lang="en-GB" sz="1200" dirty="0" err="1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NR_SmallData_INACTIVE</a:t>
            </a:r>
            <a:r>
              <a:rPr lang="en-GB" sz="1200" dirty="0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, NR_RF_FR1_enh, </a:t>
            </a:r>
            <a:r>
              <a:rPr lang="en-GB" sz="1200" dirty="0" err="1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NR_redcap</a:t>
            </a:r>
            <a:r>
              <a:rPr lang="en-GB" sz="1200" dirty="0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, LTE_NR_DC_enh2-Core, NR_DSS	0012	1	B</a:t>
            </a:r>
          </a:p>
          <a:p>
            <a:pPr marL="0" indent="0">
              <a:spcBef>
                <a:spcPts val="200"/>
              </a:spcBef>
              <a:buNone/>
            </a:pPr>
            <a:endParaRPr lang="en-GB" sz="1200" dirty="0">
              <a:effectLst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0" indent="0">
              <a:spcBef>
                <a:spcPts val="200"/>
              </a:spcBef>
              <a:buNone/>
            </a:pPr>
            <a:endParaRPr lang="en-GB" sz="1200" dirty="0"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0" indent="0">
              <a:spcBef>
                <a:spcPts val="200"/>
              </a:spcBef>
              <a:buNone/>
            </a:pPr>
            <a:endParaRPr lang="en-GB" sz="1200" dirty="0">
              <a:effectLst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0" indent="0">
              <a:spcBef>
                <a:spcPts val="200"/>
              </a:spcBef>
              <a:buNone/>
            </a:pPr>
            <a:endParaRPr lang="en-GB" sz="1200" dirty="0"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0" indent="0">
              <a:spcBef>
                <a:spcPts val="200"/>
              </a:spcBef>
              <a:buNone/>
            </a:pPr>
            <a:endParaRPr lang="en-GB" sz="1200" dirty="0">
              <a:effectLst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0" indent="0">
              <a:spcBef>
                <a:spcPts val="200"/>
              </a:spcBef>
              <a:buNone/>
            </a:pPr>
            <a:endParaRPr lang="en-GB" sz="1200" dirty="0">
              <a:effectLst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0" indent="0">
              <a:spcBef>
                <a:spcPts val="200"/>
              </a:spcBef>
              <a:buNone/>
            </a:pPr>
            <a:endParaRPr lang="en-GB" sz="1200" b="1" dirty="0">
              <a:effectLst/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0" indent="0">
              <a:spcBef>
                <a:spcPts val="200"/>
              </a:spcBef>
              <a:buNone/>
            </a:pPr>
            <a:endParaRPr lang="en-GB" sz="1400" b="1" dirty="0">
              <a:effectLst/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0" indent="0">
              <a:spcBef>
                <a:spcPts val="200"/>
              </a:spcBef>
              <a:buNone/>
            </a:pPr>
            <a:endParaRPr lang="en-GB" sz="1400" b="1" dirty="0">
              <a:effectLst/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0" indent="0">
              <a:spcBef>
                <a:spcPts val="200"/>
              </a:spcBef>
              <a:buNone/>
            </a:pPr>
            <a:endParaRPr lang="en-GB" sz="1400" b="1" dirty="0">
              <a:effectLst/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0" indent="0">
              <a:spcBef>
                <a:spcPts val="200"/>
              </a:spcBef>
              <a:buNone/>
            </a:pPr>
            <a:endParaRPr lang="en-GB" sz="1400" b="1" dirty="0">
              <a:effectLst/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0" indent="0">
              <a:spcBef>
                <a:spcPts val="200"/>
              </a:spcBef>
              <a:buNone/>
            </a:pPr>
            <a:endParaRPr lang="en-GB" sz="1400" b="1" dirty="0">
              <a:effectLst/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0" indent="0">
              <a:spcBef>
                <a:spcPts val="200"/>
              </a:spcBef>
              <a:buNone/>
            </a:pPr>
            <a:endParaRPr lang="en-GB" sz="1400" b="1" dirty="0"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0" indent="0">
              <a:spcBef>
                <a:spcPts val="200"/>
              </a:spcBef>
              <a:buNone/>
            </a:pPr>
            <a:endParaRPr lang="en-GB" sz="1400" b="1" dirty="0">
              <a:effectLst/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0" indent="0">
              <a:spcBef>
                <a:spcPts val="200"/>
              </a:spcBef>
              <a:buNone/>
            </a:pPr>
            <a:r>
              <a:rPr lang="en-GB" sz="1400" b="1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64812791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TEI Report</a:t>
            </a:r>
            <a:br>
              <a:rPr lang="en-GB" altLang="en-US" dirty="0"/>
            </a:br>
            <a:r>
              <a:rPr lang="en-GB" altLang="en-US" sz="1800" dirty="0"/>
              <a:t>Agreed CRs (except Cat A)</a:t>
            </a:r>
            <a:endParaRPr lang="en-GB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793623"/>
            <a:ext cx="10515600" cy="4047215"/>
          </a:xfrm>
        </p:spPr>
        <p:txBody>
          <a:bodyPr/>
          <a:lstStyle/>
          <a:p>
            <a:pPr marL="0" indent="0">
              <a:spcBef>
                <a:spcPts val="200"/>
              </a:spcBef>
              <a:buNone/>
            </a:pPr>
            <a:r>
              <a:rPr lang="en-GB" sz="1200" b="1" u="sng" dirty="0">
                <a:ea typeface="MS Mincho" panose="02020609040205080304" pitchFamily="49" charset="-128"/>
                <a:cs typeface="Times New Roman" panose="02020603050405020304" pitchFamily="18" charset="0"/>
              </a:rPr>
              <a:t>Rel-15 NR</a:t>
            </a:r>
          </a:p>
          <a:p>
            <a:pPr marL="0" indent="0">
              <a:spcBef>
                <a:spcPts val="200"/>
              </a:spcBef>
              <a:buNone/>
            </a:pPr>
            <a:r>
              <a:rPr lang="en-GB" sz="1200" dirty="0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R2-2301455	Miscellaneous non-controversial corrections Set XVII	Ericsson	Rel-15	38.331	15.20.1	TEI15	3896		F</a:t>
            </a:r>
          </a:p>
          <a:p>
            <a:pPr marL="0" indent="0">
              <a:spcBef>
                <a:spcPts val="200"/>
              </a:spcBef>
              <a:buNone/>
            </a:pPr>
            <a:endParaRPr lang="en-GB" sz="1200" b="1" u="sng" dirty="0"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0" indent="0">
              <a:spcBef>
                <a:spcPts val="200"/>
              </a:spcBef>
              <a:buNone/>
            </a:pPr>
            <a:r>
              <a:rPr lang="en-GB" sz="1200" b="1" u="sng" dirty="0">
                <a:ea typeface="MS Mincho" panose="02020609040205080304" pitchFamily="49" charset="-128"/>
                <a:cs typeface="Times New Roman" panose="02020603050405020304" pitchFamily="18" charset="0"/>
              </a:rPr>
              <a:t>Rel-16 NR</a:t>
            </a:r>
            <a:endParaRPr lang="en-GB" sz="1200" b="1" u="sng" dirty="0">
              <a:effectLst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0" indent="0">
              <a:spcBef>
                <a:spcPts val="200"/>
              </a:spcBef>
              <a:buNone/>
            </a:pPr>
            <a:r>
              <a:rPr lang="en-GB" sz="1200" dirty="0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R2-2301456	Miscellaneous non-controversial corrections Set XVII	Ericsson	Rel-16	38.331	16.11.0	TEI16	3897		F</a:t>
            </a:r>
          </a:p>
          <a:p>
            <a:pPr marL="0" indent="0">
              <a:spcBef>
                <a:spcPts val="200"/>
              </a:spcBef>
              <a:buNone/>
            </a:pPr>
            <a:r>
              <a:rPr lang="en-GB" sz="1200" dirty="0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R2-2301746	Band differentiation for capability pusch-RepetitionTypeA-r16	Qualcomm Incorporated, Nokia, Nokia Shanghai Bell	Rel-16	38.306	16.11.0	TEI16, </a:t>
            </a:r>
            <a:r>
              <a:rPr lang="en-GB" sz="1200" dirty="0" err="1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NR_newRAT</a:t>
            </a:r>
            <a:r>
              <a:rPr lang="en-GB" sz="1200" dirty="0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-Core	0878		F</a:t>
            </a:r>
          </a:p>
          <a:p>
            <a:pPr marL="0" indent="0">
              <a:spcBef>
                <a:spcPts val="200"/>
              </a:spcBef>
              <a:buNone/>
            </a:pPr>
            <a:r>
              <a:rPr lang="en-GB" sz="1200" dirty="0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R2-2301747	Band differentiation for capability pusch-RepetitionTypeA-r16	Qualcomm Incorporated, Nokia, Nokia Shanghai Bell	Rel-16	38.331	16.11.0	TEI16, </a:t>
            </a:r>
            <a:r>
              <a:rPr lang="en-GB" sz="1200" dirty="0" err="1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NR_newRAT</a:t>
            </a:r>
            <a:r>
              <a:rPr lang="en-GB" sz="1200" dirty="0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-Core	3918		F</a:t>
            </a:r>
          </a:p>
          <a:p>
            <a:pPr marL="0" indent="0">
              <a:spcBef>
                <a:spcPts val="200"/>
              </a:spcBef>
              <a:buNone/>
            </a:pPr>
            <a:r>
              <a:rPr lang="en-GB" sz="1200" dirty="0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R2-2302098	CR on the intraBandFreqSeparationUL-AggBW-GapBW-r16_R16	ZTE Corporation, </a:t>
            </a:r>
            <a:r>
              <a:rPr lang="en-GB" sz="1200" dirty="0" err="1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Sanechips</a:t>
            </a:r>
            <a:r>
              <a:rPr lang="en-GB" sz="1200" dirty="0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, Samsung	Rel-16	38.306	16.11.0	</a:t>
            </a:r>
            <a:r>
              <a:rPr lang="en-GB" sz="1200" dirty="0" err="1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NR_newRAT</a:t>
            </a:r>
            <a:r>
              <a:rPr lang="en-GB" sz="1200" dirty="0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-Core, TEI16	0872	2	F</a:t>
            </a:r>
          </a:p>
          <a:p>
            <a:pPr marL="0" indent="0">
              <a:spcBef>
                <a:spcPts val="200"/>
              </a:spcBef>
              <a:buNone/>
            </a:pPr>
            <a:r>
              <a:rPr lang="en-GB" sz="1200" dirty="0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R2-2302215	Clarification on capabilities reported in different granularity with prerequisite	Huawei, </a:t>
            </a:r>
            <a:r>
              <a:rPr lang="en-GB" sz="1200" dirty="0" err="1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HiSilicon</a:t>
            </a:r>
            <a:r>
              <a:rPr lang="en-GB" sz="1200" dirty="0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	Rel-16	38.306	16.11.0	TEI16	0846	3	F</a:t>
            </a:r>
          </a:p>
          <a:p>
            <a:pPr marL="0" indent="0">
              <a:spcBef>
                <a:spcPts val="200"/>
              </a:spcBef>
              <a:buNone/>
            </a:pPr>
            <a:endParaRPr lang="en-GB" sz="1200" dirty="0">
              <a:effectLst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0" indent="0">
              <a:spcBef>
                <a:spcPts val="200"/>
              </a:spcBef>
              <a:buNone/>
            </a:pPr>
            <a:endParaRPr lang="en-GB" sz="1200" dirty="0"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0" indent="0">
              <a:spcBef>
                <a:spcPts val="200"/>
              </a:spcBef>
              <a:buNone/>
            </a:pPr>
            <a:endParaRPr lang="en-GB" sz="1200" dirty="0">
              <a:effectLst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0" indent="0">
              <a:spcBef>
                <a:spcPts val="200"/>
              </a:spcBef>
              <a:buNone/>
            </a:pPr>
            <a:endParaRPr lang="en-GB" sz="1200" dirty="0">
              <a:effectLst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0" indent="0">
              <a:spcBef>
                <a:spcPts val="200"/>
              </a:spcBef>
              <a:buNone/>
            </a:pPr>
            <a:endParaRPr lang="en-GB" sz="1400" b="1" dirty="0">
              <a:effectLst/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0" indent="0">
              <a:spcBef>
                <a:spcPts val="200"/>
              </a:spcBef>
              <a:buNone/>
            </a:pPr>
            <a:endParaRPr lang="en-GB" sz="1400" b="1" dirty="0">
              <a:effectLst/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0" indent="0">
              <a:spcBef>
                <a:spcPts val="200"/>
              </a:spcBef>
              <a:buNone/>
            </a:pPr>
            <a:endParaRPr lang="en-GB" sz="1400" b="1" dirty="0">
              <a:effectLst/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0" indent="0">
              <a:spcBef>
                <a:spcPts val="200"/>
              </a:spcBef>
              <a:buNone/>
            </a:pPr>
            <a:endParaRPr lang="en-GB" sz="1400" b="1" dirty="0">
              <a:effectLst/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0" indent="0">
              <a:spcBef>
                <a:spcPts val="200"/>
              </a:spcBef>
              <a:buNone/>
            </a:pPr>
            <a:endParaRPr lang="en-GB" sz="1400" b="1" dirty="0">
              <a:effectLst/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0" indent="0">
              <a:spcBef>
                <a:spcPts val="200"/>
              </a:spcBef>
              <a:buNone/>
            </a:pPr>
            <a:endParaRPr lang="en-GB" sz="1400" b="1" dirty="0"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0" indent="0">
              <a:spcBef>
                <a:spcPts val="200"/>
              </a:spcBef>
              <a:buNone/>
            </a:pPr>
            <a:endParaRPr lang="en-GB" sz="1400" b="1" dirty="0">
              <a:effectLst/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0" indent="0">
              <a:spcBef>
                <a:spcPts val="200"/>
              </a:spcBef>
              <a:buNone/>
            </a:pPr>
            <a:r>
              <a:rPr lang="en-GB" sz="1400" b="1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259847069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TEI Report</a:t>
            </a:r>
            <a:br>
              <a:rPr lang="en-GB" altLang="en-US" dirty="0"/>
            </a:br>
            <a:r>
              <a:rPr lang="en-GB" altLang="en-US" sz="1800" dirty="0"/>
              <a:t>Agreed CRs (except Cat A)</a:t>
            </a:r>
            <a:endParaRPr lang="en-GB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939927"/>
            <a:ext cx="10515600" cy="4047215"/>
          </a:xfrm>
        </p:spPr>
        <p:txBody>
          <a:bodyPr/>
          <a:lstStyle/>
          <a:p>
            <a:pPr marL="0" indent="0">
              <a:spcBef>
                <a:spcPts val="200"/>
              </a:spcBef>
              <a:buNone/>
            </a:pPr>
            <a:r>
              <a:rPr lang="en-GB" sz="1200" b="1" u="sng" dirty="0">
                <a:ea typeface="MS Mincho" panose="02020609040205080304" pitchFamily="49" charset="-128"/>
                <a:cs typeface="Times New Roman" panose="02020603050405020304" pitchFamily="18" charset="0"/>
              </a:rPr>
              <a:t>Rel-17 NR</a:t>
            </a:r>
            <a:endParaRPr lang="en-GB" sz="1200" b="1" u="sng" dirty="0">
              <a:effectLst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0" indent="0">
              <a:spcBef>
                <a:spcPts val="200"/>
              </a:spcBef>
              <a:buNone/>
            </a:pPr>
            <a:r>
              <a:rPr lang="en-GB" sz="1200" dirty="0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R2-2302108	Miscellaneous non-controversial corrections Set XVII	Ericsson (Rapporteur)	Rel-17	38.331	17.3.0	TEI17	3898	2	F</a:t>
            </a:r>
          </a:p>
          <a:p>
            <a:pPr marL="0" indent="0">
              <a:spcBef>
                <a:spcPts val="200"/>
              </a:spcBef>
              <a:buNone/>
            </a:pPr>
            <a:r>
              <a:rPr lang="en-GB" sz="1200" dirty="0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R2-2300214	Corrections to on-demand SI request	Lenovo	Rel-17	38.331	17.3.0	TEI17	3786	F</a:t>
            </a:r>
          </a:p>
          <a:p>
            <a:pPr marL="0" indent="0">
              <a:spcBef>
                <a:spcPts val="200"/>
              </a:spcBef>
              <a:buNone/>
            </a:pPr>
            <a:r>
              <a:rPr lang="en-GB" sz="1200" dirty="0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R2-2302099	Band differentiation for capability pusch-RepetitionTypeA-r16	Qualcomm Incorporated, Nokia, Nokia Shanghai Bell	Rel-17	38.306	17.3.0	TEI17	0879	2	F</a:t>
            </a:r>
          </a:p>
          <a:p>
            <a:pPr marL="0" indent="0">
              <a:spcBef>
                <a:spcPts val="200"/>
              </a:spcBef>
              <a:buNone/>
            </a:pPr>
            <a:r>
              <a:rPr lang="en-GB" sz="1200" dirty="0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R2-2302111	Miscellaneous editorial changes for 38.321	MediaTek Inc., Nokia, vivo, LGE	Rel-17	38.321	17.3.0	TEI17	1572	1	D</a:t>
            </a:r>
          </a:p>
          <a:p>
            <a:pPr marL="0" indent="0">
              <a:spcBef>
                <a:spcPts val="200"/>
              </a:spcBef>
              <a:buNone/>
            </a:pPr>
            <a:r>
              <a:rPr lang="en-GB" sz="1200" dirty="0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R2-2302119	Correction to the description of the CHO	R3 (Nokia, Nokia Shanghai Bell, ZTE, Intel Corporation, CATT, Ericsson)	Rel-17	37.340	17.3.0	</a:t>
            </a:r>
            <a:r>
              <a:rPr lang="en-GB" sz="1200" dirty="0" err="1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NR_Mob_enh</a:t>
            </a:r>
            <a:r>
              <a:rPr lang="en-GB" sz="1200" dirty="0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-Core, TEI17	0364	2	F</a:t>
            </a:r>
          </a:p>
          <a:p>
            <a:pPr marL="0" indent="0">
              <a:spcBef>
                <a:spcPts val="200"/>
              </a:spcBef>
              <a:buNone/>
            </a:pPr>
            <a:r>
              <a:rPr lang="en-GB" sz="1200" dirty="0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R2-2302276	Introducing </a:t>
            </a:r>
            <a:r>
              <a:rPr lang="en-GB" sz="1200" dirty="0" err="1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deriveSSB-IndexFromCellInter</a:t>
            </a:r>
            <a:r>
              <a:rPr lang="en-GB" sz="1200" dirty="0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 capability for non-NCSG UEs	ZTE Corporation, Apple, Nokia, CMCC	Rel-17	38.306	17.3.0	TEI17	0885		F</a:t>
            </a:r>
          </a:p>
          <a:p>
            <a:pPr marL="0" indent="0">
              <a:spcBef>
                <a:spcPts val="200"/>
              </a:spcBef>
              <a:buNone/>
            </a:pPr>
            <a:r>
              <a:rPr lang="en-GB" sz="1200" dirty="0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R2-2302277	Introducing </a:t>
            </a:r>
            <a:r>
              <a:rPr lang="en-GB" sz="1200" dirty="0" err="1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deriveSSB-IndexFromCellInter</a:t>
            </a:r>
            <a:r>
              <a:rPr lang="en-GB" sz="1200" dirty="0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 capability for non-NCSG UEs	ZTE Corporation, Apple, Nokia, CMCC	Rel-17	38.331	17.3.0	TEI17	3936		F</a:t>
            </a:r>
          </a:p>
          <a:p>
            <a:pPr marL="0" indent="0">
              <a:spcBef>
                <a:spcPts val="200"/>
              </a:spcBef>
              <a:buNone/>
            </a:pPr>
            <a:endParaRPr lang="en-GB" sz="1200" dirty="0">
              <a:effectLst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0" indent="0">
              <a:spcBef>
                <a:spcPts val="200"/>
              </a:spcBef>
              <a:buNone/>
            </a:pPr>
            <a:endParaRPr lang="en-GB" sz="1200" dirty="0">
              <a:effectLst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7785932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0210D0-08DD-4D13-BF94-4BA6523EC9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5400" dirty="0"/>
              <a:t>Appendix</a:t>
            </a:r>
            <a:r>
              <a:rPr lang="en-GB" sz="4400" dirty="0"/>
              <a:t>: CRs with compatibility issues / comments</a:t>
            </a:r>
          </a:p>
        </p:txBody>
      </p:sp>
    </p:spTree>
    <p:extLst>
      <p:ext uri="{BB962C8B-B14F-4D97-AF65-F5344CB8AC3E}">
        <p14:creationId xmlns:p14="http://schemas.microsoft.com/office/powerpoint/2010/main" val="190457057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CR with interoperability issues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939927"/>
            <a:ext cx="10515600" cy="4047215"/>
          </a:xfrm>
        </p:spPr>
        <p:txBody>
          <a:bodyPr/>
          <a:lstStyle/>
          <a:p>
            <a:pPr marL="0" indent="0">
              <a:spcBef>
                <a:spcPts val="200"/>
              </a:spcBef>
              <a:buNone/>
            </a:pPr>
            <a:r>
              <a:rPr lang="en-GB" sz="1200" b="1" dirty="0">
                <a:effectLst/>
                <a:latin typeface="Calibri" panose="020F0502020204030204" pitchFamily="34" charset="0"/>
                <a:ea typeface="DengXian" panose="02010600030101010101" pitchFamily="2" charset="-122"/>
              </a:rPr>
              <a:t>All CRs in this quarter are backwards compatible on ASN.1 level. Below CRs are mandatory </a:t>
            </a:r>
            <a:r>
              <a:rPr lang="en-GB" sz="1200" b="1" dirty="0">
                <a:latin typeface="Calibri" panose="020F0502020204030204" pitchFamily="34" charset="0"/>
                <a:ea typeface="DengXian" panose="02010600030101010101" pitchFamily="2" charset="-122"/>
              </a:rPr>
              <a:t>and/or has interoperability </a:t>
            </a:r>
            <a:r>
              <a:rPr lang="en-GB" sz="1200" b="1" dirty="0">
                <a:effectLst/>
                <a:latin typeface="Calibri" panose="020F0502020204030204" pitchFamily="34" charset="0"/>
                <a:ea typeface="DengXian" panose="02010600030101010101" pitchFamily="2" charset="-122"/>
              </a:rPr>
              <a:t>issue on functional level. </a:t>
            </a:r>
            <a:endParaRPr lang="en-GB" sz="1400" dirty="0">
              <a:latin typeface="Arial "/>
              <a:ea typeface="DengXian" panose="02010600030101010101" pitchFamily="2" charset="-122"/>
            </a:endParaRPr>
          </a:p>
          <a:p>
            <a:pPr marL="0" indent="0">
              <a:spcBef>
                <a:spcPts val="200"/>
              </a:spcBef>
              <a:buNone/>
            </a:pPr>
            <a:endParaRPr lang="en-GB" sz="1200" b="1" dirty="0">
              <a:latin typeface="Calibri" panose="020F0502020204030204" pitchFamily="34" charset="0"/>
              <a:ea typeface="DengXian" panose="02010600030101010101" pitchFamily="2" charset="-122"/>
            </a:endParaRPr>
          </a:p>
          <a:p>
            <a:pPr marL="0" indent="0">
              <a:spcBef>
                <a:spcPts val="200"/>
              </a:spcBef>
              <a:buNone/>
            </a:pPr>
            <a:endParaRPr lang="en-GB" sz="1200" b="1" dirty="0">
              <a:latin typeface="Calibri" panose="020F0502020204030204" pitchFamily="34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marL="0" indent="0">
              <a:spcBef>
                <a:spcPts val="200"/>
              </a:spcBef>
              <a:buNone/>
            </a:pPr>
            <a:r>
              <a:rPr lang="en-GB" sz="1200" b="1" dirty="0">
                <a:latin typeface="Calibri" panose="020F050202020403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Rel-17</a:t>
            </a:r>
          </a:p>
          <a:p>
            <a:pPr marL="0" indent="0">
              <a:spcBef>
                <a:spcPts val="200"/>
              </a:spcBef>
              <a:buNone/>
            </a:pPr>
            <a:r>
              <a:rPr lang="en-GB" sz="1200" dirty="0">
                <a:latin typeface="Calibri" panose="020F050202020403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R2-2301955    Correction to control plane procedures for </a:t>
            </a:r>
            <a:r>
              <a:rPr lang="en-GB" sz="1200" dirty="0" err="1">
                <a:latin typeface="Calibri" panose="020F050202020403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RedCap</a:t>
            </a:r>
            <a:r>
              <a:rPr lang="en-GB" sz="1200" dirty="0">
                <a:latin typeface="Calibri" panose="020F050202020403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 UEs    	Qualcomm Incorporated 	CR        </a:t>
            </a:r>
            <a:r>
              <a:rPr lang="en-GB" sz="1200" dirty="0" err="1">
                <a:latin typeface="Calibri" panose="020F050202020403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Rel</a:t>
            </a:r>
            <a:r>
              <a:rPr lang="en-GB" sz="1200" dirty="0">
                <a:latin typeface="Calibri" panose="020F050202020403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- 	17   38.331  17.3.0   3780     1          F          </a:t>
            </a:r>
            <a:r>
              <a:rPr lang="en-GB" sz="1200" dirty="0" err="1">
                <a:latin typeface="Calibri" panose="020F050202020403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NR_redcap</a:t>
            </a:r>
            <a:r>
              <a:rPr lang="en-GB" sz="1200" dirty="0">
                <a:latin typeface="Calibri" panose="020F050202020403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-Core</a:t>
            </a:r>
          </a:p>
          <a:p>
            <a:pPr marL="0" indent="0">
              <a:spcBef>
                <a:spcPts val="200"/>
              </a:spcBef>
              <a:buNone/>
            </a:pPr>
            <a:r>
              <a:rPr lang="en-GB" sz="1200" dirty="0">
                <a:latin typeface="Calibri" panose="020F050202020403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R2-2301982	Corrections on satellite ephemeris indication	Ericsson	CR	Rel-17	38.331	17.3.0	</a:t>
            </a:r>
            <a:r>
              <a:rPr lang="en-GB" sz="1200" dirty="0" err="1">
                <a:latin typeface="Calibri" panose="020F050202020403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NR_NTN_solutions</a:t>
            </a:r>
            <a:r>
              <a:rPr lang="en-GB" sz="1200" dirty="0">
                <a:latin typeface="Calibri" panose="020F050202020403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-Core	3940		F</a:t>
            </a:r>
          </a:p>
          <a:p>
            <a:pPr marL="0" indent="0">
              <a:spcBef>
                <a:spcPts val="200"/>
              </a:spcBef>
              <a:buNone/>
            </a:pPr>
            <a:endParaRPr lang="en-GB" sz="1200" b="1" dirty="0">
              <a:latin typeface="Calibri" panose="020F0502020204030204" pitchFamily="34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marL="0" indent="0">
              <a:spcBef>
                <a:spcPts val="200"/>
              </a:spcBef>
              <a:buNone/>
            </a:pPr>
            <a:endParaRPr lang="en-GB" sz="1200" dirty="0">
              <a:latin typeface="Calibri" panose="020F0502020204030204" pitchFamily="34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marL="0" indent="0">
              <a:spcBef>
                <a:spcPts val="200"/>
              </a:spcBef>
              <a:buNone/>
            </a:pPr>
            <a:endParaRPr lang="en-GB" sz="1200" dirty="0">
              <a:latin typeface="Calibri" panose="020F0502020204030204" pitchFamily="34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marL="0" indent="0">
              <a:spcBef>
                <a:spcPts val="200"/>
              </a:spcBef>
              <a:buNone/>
            </a:pPr>
            <a:endParaRPr lang="en-GB" sz="1200" b="1" dirty="0">
              <a:latin typeface="Calibri" panose="020F0502020204030204" pitchFamily="34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9259624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/>
              <a:t>RAN WG2 meetings in this Q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011679"/>
            <a:ext cx="10515600" cy="4165283"/>
          </a:xfrm>
        </p:spPr>
        <p:txBody>
          <a:bodyPr/>
          <a:lstStyle/>
          <a:p>
            <a:r>
              <a:rPr lang="en-US" sz="2400" dirty="0"/>
              <a:t>R2 121 Athens, Greece </a:t>
            </a:r>
          </a:p>
          <a:p>
            <a:pPr lvl="1"/>
            <a:r>
              <a:rPr lang="en-US" sz="2000" dirty="0"/>
              <a:t>Feb 27</a:t>
            </a:r>
            <a:r>
              <a:rPr lang="en-US" sz="2000" baseline="30000" dirty="0"/>
              <a:t>th</a:t>
            </a:r>
            <a:r>
              <a:rPr lang="en-US" sz="2000" dirty="0"/>
              <a:t> – March 3</a:t>
            </a:r>
            <a:r>
              <a:rPr lang="en-US" sz="2000" baseline="30000" dirty="0"/>
              <a:t>rd</a:t>
            </a:r>
            <a:endParaRPr lang="en-US" sz="2000" dirty="0"/>
          </a:p>
          <a:p>
            <a:pPr lvl="1"/>
            <a:r>
              <a:rPr lang="en-US" sz="2000" dirty="0"/>
              <a:t>Full Agenda</a:t>
            </a:r>
          </a:p>
        </p:txBody>
      </p:sp>
    </p:spTree>
    <p:extLst>
      <p:ext uri="{BB962C8B-B14F-4D97-AF65-F5344CB8AC3E}">
        <p14:creationId xmlns:p14="http://schemas.microsoft.com/office/powerpoint/2010/main" val="2012678577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Rel-16 and earlier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588661" y="1896600"/>
            <a:ext cx="2640466" cy="1061829"/>
          </a:xfrm>
          <a:prstGeom prst="rect">
            <a:avLst/>
          </a:prstGeom>
          <a:noFill/>
          <a:ln>
            <a:solidFill>
              <a:schemeClr val="bg2">
                <a:lumMod val="9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sz="900" dirty="0"/>
              <a:t>- Agreed CRs Does not include Cat A CRs</a:t>
            </a:r>
          </a:p>
          <a:p>
            <a:r>
              <a:rPr lang="en-US" sz="900" dirty="0"/>
              <a:t>- Drafts include no of offline drafts on the </a:t>
            </a:r>
          </a:p>
          <a:p>
            <a:r>
              <a:rPr lang="en-US" sz="900" dirty="0"/>
              <a:t>   meeting server </a:t>
            </a:r>
          </a:p>
          <a:p>
            <a:r>
              <a:rPr lang="en-US" sz="900" dirty="0"/>
              <a:t>- </a:t>
            </a:r>
            <a:r>
              <a:rPr lang="en-US" sz="900" dirty="0" err="1"/>
              <a:t>Tdocs</a:t>
            </a:r>
            <a:r>
              <a:rPr lang="en-US" sz="900" dirty="0"/>
              <a:t> include both input </a:t>
            </a:r>
            <a:r>
              <a:rPr lang="en-US" sz="900" dirty="0" err="1"/>
              <a:t>tdocs</a:t>
            </a:r>
            <a:r>
              <a:rPr lang="en-US" sz="900" dirty="0"/>
              <a:t> and revisions.</a:t>
            </a:r>
            <a:br>
              <a:rPr lang="en-US" sz="900" dirty="0"/>
            </a:br>
            <a:r>
              <a:rPr lang="en-US" sz="900" dirty="0"/>
              <a:t>- The first 5 NR items represents the common </a:t>
            </a:r>
            <a:br>
              <a:rPr lang="en-US" sz="900" dirty="0"/>
            </a:br>
            <a:r>
              <a:rPr lang="en-US" sz="900" dirty="0"/>
              <a:t>   Agenda item, with all other Wis (i.e. all except </a:t>
            </a:r>
            <a:br>
              <a:rPr lang="en-US" sz="900" dirty="0"/>
            </a:br>
            <a:r>
              <a:rPr lang="en-US" sz="900" dirty="0"/>
              <a:t>   V2X, NR Pos, NR SON MDT)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2F6A1E0-5FCE-4CF0-B2A6-22DC96EB21B0}"/>
              </a:ext>
            </a:extLst>
          </p:cNvPr>
          <p:cNvSpPr txBox="1"/>
          <p:nvPr/>
        </p:nvSpPr>
        <p:spPr>
          <a:xfrm>
            <a:off x="6322478" y="4556605"/>
            <a:ext cx="5031322" cy="12926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>
              <a:defRPr/>
            </a:pPr>
            <a:r>
              <a:rPr lang="en-GB" sz="1200" b="1" dirty="0"/>
              <a:t>Rel-16 and earlier Q1 2023</a:t>
            </a:r>
          </a:p>
          <a:p>
            <a:pPr lvl="1">
              <a:defRPr/>
            </a:pPr>
            <a:r>
              <a:rPr lang="en-GB" sz="1200" dirty="0"/>
              <a:t>NR and Joint WIs</a:t>
            </a:r>
          </a:p>
          <a:p>
            <a:pPr lvl="2">
              <a:defRPr/>
            </a:pPr>
            <a:r>
              <a:rPr lang="en-GB" sz="1050" b="1" dirty="0"/>
              <a:t>25 </a:t>
            </a:r>
            <a:r>
              <a:rPr lang="en-GB" sz="1050" dirty="0"/>
              <a:t>CRs agreed (not </a:t>
            </a:r>
            <a:r>
              <a:rPr lang="en-GB" sz="1050" dirty="0" err="1"/>
              <a:t>incl</a:t>
            </a:r>
            <a:r>
              <a:rPr lang="en-GB" sz="1050" dirty="0"/>
              <a:t> Cat A CRs), was 27 last Q</a:t>
            </a:r>
          </a:p>
          <a:p>
            <a:pPr lvl="2">
              <a:defRPr/>
            </a:pPr>
            <a:r>
              <a:rPr lang="en-GB" sz="1050" dirty="0"/>
              <a:t>No NBC CRs.</a:t>
            </a:r>
          </a:p>
          <a:p>
            <a:pPr lvl="1">
              <a:defRPr/>
            </a:pPr>
            <a:r>
              <a:rPr lang="en-GB" sz="1200" dirty="0"/>
              <a:t>EUTRA WIs</a:t>
            </a:r>
          </a:p>
          <a:p>
            <a:pPr lvl="2">
              <a:defRPr/>
            </a:pPr>
            <a:r>
              <a:rPr lang="en-GB" sz="1050" b="1" dirty="0"/>
              <a:t>2</a:t>
            </a:r>
            <a:r>
              <a:rPr lang="en-GB" sz="1050" dirty="0"/>
              <a:t> CRs agreed (not </a:t>
            </a:r>
            <a:r>
              <a:rPr lang="en-GB" sz="1050" dirty="0" err="1"/>
              <a:t>incl</a:t>
            </a:r>
            <a:r>
              <a:rPr lang="en-GB" sz="1050" dirty="0"/>
              <a:t> Cat A CRs), was 6 last Q</a:t>
            </a:r>
          </a:p>
          <a:p>
            <a:pPr lvl="2">
              <a:defRPr/>
            </a:pPr>
            <a:r>
              <a:rPr lang="en-GB" sz="1050" dirty="0"/>
              <a:t>No NBC CRs.</a:t>
            </a: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72B75622-505F-49D8-AAF0-B26BA41FA32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05562036"/>
              </p:ext>
            </p:extLst>
          </p:nvPr>
        </p:nvGraphicFramePr>
        <p:xfrm>
          <a:off x="838200" y="1735076"/>
          <a:ext cx="5257800" cy="27771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7FA8FDC4-F97B-4F75-8B47-F7775BE005E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3611778"/>
              </p:ext>
            </p:extLst>
          </p:nvPr>
        </p:nvGraphicFramePr>
        <p:xfrm>
          <a:off x="838200" y="4216036"/>
          <a:ext cx="1694154" cy="18399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252327778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Rel-17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588661" y="2042374"/>
            <a:ext cx="2589170" cy="923330"/>
          </a:xfrm>
          <a:prstGeom prst="rect">
            <a:avLst/>
          </a:prstGeom>
          <a:noFill/>
          <a:ln>
            <a:solidFill>
              <a:schemeClr val="bg2">
                <a:lumMod val="9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sz="900" dirty="0"/>
              <a:t>- Agreed CRs Does not include Cat A CRs</a:t>
            </a:r>
          </a:p>
          <a:p>
            <a:r>
              <a:rPr lang="en-US" sz="900" dirty="0"/>
              <a:t>- Drafts include no of offline drafts on the </a:t>
            </a:r>
          </a:p>
          <a:p>
            <a:r>
              <a:rPr lang="en-US" sz="900" dirty="0"/>
              <a:t>   meeting server </a:t>
            </a:r>
          </a:p>
          <a:p>
            <a:r>
              <a:rPr lang="en-US" sz="900" dirty="0"/>
              <a:t>- </a:t>
            </a:r>
            <a:r>
              <a:rPr lang="en-US" sz="900" dirty="0" err="1"/>
              <a:t>Tdocs</a:t>
            </a:r>
            <a:r>
              <a:rPr lang="en-US" sz="900" dirty="0"/>
              <a:t> include both input </a:t>
            </a:r>
            <a:r>
              <a:rPr lang="en-US" sz="900" dirty="0" err="1"/>
              <a:t>tdocs</a:t>
            </a:r>
            <a:r>
              <a:rPr lang="en-US" sz="900" dirty="0"/>
              <a:t> and revisions. </a:t>
            </a:r>
          </a:p>
          <a:p>
            <a:r>
              <a:rPr lang="en-US" sz="900" dirty="0"/>
              <a:t>- The first 5 NR items represents the common </a:t>
            </a:r>
            <a:br>
              <a:rPr lang="en-US" sz="900" dirty="0"/>
            </a:br>
            <a:r>
              <a:rPr lang="en-US" sz="900" dirty="0"/>
              <a:t>   Agenda item, with all other </a:t>
            </a:r>
            <a:r>
              <a:rPr lang="en-US" sz="900" dirty="0" err="1"/>
              <a:t>WIs.</a:t>
            </a:r>
            <a:r>
              <a:rPr lang="en-US" sz="900" dirty="0"/>
              <a:t>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2F6A1E0-5FCE-4CF0-B2A6-22DC96EB21B0}"/>
              </a:ext>
            </a:extLst>
          </p:cNvPr>
          <p:cNvSpPr txBox="1"/>
          <p:nvPr/>
        </p:nvSpPr>
        <p:spPr>
          <a:xfrm>
            <a:off x="7248939" y="4476287"/>
            <a:ext cx="4104861" cy="16158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>
              <a:defRPr/>
            </a:pPr>
            <a:r>
              <a:rPr lang="en-GB" sz="1200" b="1" dirty="0"/>
              <a:t>Rel-17 Q1 2023</a:t>
            </a:r>
          </a:p>
          <a:p>
            <a:pPr lvl="1">
              <a:defRPr/>
            </a:pPr>
            <a:r>
              <a:rPr lang="en-GB" sz="1200" dirty="0"/>
              <a:t>NR and Joint WIs</a:t>
            </a:r>
          </a:p>
          <a:p>
            <a:pPr lvl="2">
              <a:defRPr/>
            </a:pPr>
            <a:r>
              <a:rPr lang="en-GB" sz="1050" b="1" dirty="0"/>
              <a:t>95 </a:t>
            </a:r>
            <a:r>
              <a:rPr lang="en-GB" sz="1050" dirty="0"/>
              <a:t>CRs agreed (not </a:t>
            </a:r>
            <a:r>
              <a:rPr lang="en-GB" sz="1050" dirty="0" err="1"/>
              <a:t>incl</a:t>
            </a:r>
            <a:r>
              <a:rPr lang="en-GB" sz="1050" dirty="0"/>
              <a:t> Cat A CRs), was 84 last Q</a:t>
            </a:r>
          </a:p>
          <a:p>
            <a:pPr lvl="2">
              <a:defRPr/>
            </a:pPr>
            <a:r>
              <a:rPr lang="en-GB" sz="1050" dirty="0"/>
              <a:t>Normal maintenance from this Q (no merged CRs)</a:t>
            </a:r>
          </a:p>
          <a:p>
            <a:pPr lvl="2">
              <a:defRPr/>
            </a:pPr>
            <a:r>
              <a:rPr lang="en-GB" sz="1050" dirty="0">
                <a:highlight>
                  <a:srgbClr val="FFFFFF"/>
                </a:highlight>
              </a:rPr>
              <a:t>CRs with interoperability issues, see appendix.</a:t>
            </a:r>
          </a:p>
          <a:p>
            <a:pPr lvl="1">
              <a:defRPr/>
            </a:pPr>
            <a:r>
              <a:rPr lang="en-GB" sz="1200" dirty="0"/>
              <a:t>EUTRA WIs</a:t>
            </a:r>
          </a:p>
          <a:p>
            <a:pPr lvl="2">
              <a:defRPr/>
            </a:pPr>
            <a:r>
              <a:rPr lang="en-GB" sz="1050" b="1" dirty="0"/>
              <a:t>14</a:t>
            </a:r>
            <a:r>
              <a:rPr lang="en-GB" sz="1050" dirty="0"/>
              <a:t> CRs agreed (not </a:t>
            </a:r>
            <a:r>
              <a:rPr lang="en-GB" sz="1050" dirty="0" err="1"/>
              <a:t>incl</a:t>
            </a:r>
            <a:r>
              <a:rPr lang="en-GB" sz="1050" dirty="0"/>
              <a:t> Cat A CRs), was 8 last Q</a:t>
            </a:r>
          </a:p>
          <a:p>
            <a:pPr lvl="2">
              <a:defRPr/>
            </a:pPr>
            <a:r>
              <a:rPr lang="en-GB" sz="1050" dirty="0"/>
              <a:t>Normal maintenance from this Q (no merged CRs)</a:t>
            </a:r>
          </a:p>
          <a:p>
            <a:pPr lvl="2">
              <a:defRPr/>
            </a:pPr>
            <a:r>
              <a:rPr lang="en-GB" sz="1050" dirty="0"/>
              <a:t>No NBC CRs.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BC9E175E-39F3-4757-A0D8-9CC8B90C6B3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93258265"/>
              </p:ext>
            </p:extLst>
          </p:nvPr>
        </p:nvGraphicFramePr>
        <p:xfrm>
          <a:off x="231649" y="1896600"/>
          <a:ext cx="6606473" cy="28344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88AE6BDE-5963-474D-962D-B502AF4A42F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98328978"/>
              </p:ext>
            </p:extLst>
          </p:nvPr>
        </p:nvGraphicFramePr>
        <p:xfrm>
          <a:off x="616709" y="4476287"/>
          <a:ext cx="1781935" cy="18106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207714236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D1D2A1-AF4F-4CE0-B817-2CBD995F6B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Rel-17 NR UE capabilities</a:t>
            </a:r>
          </a:p>
        </p:txBody>
      </p:sp>
      <p:sp>
        <p:nvSpPr>
          <p:cNvPr id="9" name="Rectangle 1">
            <a:extLst>
              <a:ext uri="{FF2B5EF4-FFF2-40B4-BE49-F238E27FC236}">
                <a16:creationId xmlns:a16="http://schemas.microsoft.com/office/drawing/2014/main" id="{88B88B98-C238-4772-8A41-2692AFCCE0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332250" y="-24192"/>
            <a:ext cx="8429669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13CEF17-9966-41D0-88AC-68D203AD7C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9485243" cy="4351338"/>
          </a:xfrm>
        </p:spPr>
        <p:txBody>
          <a:bodyPr/>
          <a:lstStyle/>
          <a:p>
            <a:r>
              <a:rPr lang="en-GB" dirty="0"/>
              <a:t> 100% of defined features is covered by UE capability signalling. Remaining features (MBS) were added in this Q (finally).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30826978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20D78B-A933-4065-93C3-C56B0BD480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Rel-17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382532-BA59-4A5C-B71B-0499B256BB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dirty="0"/>
              <a:t>RAN2 Chair Remarks</a:t>
            </a:r>
            <a:endParaRPr lang="en-GB" sz="2000" dirty="0"/>
          </a:p>
          <a:p>
            <a:pPr lvl="1"/>
            <a:r>
              <a:rPr lang="en-GB" sz="2000" dirty="0"/>
              <a:t>Good progress. Rel-17 load is further going down. CRs/changes have decreasing impact.</a:t>
            </a:r>
          </a:p>
        </p:txBody>
      </p:sp>
    </p:spTree>
    <p:extLst>
      <p:ext uri="{BB962C8B-B14F-4D97-AF65-F5344CB8AC3E}">
        <p14:creationId xmlns:p14="http://schemas.microsoft.com/office/powerpoint/2010/main" val="1198701985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Rel-18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588661" y="1896600"/>
            <a:ext cx="2589170" cy="507831"/>
          </a:xfrm>
          <a:prstGeom prst="rect">
            <a:avLst/>
          </a:prstGeom>
          <a:noFill/>
          <a:ln>
            <a:solidFill>
              <a:schemeClr val="bg2">
                <a:lumMod val="9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sz="900" dirty="0"/>
              <a:t>- Drafts include no of offline drafts on the </a:t>
            </a:r>
          </a:p>
          <a:p>
            <a:r>
              <a:rPr lang="en-US" sz="900" dirty="0"/>
              <a:t>   meeting server </a:t>
            </a:r>
          </a:p>
          <a:p>
            <a:r>
              <a:rPr lang="en-US" sz="900" dirty="0"/>
              <a:t>- </a:t>
            </a:r>
            <a:r>
              <a:rPr lang="en-US" sz="900" dirty="0" err="1"/>
              <a:t>Tdocs</a:t>
            </a:r>
            <a:r>
              <a:rPr lang="en-US" sz="900" dirty="0"/>
              <a:t> include both input </a:t>
            </a:r>
            <a:r>
              <a:rPr lang="en-US" sz="900" dirty="0" err="1"/>
              <a:t>tdocs</a:t>
            </a:r>
            <a:r>
              <a:rPr lang="en-US" sz="900" dirty="0"/>
              <a:t> and revisions. </a:t>
            </a: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21722B15-4AB1-473A-B34D-545DAA55572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57312942"/>
              </p:ext>
            </p:extLst>
          </p:nvPr>
        </p:nvGraphicFramePr>
        <p:xfrm>
          <a:off x="800105" y="2157412"/>
          <a:ext cx="9815512" cy="40862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918960588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B77137-E5CC-4ABE-9B83-0CB10776EE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Rel-18: RAN2 led items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9FD6C018-E377-45DB-92DF-42A8F4FCE3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4896710"/>
              </p:ext>
            </p:extLst>
          </p:nvPr>
        </p:nvGraphicFramePr>
        <p:xfrm>
          <a:off x="722376" y="2094294"/>
          <a:ext cx="9902952" cy="3280600"/>
        </p:xfrm>
        <a:graphic>
          <a:graphicData uri="http://schemas.openxmlformats.org/drawingml/2006/table">
            <a:tbl>
              <a:tblPr firstRow="1" firstCol="1" bandRow="1"/>
              <a:tblGrid>
                <a:gridCol w="6466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433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119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29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053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0678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5436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5423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</a:t>
                      </a: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941106</a:t>
                      </a:r>
                    </a:p>
                  </a:txBody>
                  <a:tcPr marL="6350" marR="6350" marT="635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fr-FR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Core</a:t>
                      </a:r>
                      <a:r>
                        <a:rPr lang="fr-F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part: NR NTN (Non-</a:t>
                      </a:r>
                      <a:r>
                        <a:rPr lang="fr-FR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Terrestrial</a:t>
                      </a:r>
                      <a:r>
                        <a:rPr lang="fr-F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Networks) </a:t>
                      </a:r>
                      <a:r>
                        <a:rPr lang="fr-FR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enhancements</a:t>
                      </a:r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GB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NR_NTN_enh</a:t>
                      </a: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-Core</a:t>
                      </a:r>
                    </a:p>
                  </a:txBody>
                  <a:tcPr marL="6350" marR="6350" marT="6350" marB="0" anchor="b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30/11/2023</a:t>
                      </a:r>
                    </a:p>
                  </a:txBody>
                  <a:tcPr marL="6350" marR="6350" marT="635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20%</a:t>
                      </a:r>
                    </a:p>
                  </a:txBody>
                  <a:tcPr marL="6350" marR="6350" marT="6350" marB="0" anchor="b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RP-223534</a:t>
                      </a:r>
                      <a:endParaRPr lang="en-GB" sz="9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35%</a:t>
                      </a:r>
                    </a:p>
                  </a:txBody>
                  <a:tcPr marL="36003" marR="36003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--</a:t>
                      </a: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940104</a:t>
                      </a:r>
                    </a:p>
                  </a:txBody>
                  <a:tcPr marL="6350" marR="6350" marT="635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Core part: IoT (Internet of Things) NTN (non-terrestrial network) enhancements</a:t>
                      </a:r>
                    </a:p>
                  </a:txBody>
                  <a:tcPr marL="6350" marR="6350" marT="635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GB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IoT_NTN_enh</a:t>
                      </a: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-Core</a:t>
                      </a:r>
                    </a:p>
                  </a:txBody>
                  <a:tcPr marL="6350" marR="6350" marT="6350" marB="0" anchor="b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12/12/2023</a:t>
                      </a:r>
                    </a:p>
                  </a:txBody>
                  <a:tcPr marL="6350" marR="6350" marT="635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40%</a:t>
                      </a:r>
                    </a:p>
                  </a:txBody>
                  <a:tcPr marL="6350" marR="6350" marT="6350" marB="0" anchor="b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RP-223519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50%</a:t>
                      </a:r>
                    </a:p>
                  </a:txBody>
                  <a:tcPr marL="36003" marR="36003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--</a:t>
                      </a: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384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941105</a:t>
                      </a:r>
                    </a:p>
                  </a:txBody>
                  <a:tcPr marL="6350" marR="6350" marT="635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Core part: NR support for UAV (</a:t>
                      </a:r>
                      <a:r>
                        <a:rPr lang="en-GB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Uncrewed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Aerial Vehicles)</a:t>
                      </a:r>
                    </a:p>
                  </a:txBody>
                  <a:tcPr marL="6350" marR="6350" marT="635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NR_UAV-Core</a:t>
                      </a:r>
                    </a:p>
                  </a:txBody>
                  <a:tcPr marL="6350" marR="6350" marT="6350" marB="0" anchor="b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12/12/2023</a:t>
                      </a:r>
                    </a:p>
                  </a:txBody>
                  <a:tcPr marL="6350" marR="6350" marT="635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20%</a:t>
                      </a:r>
                    </a:p>
                  </a:txBody>
                  <a:tcPr marL="6350" marR="6350" marT="6350" marB="0" anchor="b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5"/>
                        </a:rPr>
                        <a:t>RP-223545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40%</a:t>
                      </a:r>
                    </a:p>
                  </a:txBody>
                  <a:tcPr marL="36003" marR="36003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--</a:t>
                      </a: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GB" sz="1000" b="1" i="0" u="none" strike="noStrike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941102</a:t>
                      </a:r>
                    </a:p>
                  </a:txBody>
                  <a:tcPr marL="6350" marR="6350" marT="635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Core part: NR </a:t>
                      </a:r>
                      <a:r>
                        <a:rPr lang="en-GB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sidelink</a:t>
                      </a: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relay enhancements</a:t>
                      </a:r>
                    </a:p>
                  </a:txBody>
                  <a:tcPr marL="6350" marR="6350" marT="635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NR_SL_relay_enh-Core</a:t>
                      </a:r>
                    </a:p>
                  </a:txBody>
                  <a:tcPr marL="6350" marR="6350" marT="6350" marB="0" anchor="b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30/11/2023</a:t>
                      </a:r>
                    </a:p>
                  </a:txBody>
                  <a:tcPr marL="6350" marR="6350" marT="635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30%</a:t>
                      </a:r>
                    </a:p>
                  </a:txBody>
                  <a:tcPr marL="6350" marR="6350" marT="6350" marB="0" anchor="b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6"/>
                        </a:rPr>
                        <a:t>RP-223501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50%</a:t>
                      </a:r>
                    </a:p>
                  </a:txBody>
                  <a:tcPr marL="36003" marR="36003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- </a:t>
                      </a: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86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GB" sz="1000" b="1" i="0" u="none" strike="noStrike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941100</a:t>
                      </a:r>
                    </a:p>
                  </a:txBody>
                  <a:tcPr marL="6350" marR="6350" marT="635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Core part: Mobile Terminated-Small Data Transmission (MT-SDT) for NR</a:t>
                      </a:r>
                    </a:p>
                  </a:txBody>
                  <a:tcPr marL="6350" marR="6350" marT="635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NR_MT_SDT-Core</a:t>
                      </a:r>
                    </a:p>
                  </a:txBody>
                  <a:tcPr marL="6350" marR="6350" marT="6350" marB="0" anchor="b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09/09/2023</a:t>
                      </a:r>
                    </a:p>
                  </a:txBody>
                  <a:tcPr marL="6350" marR="6350" marT="635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15%</a:t>
                      </a:r>
                    </a:p>
                  </a:txBody>
                  <a:tcPr marL="6350" marR="6350" marT="6350" marB="0" anchor="b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7"/>
                        </a:rPr>
                        <a:t>RP-222993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37%</a:t>
                      </a:r>
                    </a:p>
                  </a:txBody>
                  <a:tcPr marL="36003" marR="36003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--</a:t>
                      </a: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940199</a:t>
                      </a:r>
                    </a:p>
                  </a:txBody>
                  <a:tcPr marL="6350" marR="6350" marT="635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Core part: Enhancements of NR Multicast and Broadcast Services</a:t>
                      </a:r>
                    </a:p>
                  </a:txBody>
                  <a:tcPr marL="6350" marR="6350" marT="635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NR_MBS_enh-Core</a:t>
                      </a:r>
                    </a:p>
                  </a:txBody>
                  <a:tcPr marL="6350" marR="6350" marT="6350" marB="0" anchor="b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30/11/2023</a:t>
                      </a:r>
                    </a:p>
                  </a:txBody>
                  <a:tcPr marL="6350" marR="6350" marT="635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30%</a:t>
                      </a:r>
                    </a:p>
                  </a:txBody>
                  <a:tcPr marL="6350" marR="6350" marT="6350" marB="0" anchor="b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8"/>
                        </a:rPr>
                        <a:t>RP-221458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45%</a:t>
                      </a:r>
                    </a:p>
                  </a:txBody>
                  <a:tcPr marL="36003" marR="36003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--</a:t>
                      </a: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940087</a:t>
                      </a:r>
                    </a:p>
                  </a:txBody>
                  <a:tcPr marL="6350" marR="6350" marT="635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GB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Study on XR (</a:t>
                      </a:r>
                      <a:r>
                        <a:rPr lang="en-GB" sz="1000" b="1" i="0" u="none" strike="noStrike" dirty="0" err="1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eXtended</a:t>
                      </a:r>
                      <a:r>
                        <a:rPr lang="en-GB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Reality) enhancements for NR</a:t>
                      </a:r>
                    </a:p>
                  </a:txBody>
                  <a:tcPr marL="6350" marR="6350" marT="635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GB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FS_NR_XR_enh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b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03/03/2023</a:t>
                      </a:r>
                    </a:p>
                  </a:txBody>
                  <a:tcPr marL="6350" marR="6350" marT="635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80%</a:t>
                      </a:r>
                    </a:p>
                  </a:txBody>
                  <a:tcPr marL="6350" marR="6350" marT="6350" marB="0" anchor="b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9"/>
                        </a:rPr>
                        <a:t>RP-220285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100%</a:t>
                      </a:r>
                    </a:p>
                  </a:txBody>
                  <a:tcPr marL="36003" marR="36003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TR 38.835 is provided to TSG RAN for Approval. </a:t>
                      </a: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286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981139</a:t>
                      </a:r>
                    </a:p>
                  </a:txBody>
                  <a:tcPr marL="6350" marR="6350" marT="635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GB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Core Part: XR</a:t>
                      </a:r>
                      <a:r>
                        <a:rPr lang="en-GB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(</a:t>
                      </a:r>
                      <a:r>
                        <a:rPr lang="en-GB" sz="1000" b="1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eXtended</a:t>
                      </a:r>
                      <a:r>
                        <a:rPr lang="en-GB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Reality) </a:t>
                      </a:r>
                      <a:r>
                        <a:rPr lang="en-GB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enhancements for NR</a:t>
                      </a:r>
                    </a:p>
                  </a:txBody>
                  <a:tcPr marL="6350" marR="6350" marT="635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GB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NR_XR_enh</a:t>
                      </a: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-Core</a:t>
                      </a:r>
                    </a:p>
                  </a:txBody>
                  <a:tcPr marL="6350" marR="6350" marT="6350" marB="0" anchor="b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12/12/2023</a:t>
                      </a:r>
                    </a:p>
                  </a:txBody>
                  <a:tcPr marL="6350" marR="6350" marT="635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6350" marR="6350" marT="6350" marB="0" anchor="b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0"/>
                        </a:rPr>
                        <a:t>RP-223502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10%</a:t>
                      </a:r>
                    </a:p>
                  </a:txBody>
                  <a:tcPr marL="36003" marR="36003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0117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940198</a:t>
                      </a:r>
                    </a:p>
                  </a:txBody>
                  <a:tcPr marL="6350" marR="6350" marT="635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Core part: Further NR mobility enhancements</a:t>
                      </a:r>
                    </a:p>
                  </a:txBody>
                  <a:tcPr marL="6350" marR="6350" marT="635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NR_Mob_enh2-Core</a:t>
                      </a:r>
                    </a:p>
                  </a:txBody>
                  <a:tcPr marL="6350" marR="6350" marT="6350" marB="0" anchor="b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30/11/2023</a:t>
                      </a:r>
                    </a:p>
                  </a:txBody>
                  <a:tcPr marL="6350" marR="6350" marT="635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35%</a:t>
                      </a:r>
                    </a:p>
                  </a:txBody>
                  <a:tcPr marL="6350" marR="6350" marT="6350" marB="0" anchor="b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1"/>
                        </a:rPr>
                        <a:t>RP-223520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45%</a:t>
                      </a:r>
                    </a:p>
                  </a:txBody>
                  <a:tcPr marL="36003" marR="36003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--</a:t>
                      </a: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286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941103</a:t>
                      </a:r>
                    </a:p>
                  </a:txBody>
                  <a:tcPr marL="6350" marR="6350" marT="635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Core part: In-Device Co-existence (IDC) enhancements for NR and MR-DC</a:t>
                      </a:r>
                    </a:p>
                  </a:txBody>
                  <a:tcPr marL="6350" marR="6350" marT="635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NR_IDC_enh-Core</a:t>
                      </a:r>
                    </a:p>
                  </a:txBody>
                  <a:tcPr marL="6350" marR="6350" marT="6350" marB="0" anchor="b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12/12/2023</a:t>
                      </a:r>
                    </a:p>
                  </a:txBody>
                  <a:tcPr marL="6350" marR="6350" marT="635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10%</a:t>
                      </a:r>
                    </a:p>
                  </a:txBody>
                  <a:tcPr marL="6350" marR="6350" marT="6350" marB="0" anchor="b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RP-221281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70%</a:t>
                      </a:r>
                    </a:p>
                  </a:txBody>
                  <a:tcPr marL="36003" marR="36003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--</a:t>
                      </a: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286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941101</a:t>
                      </a:r>
                    </a:p>
                  </a:txBody>
                  <a:tcPr marL="6350" marR="6350" marT="6350" marB="0" anchor="b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Core part: Dual Transmission/Reception (Tx/Rx) Multi-SIM for NR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GB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NR_DualTxRx_MUSIM</a:t>
                      </a: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-Core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30/11/2023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2"/>
                        </a:rPr>
                        <a:t>RP-223492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30% </a:t>
                      </a:r>
                    </a:p>
                  </a:txBody>
                  <a:tcPr marL="36003" marR="36003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- </a:t>
                      </a:r>
                    </a:p>
                  </a:txBody>
                  <a:tcPr marL="36003" marR="36003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48618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56110901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7D60CD-0EEE-4C13-BE4D-B11F9BF4F1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Rel-18: Comments Selected other items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007CF37-1F34-4731-9A0F-AD7D4D948B0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6172572"/>
              </p:ext>
            </p:extLst>
          </p:nvPr>
        </p:nvGraphicFramePr>
        <p:xfrm>
          <a:off x="838200" y="2065526"/>
          <a:ext cx="9902953" cy="1548259"/>
        </p:xfrm>
        <a:graphic>
          <a:graphicData uri="http://schemas.openxmlformats.org/drawingml/2006/table">
            <a:tbl>
              <a:tblPr firstRow="1" firstCol="1" bandRow="1"/>
              <a:tblGrid>
                <a:gridCol w="588378">
                  <a:extLst>
                    <a:ext uri="{9D8B030D-6E8A-4147-A177-3AD203B41FA5}">
                      <a16:colId xmlns:a16="http://schemas.microsoft.com/office/drawing/2014/main" val="2425560193"/>
                    </a:ext>
                  </a:extLst>
                </a:gridCol>
                <a:gridCol w="3132956">
                  <a:extLst>
                    <a:ext uri="{9D8B030D-6E8A-4147-A177-3AD203B41FA5}">
                      <a16:colId xmlns:a16="http://schemas.microsoft.com/office/drawing/2014/main" val="4032037400"/>
                    </a:ext>
                  </a:extLst>
                </a:gridCol>
                <a:gridCol w="1027450">
                  <a:extLst>
                    <a:ext uri="{9D8B030D-6E8A-4147-A177-3AD203B41FA5}">
                      <a16:colId xmlns:a16="http://schemas.microsoft.com/office/drawing/2014/main" val="2494058491"/>
                    </a:ext>
                  </a:extLst>
                </a:gridCol>
                <a:gridCol w="374904">
                  <a:extLst>
                    <a:ext uri="{9D8B030D-6E8A-4147-A177-3AD203B41FA5}">
                      <a16:colId xmlns:a16="http://schemas.microsoft.com/office/drawing/2014/main" val="4134238013"/>
                    </a:ext>
                  </a:extLst>
                </a:gridCol>
                <a:gridCol w="868680">
                  <a:extLst>
                    <a:ext uri="{9D8B030D-6E8A-4147-A177-3AD203B41FA5}">
                      <a16:colId xmlns:a16="http://schemas.microsoft.com/office/drawing/2014/main" val="100979430"/>
                    </a:ext>
                  </a:extLst>
                </a:gridCol>
                <a:gridCol w="429768">
                  <a:extLst>
                    <a:ext uri="{9D8B030D-6E8A-4147-A177-3AD203B41FA5}">
                      <a16:colId xmlns:a16="http://schemas.microsoft.com/office/drawing/2014/main" val="1124477198"/>
                    </a:ext>
                  </a:extLst>
                </a:gridCol>
                <a:gridCol w="603504">
                  <a:extLst>
                    <a:ext uri="{9D8B030D-6E8A-4147-A177-3AD203B41FA5}">
                      <a16:colId xmlns:a16="http://schemas.microsoft.com/office/drawing/2014/main" val="1039812323"/>
                    </a:ext>
                  </a:extLst>
                </a:gridCol>
                <a:gridCol w="393192">
                  <a:extLst>
                    <a:ext uri="{9D8B030D-6E8A-4147-A177-3AD203B41FA5}">
                      <a16:colId xmlns:a16="http://schemas.microsoft.com/office/drawing/2014/main" val="1794195462"/>
                    </a:ext>
                  </a:extLst>
                </a:gridCol>
                <a:gridCol w="2484121">
                  <a:extLst>
                    <a:ext uri="{9D8B030D-6E8A-4147-A177-3AD203B41FA5}">
                      <a16:colId xmlns:a16="http://schemas.microsoft.com/office/drawing/2014/main" val="573128169"/>
                    </a:ext>
                  </a:extLst>
                </a:gridCol>
              </a:tblGrid>
              <a:tr h="7899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dirty="0">
                          <a:solidFill>
                            <a:schemeClr val="bg1"/>
                          </a:solidFill>
                        </a:rPr>
                        <a:t>GR</a:t>
                      </a:r>
                    </a:p>
                  </a:txBody>
                  <a:tcPr marL="36003" marR="36003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</a:t>
                      </a: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831706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940194</a:t>
                      </a:r>
                    </a:p>
                  </a:txBody>
                  <a:tcPr marL="6350" marR="6350" marT="635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fr-FR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Core</a:t>
                      </a:r>
                      <a:r>
                        <a:rPr lang="fr-F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part: Multi-carrier </a:t>
                      </a:r>
                      <a:r>
                        <a:rPr lang="fr-FR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enhancements</a:t>
                      </a:r>
                      <a:r>
                        <a:rPr lang="fr-F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for NR</a:t>
                      </a:r>
                    </a:p>
                  </a:txBody>
                  <a:tcPr marL="6350" marR="6350" marT="635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NR_MC_enh-Core</a:t>
                      </a:r>
                    </a:p>
                  </a:txBody>
                  <a:tcPr marL="6350" marR="6350" marT="635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03/2023</a:t>
                      </a:r>
                    </a:p>
                  </a:txBody>
                  <a:tcPr marL="6350" marR="6350" marT="6350" marB="0" anchor="b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70%</a:t>
                      </a:r>
                    </a:p>
                  </a:txBody>
                  <a:tcPr marL="6350" marR="6350" marT="635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2"/>
                        </a:rPr>
                        <a:t>RP-222251</a:t>
                      </a:r>
                      <a:endParaRPr lang="en-GB" sz="10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fr-FR" sz="1000" b="0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R2 CRs are Not Ready. </a:t>
                      </a:r>
                    </a:p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R2 Chair: This WI can continue 1Q using the R18 Other TU budget in RAN2 (as previously).   </a:t>
                      </a:r>
                    </a:p>
                  </a:txBody>
                  <a:tcPr marL="6350" marR="6350" marT="635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051239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970179</a:t>
                      </a:r>
                    </a:p>
                  </a:txBody>
                  <a:tcPr marL="6350" marR="6350" marT="635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Core part: NR network-controlled repeaters </a:t>
                      </a:r>
                    </a:p>
                  </a:txBody>
                  <a:tcPr marL="6350" marR="6350" marT="635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NR_netcon_repeater-Core</a:t>
                      </a:r>
                    </a:p>
                  </a:txBody>
                  <a:tcPr marL="6350" marR="6350" marT="635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03/2023</a:t>
                      </a:r>
                    </a:p>
                  </a:txBody>
                  <a:tcPr marL="6350" marR="6350" marT="635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80%</a:t>
                      </a:r>
                    </a:p>
                  </a:txBody>
                  <a:tcPr marL="6350" marR="6350" marT="635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RP-222673</a:t>
                      </a:r>
                      <a:endParaRPr lang="en-GB" sz="10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R2 CRs are not ready. </a:t>
                      </a:r>
                      <a:b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R2 Chair: This WI can be allocated same as previous TUs per meeting for continuation 1Q. </a:t>
                      </a: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6389061"/>
                  </a:ext>
                </a:extLst>
              </a:tr>
              <a:tr h="283847">
                <a:tc>
                  <a:txBody>
                    <a:bodyPr/>
                    <a:lstStyle/>
                    <a:p>
                      <a:pPr algn="ctr" fontAlgn="b"/>
                      <a:endParaRPr lang="en-GB" sz="10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0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0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3640818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5E3FFD70-697C-4520-BB8F-78D1919F2739}"/>
              </a:ext>
            </a:extLst>
          </p:cNvPr>
          <p:cNvSpPr txBox="1"/>
          <p:nvPr/>
        </p:nvSpPr>
        <p:spPr>
          <a:xfrm>
            <a:off x="963770" y="3932966"/>
            <a:ext cx="9304598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The following SA2 item was discussed at RAN2 121: </a:t>
            </a:r>
          </a:p>
          <a:p>
            <a:pPr marL="285750" indent="-285750">
              <a:buFontTx/>
              <a:buChar char="-"/>
            </a:pPr>
            <a:r>
              <a:rPr lang="en-GB" sz="1200" dirty="0"/>
              <a:t>eNPN_Ph2:  Enhanced support of Non-Public Networks Phase 2</a:t>
            </a:r>
          </a:p>
          <a:p>
            <a:pPr marL="742950" lvl="1" indent="-285750">
              <a:buFontTx/>
              <a:buChar char="-"/>
            </a:pPr>
            <a:r>
              <a:rPr lang="en-GB" sz="1200" dirty="0"/>
              <a:t>Conclusion that RAN2 alignment work can continue with or without a RAN WI. Decision whether to have a WI </a:t>
            </a:r>
            <a:br>
              <a:rPr lang="en-GB" sz="1200" dirty="0"/>
            </a:br>
            <a:r>
              <a:rPr lang="en-GB" sz="1200" dirty="0"/>
              <a:t>can be taken based on other aspects, e.g. RAN3 aspects.  </a:t>
            </a:r>
          </a:p>
          <a:p>
            <a:pPr marL="742950" lvl="1" indent="-285750">
              <a:buFontTx/>
              <a:buChar char="-"/>
            </a:pPr>
            <a:r>
              <a:rPr lang="en-GB" sz="1200" dirty="0"/>
              <a:t>R2 Chair: Regardless separate WI or not, a separate TU budget might not be needed, could continue to use the R18 Other </a:t>
            </a:r>
            <a:br>
              <a:rPr lang="en-GB" sz="1200" dirty="0"/>
            </a:br>
            <a:r>
              <a:rPr lang="en-GB" sz="1200" dirty="0"/>
              <a:t>TUs (TBD). </a:t>
            </a:r>
          </a:p>
          <a:p>
            <a:pPr marL="742950" lvl="1" indent="-285750">
              <a:buFontTx/>
              <a:buChar char="-"/>
            </a:pPr>
            <a:r>
              <a:rPr lang="en-GB" sz="1200" dirty="0"/>
              <a:t>R2 Chair: Observation that the following SA2 items may be in similar situation: eNS_Ph3: Network Slicing Phase 3, </a:t>
            </a:r>
            <a:br>
              <a:rPr lang="en-GB" sz="1200" dirty="0"/>
            </a:br>
            <a:r>
              <a:rPr lang="en-GB" sz="1200" dirty="0"/>
              <a:t>TRS_URLLC:  Timing Resiliency and URLLC enhancements.</a:t>
            </a:r>
          </a:p>
          <a:p>
            <a:endParaRPr lang="en-GB" sz="1200" dirty="0"/>
          </a:p>
          <a:p>
            <a:r>
              <a:rPr lang="en-GB" sz="1200" dirty="0"/>
              <a:t>R2 Chair: General Observation on R18 Status in RAN2 </a:t>
            </a:r>
          </a:p>
          <a:p>
            <a:pPr marL="171450" indent="-171450">
              <a:buFontTx/>
              <a:buChar char="-"/>
            </a:pPr>
            <a:r>
              <a:rPr lang="en-GB" sz="1200" dirty="0"/>
              <a:t>For many/most major WIs it is now time to shift focus from exploration to convergence. </a:t>
            </a:r>
          </a:p>
        </p:txBody>
      </p:sp>
    </p:spTree>
    <p:extLst>
      <p:ext uri="{BB962C8B-B14F-4D97-AF65-F5344CB8AC3E}">
        <p14:creationId xmlns:p14="http://schemas.microsoft.com/office/powerpoint/2010/main" val="3908978897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50982</TotalTime>
  <Words>1937</Words>
  <Application>Microsoft Office PowerPoint</Application>
  <PresentationFormat>Widescreen</PresentationFormat>
  <Paragraphs>307</Paragraphs>
  <Slides>19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5" baseType="lpstr">
      <vt:lpstr>Arial </vt:lpstr>
      <vt:lpstr>Arial</vt:lpstr>
      <vt:lpstr>Calibri</vt:lpstr>
      <vt:lpstr>Calibri Light</vt:lpstr>
      <vt:lpstr>Times New Roman</vt:lpstr>
      <vt:lpstr>Office Theme</vt:lpstr>
      <vt:lpstr>Status Report  RAN WG2  to TSG-RAN #99</vt:lpstr>
      <vt:lpstr>RAN WG2 meetings in this Q</vt:lpstr>
      <vt:lpstr>Rel-16 and earlier</vt:lpstr>
      <vt:lpstr>Rel-17</vt:lpstr>
      <vt:lpstr>Rel-17 NR UE capabilities</vt:lpstr>
      <vt:lpstr>Rel-17</vt:lpstr>
      <vt:lpstr>Rel-18</vt:lpstr>
      <vt:lpstr>Rel-18: RAN2 led items</vt:lpstr>
      <vt:lpstr>Rel-18: Comments Selected other items</vt:lpstr>
      <vt:lpstr>Specific RAN2 Tasks</vt:lpstr>
      <vt:lpstr>RAN2 Load - statistics</vt:lpstr>
      <vt:lpstr>RAN2 load - overtime</vt:lpstr>
      <vt:lpstr>PowerPoint Presentation</vt:lpstr>
      <vt:lpstr>Appendix: TEI report  The TEI Report lists the TEI related CRs agreed by RAN2 in 2023 Q1. Cat A CRs not listed (see tdoc lists)</vt:lpstr>
      <vt:lpstr>TEI Report Agreed CRs (except Cat A)</vt:lpstr>
      <vt:lpstr>TEI Report Agreed CRs (except Cat A)</vt:lpstr>
      <vt:lpstr>TEI Report Agreed CRs (except Cat A)</vt:lpstr>
      <vt:lpstr>Appendix: CRs with compatibility issues / comments</vt:lpstr>
      <vt:lpstr>CR with interoperability issues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Johan Johansson</dc:creator>
  <dc:description>© 3GPP 2018</dc:description>
  <cp:lastModifiedBy>Johan Johansson</cp:lastModifiedBy>
  <cp:revision>1084</cp:revision>
  <dcterms:created xsi:type="dcterms:W3CDTF">2010-02-05T13:52:04Z</dcterms:created>
  <dcterms:modified xsi:type="dcterms:W3CDTF">2023-03-19T21:51:45Z</dcterms:modified>
  <cp:contentStatus>Template 2017</cp:contentStatus>
</cp:coreProperties>
</file>