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934" r:id="rId5"/>
    <p:sldId id="935" r:id="rId6"/>
    <p:sldId id="938" r:id="rId7"/>
    <p:sldId id="942" r:id="rId8"/>
    <p:sldId id="943" r:id="rId9"/>
    <p:sldId id="944" r:id="rId10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9EDF4"/>
    <a:srgbClr val="D0D8E8"/>
    <a:srgbClr val="339966"/>
    <a:srgbClr val="00CC99"/>
    <a:srgbClr val="00FFCC"/>
    <a:srgbClr val="00FF00"/>
    <a:srgbClr val="FF3300"/>
    <a:srgbClr val="D1DAE9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42" autoAdjust="0"/>
    <p:restoredTop sz="96683" autoAdjust="0"/>
  </p:normalViewPr>
  <p:slideViewPr>
    <p:cSldViewPr snapToGrid="0">
      <p:cViewPr varScale="1">
        <p:scale>
          <a:sx n="95" d="100"/>
          <a:sy n="95" d="100"/>
        </p:scale>
        <p:origin x="57" y="2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74974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9808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23741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532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4897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Moderator's summary of discussion [98e-08-R18-RAN4-SpectrumRelated]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 smtClean="0"/>
              <a:t>RAN4 Chair (Huawei)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98-e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December 12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16,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Item: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RP‑223448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Recommendations for Topic #1~#6 (1/2)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Topic #1: WI on MPR requirements for LTE intra-band CA with a CC gap larger than 35 MHz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Approve </a:t>
            </a:r>
            <a:r>
              <a:rPr lang="en-US" altLang="zh-CN" sz="1200" dirty="0" smtClean="0"/>
              <a:t>RP-223511 </a:t>
            </a:r>
            <a:r>
              <a:rPr lang="en-US" altLang="zh-CN" sz="1200" dirty="0"/>
              <a:t>(Vodafone, new WID</a:t>
            </a:r>
            <a:r>
              <a:rPr lang="en-US" altLang="zh-CN" sz="1200" dirty="0" smtClean="0"/>
              <a:t>), which is the revision </a:t>
            </a:r>
            <a:r>
              <a:rPr lang="en-US" altLang="zh-CN" sz="1200" dirty="0"/>
              <a:t>of RP-223365</a:t>
            </a:r>
            <a:r>
              <a:rPr lang="en-US" altLang="zh-CN" sz="1200" dirty="0" smtClean="0"/>
              <a:t>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Sub-topic #2-1 900MHz NR bands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RP-223512 (</a:t>
            </a:r>
            <a:r>
              <a:rPr lang="en-US" altLang="zh-CN" sz="1200" dirty="0" err="1"/>
              <a:t>Anterix</a:t>
            </a:r>
            <a:r>
              <a:rPr lang="en-US" altLang="zh-CN" sz="1200" dirty="0"/>
              <a:t>, new WID NR), which is the revision of WID RP-222735. 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altLang="zh-CN" sz="1400" dirty="0"/>
              <a:t>Sub-topic #2-2 900MHz LTE bands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</a:t>
            </a:r>
            <a:r>
              <a:rPr lang="zh-CN" altLang="en-US" sz="1200" dirty="0"/>
              <a:t>：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RP-223513 (</a:t>
            </a:r>
            <a:r>
              <a:rPr lang="en-US" altLang="zh-CN" sz="1200" dirty="0" err="1"/>
              <a:t>Anterix</a:t>
            </a:r>
            <a:r>
              <a:rPr lang="en-US" altLang="zh-CN" sz="1200" dirty="0"/>
              <a:t>, new WID LTE), which is the revision of RP-223365.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Topic #3: WI on 1.6GHz NR TDD band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</a:t>
            </a:r>
            <a:r>
              <a:rPr lang="zh-CN" altLang="en-US" sz="1200" dirty="0"/>
              <a:t>：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RP-223514 (</a:t>
            </a:r>
            <a:r>
              <a:rPr lang="en-US" altLang="zh-CN" sz="1200" dirty="0" err="1"/>
              <a:t>Ligado</a:t>
            </a:r>
            <a:r>
              <a:rPr lang="en-US" altLang="zh-CN" sz="1200" dirty="0"/>
              <a:t>, new WID), which is the revision of RP-222992.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311280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Recommendations for Topic #1~#6 </a:t>
            </a:r>
            <a:r>
              <a:rPr lang="en-US" altLang="zh-CN" b="1" dirty="0" smtClean="0"/>
              <a:t>(2/2</a:t>
            </a:r>
            <a:r>
              <a:rPr lang="en-US" altLang="zh-CN" b="1" dirty="0"/>
              <a:t>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Sub-topic #4-1: </a:t>
            </a:r>
            <a:r>
              <a:rPr lang="en-US" altLang="zh-CN" sz="1400" dirty="0" err="1" smtClean="0"/>
              <a:t>IoT</a:t>
            </a:r>
            <a:r>
              <a:rPr lang="en-US" altLang="zh-CN" sz="1400" dirty="0" smtClean="0"/>
              <a:t> NTN LTE band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Encourage companies come back with the spectrum related WI proposal for satellite L-/S-Band for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NTN in the next RAN plenary.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Topic #4-2: NTN NR band with 1610-1625.5MHz UL (L-band) and 2483.5-2500MHz</a:t>
            </a:r>
            <a:r>
              <a:rPr lang="zh-CN" altLang="en-US" sz="1400" dirty="0"/>
              <a:t> </a:t>
            </a:r>
            <a:r>
              <a:rPr lang="en-US" altLang="zh-CN" sz="1400" dirty="0"/>
              <a:t>DL (S-band)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</a:t>
            </a:r>
            <a:r>
              <a:rPr lang="zh-CN" altLang="en-US" sz="1200" dirty="0"/>
              <a:t>：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RP-223485 (</a:t>
            </a:r>
            <a:r>
              <a:rPr lang="en-US" altLang="zh-CN" sz="1200" dirty="0" err="1"/>
              <a:t>Globalstar</a:t>
            </a:r>
            <a:r>
              <a:rPr lang="en-US" altLang="zh-CN" sz="1200" dirty="0"/>
              <a:t>, new WID), which is the revision of RP-223431</a:t>
            </a:r>
            <a:r>
              <a:rPr lang="en-US" altLang="zh-CN" sz="1200" dirty="0" smtClean="0"/>
              <a:t>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Topic #5: WI on LTE bands for UE Cat-M1/M2 and NB1&amp;NB2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</a:t>
            </a:r>
            <a:r>
              <a:rPr lang="zh-CN" altLang="en-US" sz="1200" dirty="0"/>
              <a:t>：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RP-222824.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Topic #6: WI on CA band combinations with dual SUL bands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WID name is changed to "NR CA band combinations with two SUL bands cells“ and add the note “NOTE 2: No simultaneous transmission on the two SUL bands according to Table 1”in the objective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Recommendation</a:t>
            </a:r>
            <a:r>
              <a:rPr lang="zh-CN" altLang="en-US" sz="1200" dirty="0"/>
              <a:t>：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Approve RP-223515 (CMCC, new WID), which is the revision of RP-223075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407797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Topic #7 – 2Tx PC3/PC2 UL-MIMO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Proposal 1 for Topic #7: 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PC3 or PC2 UL-MIMO with 2Tx for the low bands &lt;1GHz can be introduced in Rel-18 for low band handheld UE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How to handle PC3 or PC2 UL-MIMO with 2Tx for low bands &lt;1GHz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Band n5 and n26 with PC3 UL-MIMO need be added in the existing basket WI of NR_band_UL_MIMO_R18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Band n28, n8, n5, n71 and n26 with PC2 UL-MIMO can be added in the existing basket WI of NR_band_UL_MIMO_R18 after the PC2 </a:t>
            </a:r>
            <a:r>
              <a:rPr lang="en-GB" altLang="zh-CN" sz="1200" dirty="0" smtClean="0"/>
              <a:t>requirements </a:t>
            </a:r>
            <a:r>
              <a:rPr lang="en-GB" altLang="zh-CN" sz="1200" u="sng" dirty="0" smtClean="0">
                <a:solidFill>
                  <a:srgbClr val="FF0000"/>
                </a:solidFill>
              </a:rPr>
              <a:t>with 2Tx architecture</a:t>
            </a:r>
            <a:r>
              <a:rPr lang="en-GB" altLang="zh-CN" sz="1200" dirty="0" smtClean="0"/>
              <a:t> </a:t>
            </a:r>
            <a:r>
              <a:rPr lang="en-GB" altLang="zh-CN" sz="1200" dirty="0"/>
              <a:t>are finalized for those bands.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(Moderator Note: PC2 for n28, n8, n5, n71, n26 have already been included in WI of NR_PC2_UE_FDD_R18. PC3 UL-MIMO for n28, n8 are included in the existing WI of NR_bands_UL_MIMO_R18. There are no restriction on the UE types in either NR_PC2_UE_FDD_R18 or NR_bands_UL_MIMO_R18. n71 with PC3 has been introduced in TS 38.101-1)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Add the following procedures in WI of NR_band_UL_MIMO_R18 and WI of NR_PC2_UE_FDD_R18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PC2 band specific requirements including 2Tx REFSENS and A-MPR need be developed in NR_PC2_UE_FDD_R18. 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Once the band specific requirements for 2Tx are specified, the band can be added to the UL MIMO supporting band list via NR_bands_UL_MIMO_R18 basket WID.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Both handheld UE and FWA UE should be considered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NOTE: the support of 2Tx is not coupled with support of 4Rx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Approve </a:t>
            </a:r>
            <a:r>
              <a:rPr lang="en-US" altLang="zh-CN" sz="1200" dirty="0"/>
              <a:t>RP-223516 </a:t>
            </a:r>
            <a:r>
              <a:rPr lang="en-US" altLang="zh-CN" sz="1200" dirty="0" smtClean="0"/>
              <a:t>(Huawei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revised WID), i.e.,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revision of </a:t>
            </a:r>
            <a:r>
              <a:rPr lang="en-US" altLang="zh-CN" sz="1200" dirty="0" smtClean="0"/>
              <a:t>RP-223352, which adds Band n5 and n26 for PC3 UL-MIMO.</a:t>
            </a: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5223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Topic #7– 4Rx UE for &lt;1GHz bands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Proposal 2 for Topic #7</a:t>
            </a:r>
            <a:r>
              <a:rPr lang="en-US" altLang="zh-CN" sz="1400" dirty="0" smtClean="0"/>
              <a:t>: 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4Rx enhancement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How to handle 4Rx enhancement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Option 1a: two WIs 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Revise RP-223260 (ZTE) to capture the bands &lt;</a:t>
            </a:r>
            <a:r>
              <a:rPr lang="en-GB" altLang="zh-CN" sz="1200" dirty="0" smtClean="0"/>
              <a:t>2.6GHz </a:t>
            </a:r>
            <a:r>
              <a:rPr lang="en-GB" altLang="zh-CN" sz="1200" dirty="0"/>
              <a:t>and bands &lt;1GHz for FWA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Revise RP-223029 (OPPO) to capture the bands &lt;1GHz for handheld UE including feasibility study for 4Rx handheld UE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Include low frequency bands (&lt;1GHz) of n28, n8, n5, n71, n85, n26, n20 and middle band of n25 (&gt;1GHz). 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UE type for low bands (&lt;1GHz)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srgbClr val="0000FF"/>
                </a:solidFill>
              </a:rPr>
              <a:t>Option 3: both FWA and handheld </a:t>
            </a:r>
            <a:r>
              <a:rPr lang="en-GB" altLang="zh-CN" sz="1200" dirty="0" smtClean="0">
                <a:solidFill>
                  <a:srgbClr val="0000FF"/>
                </a:solidFill>
              </a:rPr>
              <a:t>UE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Support (14): OPPO, China Telecom, Qualcomm, T-Mobile USA, ZTE, Spark, </a:t>
            </a:r>
            <a:r>
              <a:rPr lang="en-GB" altLang="zh-CN" sz="1200" dirty="0" err="1" smtClean="0"/>
              <a:t>Xiaomi</a:t>
            </a:r>
            <a:r>
              <a:rPr lang="en-GB" altLang="zh-CN" sz="1200" dirty="0" smtClean="0"/>
              <a:t>, Telecom Italia, China Unicom, KDDI, NTT DOCOMO, Telstra, Orange, CHTTL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Not support (6): Apple (FWA only), Meta, LGE (study handheld in Rel-18), Vivo, Samsung (FWA only), Google</a:t>
            </a:r>
            <a:endParaRPr lang="zh-CN" altLang="zh-CN" sz="12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Approve </a:t>
            </a:r>
            <a:r>
              <a:rPr lang="en-US" altLang="zh-CN" sz="1200" dirty="0"/>
              <a:t>RP-223518 (ZTE, new WID</a:t>
            </a:r>
            <a:r>
              <a:rPr lang="en-US" altLang="zh-CN" sz="1200" dirty="0" smtClean="0"/>
              <a:t>), which is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revision of </a:t>
            </a:r>
            <a:r>
              <a:rPr lang="en-US" altLang="zh-CN" sz="1200" dirty="0" smtClean="0"/>
              <a:t>RP-223260.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RP-223029 see the next slide</a:t>
            </a: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151731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Topic #7 – 3Tx in 2 bands for &lt;1GHz bands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Proposal 3 for Topic #7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3Tx in 2 bands and other enhancement for HPUE with 2Tx or 3Tx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How to handle enhancement of 3Tx in 2 bands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Merge RP-223029 (OPPO) and RP-223362 (Apple) into one WI for enhancement of 3Tx in 2 bands with PC2, PC3 and PC1.5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Discuss and address the generic requirements including the following scenarios under the objective of the power domain enhancements of WI of NR_cov_enh2</a:t>
            </a:r>
            <a:endParaRPr lang="zh-CN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srgbClr val="FF0000"/>
                </a:solidFill>
              </a:rPr>
              <a:t>Increasing UE power high limit feature</a:t>
            </a:r>
            <a:endParaRPr lang="zh-CN" altLang="zh-CN" sz="1200" dirty="0">
              <a:solidFill>
                <a:srgbClr val="FF0000"/>
              </a:solidFill>
            </a:endParaRPr>
          </a:p>
          <a:p>
            <a:pPr lvl="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strike="sngStrik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PC3 FDD band 1Tx + PC2 TDD band 2Tx</a:t>
            </a:r>
            <a:endParaRPr lang="zh-CN" altLang="zh-CN" sz="1200" strike="sngStrik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PC3 TDD band 1Tx + PC2 TDD band </a:t>
            </a:r>
            <a:r>
              <a:rPr lang="en-GB" altLang="zh-CN" sz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2Tx</a:t>
            </a:r>
          </a:p>
          <a:p>
            <a:pPr lvl="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PC3 FDD band 1Tx + PC1.5 TDD band 2Tx</a:t>
            </a:r>
            <a:endParaRPr lang="zh-CN" altLang="zh-CN" sz="120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(Moderator note: this part is not spectrum related and should be handled in a non-spectrum related WI)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UE types for those band combinations</a:t>
            </a:r>
            <a:endParaRPr lang="zh-CN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Include </a:t>
            </a:r>
            <a:r>
              <a:rPr lang="en-GB" altLang="zh-CN" sz="1200" dirty="0" smtClean="0"/>
              <a:t>FWA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>
                <a:solidFill>
                  <a:srgbClr val="FF0000"/>
                </a:solidFill>
              </a:rPr>
              <a:t>Study whether or not the requirements can be applicable to 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the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impact of </a:t>
            </a:r>
            <a:r>
              <a:rPr lang="en-GB" altLang="zh-CN" sz="1200" dirty="0">
                <a:solidFill>
                  <a:srgbClr val="FF0000"/>
                </a:solidFill>
              </a:rPr>
              <a:t>handheld </a:t>
            </a:r>
            <a:r>
              <a:rPr lang="en-GB" altLang="zh-CN" sz="1200" dirty="0" smtClean="0">
                <a:solidFill>
                  <a:srgbClr val="FF0000"/>
                </a:solidFill>
              </a:rPr>
              <a:t>UE in Rel-18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form factor on the requirements including ΔR</a:t>
            </a:r>
            <a:r>
              <a:rPr lang="en-GB" altLang="zh-CN" sz="1200" strike="sngStrike" baseline="-25000" dirty="0">
                <a:solidFill>
                  <a:srgbClr val="FF0000"/>
                </a:solidFill>
              </a:rPr>
              <a:t>IB,4R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 and </a:t>
            </a:r>
            <a:r>
              <a:rPr lang="en-GB" altLang="zh-CN" sz="1200" strike="sngStrike" dirty="0" err="1">
                <a:solidFill>
                  <a:srgbClr val="FF0000"/>
                </a:solidFill>
              </a:rPr>
              <a:t>DT</a:t>
            </a:r>
            <a:r>
              <a:rPr lang="en-GB" altLang="zh-CN" sz="1200" strike="sngStrike" baseline="-25000" dirty="0" err="1">
                <a:solidFill>
                  <a:srgbClr val="FF0000"/>
                </a:solidFill>
              </a:rPr>
              <a:t>RxSRS</a:t>
            </a:r>
            <a:r>
              <a:rPr lang="en-GB" altLang="zh-CN" sz="1200" strike="sngStrike" baseline="-25000" dirty="0">
                <a:solidFill>
                  <a:srgbClr val="FF0000"/>
                </a:solidFill>
              </a:rPr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 and set the checking point to decide whether the handheld UE can be included based on the outcome of study</a:t>
            </a:r>
            <a:r>
              <a:rPr lang="en-GB" altLang="zh-CN" sz="1200" dirty="0">
                <a:solidFill>
                  <a:srgbClr val="FF0000"/>
                </a:solidFill>
              </a:rPr>
              <a:t>. 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Recommendation</a:t>
            </a:r>
            <a:r>
              <a:rPr lang="zh-CN" altLang="en-US" sz="1200" dirty="0" smtClean="0"/>
              <a:t>：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Make decision on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RP-223517 (</a:t>
            </a:r>
            <a:r>
              <a:rPr lang="en-US" altLang="zh-CN" sz="1200" dirty="0" err="1"/>
              <a:t>Oppo</a:t>
            </a:r>
            <a:r>
              <a:rPr lang="en-US" altLang="zh-CN" sz="1200" dirty="0"/>
              <a:t>, new </a:t>
            </a:r>
            <a:r>
              <a:rPr lang="en-US" altLang="zh-CN" sz="1200" dirty="0" smtClean="0"/>
              <a:t>WID), i.e.,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revision of </a:t>
            </a:r>
            <a:r>
              <a:rPr lang="en-US" altLang="zh-CN" sz="1200" dirty="0" smtClean="0"/>
              <a:t>RP-</a:t>
            </a:r>
            <a:r>
              <a:rPr lang="en-GB" altLang="zh-CN" sz="1200" dirty="0"/>
              <a:t>223029</a:t>
            </a:r>
            <a:r>
              <a:rPr lang="en-US" altLang="zh-CN" sz="1200" dirty="0" smtClean="0"/>
              <a:t>. (NOTE: MCC commented the title needs be changed)</a:t>
            </a: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44587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a915fe38-2618-47b6-8303-829fb71466d5"/>
    <ds:schemaRef ds:uri="http://schemas.microsoft.com/office/2006/metadata/properties"/>
    <ds:schemaRef ds:uri="23d77754-4ccc-4c57-9291-cab09e81894a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343251</TotalTime>
  <Words>1122</Words>
  <Application>Microsoft Office PowerPoint</Application>
  <PresentationFormat>宽屏</PresentationFormat>
  <Paragraphs>113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Moderator's summary of discussion [98e-08-R18-RAN4-SpectrumRelated]</vt:lpstr>
      <vt:lpstr>Recommendations for Topic #1~#6 (1/2)</vt:lpstr>
      <vt:lpstr>Recommendations for Topic #1~#6 (2/2)</vt:lpstr>
      <vt:lpstr>Topic #7 – 2Tx PC3/PC2 UL-MIMO</vt:lpstr>
      <vt:lpstr>Topic #7– 4Rx UE for &lt;1GHz bands</vt:lpstr>
      <vt:lpstr>Topic #7 – 3Tx in 2 bands for &lt;1GHz bands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2550</cp:revision>
  <cp:lastPrinted>2016-09-15T08:31:35Z</cp:lastPrinted>
  <dcterms:created xsi:type="dcterms:W3CDTF">2009-11-27T05:15:11Z</dcterms:created>
  <dcterms:modified xsi:type="dcterms:W3CDTF">2022-12-15T16:35:59Z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(3)OZ6vSFmCqqpuPloDRtfxlBwEJsQWqnnvleAqXRttQsbb9CSJuKgQrxdzNF6SH1WFn/HYsYmt
leQ6cAR/PnHfPu7HXz/CPGd2AaPKMjOWq251wWC6ihDIf0VfG6OZicSJuFaUF/WBjFeFvJLO
N5p0rgE56BJ9tS0M3VY4mRHsxZhuMT4GL2mPzAm2zq8jiM54cglnweK38VhXzsheMI/3Ug1g
djHo0o+okHbh3yqJUj</vt:lpwstr>
  </property>
  <property fmtid="{D5CDD505-2E9C-101B-9397-08002B2CF9AE}" pid="11" name="_2015_ms_pID_7253431">
    <vt:lpwstr>Y1wn93SwJczjSc9Psm0AUL3H7DQ9nRnjD3nG2BLVpQsCeKYXhORNUw
189iUDXYscuPYSat5lDqkC4+X0Q9TM6defU6XMS2+Z+h7Izk4AuIslnaBPD1p0TbGB3OCXLY
ci+Xk0gyXIv2yIKYrvgtwXUEColT0vFYIKEcF2C/mzgoJbbZ2IJDoFVFRDu3F/CK0FqCOqYG
vcbxEmtjKEP4R/h/8qhYfeWUMA8UV9kcKT0K</vt:lpwstr>
  </property>
  <property fmtid="{D5CDD505-2E9C-101B-9397-08002B2CF9AE}" pid="12" name="_2015_ms_pID_7253432">
    <vt:lpwstr>oA==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1671114542</vt:lpwstr>
  </property>
</Properties>
</file>