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81" r:id="rId2"/>
    <p:sldId id="1027" r:id="rId3"/>
    <p:sldId id="988" r:id="rId4"/>
    <p:sldId id="1019" r:id="rId5"/>
    <p:sldId id="1025" r:id="rId6"/>
    <p:sldId id="1026" r:id="rId7"/>
    <p:sldId id="1028" r:id="rId8"/>
  </p:sldIdLst>
  <p:sldSz cx="12192000" cy="6858000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72732F"/>
    <a:srgbClr val="0000FF"/>
    <a:srgbClr val="FFCC00"/>
    <a:srgbClr val="72AF2F"/>
    <a:srgbClr val="CC00CC"/>
    <a:srgbClr val="B1D254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65" d="100"/>
          <a:sy n="65" d="100"/>
        </p:scale>
        <p:origin x="484" y="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171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2232" y="0"/>
            <a:ext cx="3038170" cy="46571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5325"/>
            <a:ext cx="61976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4061" y="4416091"/>
            <a:ext cx="5142280" cy="41839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0682"/>
            <a:ext cx="3038171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2232" y="8830682"/>
            <a:ext cx="3038170" cy="4657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4209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130438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228033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1561" y="730254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 smtClean="0">
                <a:solidFill>
                  <a:schemeClr val="bg1"/>
                </a:solidFill>
                <a:latin typeface="Arial" panose="020B0604020202020204" pitchFamily="34" charset="0"/>
              </a:rPr>
              <a:t>RAN</a:t>
            </a:r>
            <a:endParaRPr lang="en-GB" altLang="en-US" sz="1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32937" y="2304059"/>
            <a:ext cx="9926126" cy="1826265"/>
          </a:xfrm>
        </p:spPr>
        <p:txBody>
          <a:bodyPr/>
          <a:lstStyle/>
          <a:p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Moderator's summary of discussion 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[</a:t>
            </a:r>
            <a:r>
              <a:rPr lang="en-US" sz="32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98e-05-R18-NES</a:t>
            </a:r>
            <a: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]</a:t>
            </a:r>
            <a:br>
              <a:rPr lang="en-US" sz="32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0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000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Final Summary</a:t>
            </a:r>
            <a:endParaRPr lang="en-US" sz="2000" i="1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37426" y="4322921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3GPP RAN WG1 Chair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Younsun Kim</a:t>
            </a:r>
            <a:endParaRPr lang="en-GB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67315" y="499598"/>
            <a:ext cx="13805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RP-223538 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Contributions </a:t>
            </a:r>
            <a:r>
              <a:rPr lang="en-US" dirty="0" smtClean="0"/>
              <a:t>in RP-222902</a:t>
            </a:r>
            <a:r>
              <a:rPr lang="en-US" dirty="0"/>
              <a:t>, RP-222919, RP-222974, RP-222990, RP-223003, RP-223004, RP-223021, RP-223031, RP-223043, RP-223131, RP-223162, RP-223182, RP-223188, RP-223200, RP-223224, RP-223241, RP-223335, RP-223340, RP-222914, RP-222988, RP-223084, RP-223094, RP-223152, </a:t>
            </a:r>
            <a:r>
              <a:rPr lang="en-US" dirty="0" smtClean="0"/>
              <a:t>RP-223261</a:t>
            </a:r>
          </a:p>
          <a:p>
            <a:r>
              <a:rPr lang="en-US" dirty="0" smtClean="0"/>
              <a:t>Flag on Rel-18 network energy savings </a:t>
            </a:r>
            <a:r>
              <a:rPr lang="en-US" dirty="0"/>
              <a:t>study item status report in </a:t>
            </a:r>
            <a:r>
              <a:rPr lang="en-US" dirty="0" smtClean="0"/>
              <a:t>RP-223002</a:t>
            </a:r>
          </a:p>
          <a:p>
            <a:r>
              <a:rPr lang="en-US" dirty="0" smtClean="0"/>
              <a:t>Discussion </a:t>
            </a:r>
            <a:r>
              <a:rPr lang="en-US" dirty="0" smtClean="0"/>
              <a:t>and approval of work item on Rel-18 network energy savings</a:t>
            </a:r>
          </a:p>
          <a:p>
            <a:endParaRPr lang="en-US" dirty="0"/>
          </a:p>
          <a:p>
            <a:r>
              <a:rPr lang="en-US" dirty="0" smtClean="0"/>
              <a:t>The following slides summarize the outcome of the discussions on </a:t>
            </a:r>
            <a:r>
              <a:rPr lang="en-US" dirty="0"/>
              <a:t>[98e-05-R18-NES]</a:t>
            </a: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was </a:t>
            </a:r>
            <a:r>
              <a:rPr lang="en-US" dirty="0"/>
              <a:t>handled in [98e-05-R18-NES]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6733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436067" y="1199072"/>
            <a:ext cx="11314633" cy="5066841"/>
          </a:xfrm>
        </p:spPr>
        <p:txBody>
          <a:bodyPr/>
          <a:lstStyle/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altLang="en-US" sz="1800" dirty="0" smtClean="0"/>
              <a:t>The following alternative was agreed with regards to the discussion on whether/how to have additional study on NES techniques</a:t>
            </a:r>
            <a:r>
              <a:rPr lang="en-US" altLang="en-US" sz="1800" dirty="0" smtClean="0"/>
              <a:t>.</a:t>
            </a:r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 smtClean="0"/>
          </a:p>
          <a:p>
            <a:pPr>
              <a:spcBef>
                <a:spcPts val="300"/>
              </a:spcBef>
              <a:spcAft>
                <a:spcPts val="300"/>
              </a:spcAft>
            </a:pPr>
            <a:r>
              <a:rPr lang="en-US" sz="1800" dirty="0"/>
              <a:t>Flag on Rel-18 network energy savings study item status report in </a:t>
            </a:r>
            <a:r>
              <a:rPr lang="en-US" sz="1800" dirty="0" smtClean="0"/>
              <a:t>RP-223002 was resolved after taking Alternative 3 and confirmation on the Rel-18 schedule</a:t>
            </a:r>
            <a:endParaRPr 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altLang="en-US" sz="1800" dirty="0"/>
          </a:p>
          <a:p>
            <a:pPr>
              <a:spcBef>
                <a:spcPts val="300"/>
              </a:spcBef>
              <a:spcAft>
                <a:spcPts val="300"/>
              </a:spcAft>
            </a:pPr>
            <a:endParaRPr lang="en-US" sz="1800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Extending the study on Rel-18 NES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792141" y="2182487"/>
            <a:ext cx="10620610" cy="1250827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Blip>
                <a:blip r:embed="rId2"/>
              </a:buBlip>
            </a:pPr>
            <a:r>
              <a:rPr 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Alternative </a:t>
            </a: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Start the normative work on network energy savings in 2023.Q1. There is no extension on the study of network energy savings techniques.</a:t>
            </a:r>
          </a:p>
        </p:txBody>
      </p:sp>
    </p:spTree>
    <p:extLst>
      <p:ext uri="{BB962C8B-B14F-4D97-AF65-F5344CB8AC3E}">
        <p14:creationId xmlns:p14="http://schemas.microsoft.com/office/powerpoint/2010/main" val="307349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following WID objective was endorsed in the Wednesday GTW session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RAN1-led: Spatial and power domain NES enhancements</a:t>
            </a:r>
          </a:p>
        </p:txBody>
      </p:sp>
      <p:sp>
        <p:nvSpPr>
          <p:cNvPr id="4" name="직사각형 3"/>
          <p:cNvSpPr/>
          <p:nvPr/>
        </p:nvSpPr>
        <p:spPr bwMode="auto">
          <a:xfrm>
            <a:off x="792141" y="1742542"/>
            <a:ext cx="10620610" cy="2958853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Blip>
                <a:blip r:embed="rId2"/>
              </a:buBlip>
            </a:pP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Proposal 1</a:t>
            </a:r>
            <a:endParaRPr lang="en-US" sz="18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necessary enhancements on CSI and beam management related procedures including measurement and report, and signaling to enable efficient adaptation of spatial elements (e.g. antenna ports, active transceiver chains) [RAN1,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RAN2]</a:t>
            </a:r>
            <a:endParaRPr lang="en-US" sz="1600" i="1" strike="sngStrike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Specify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necessary enhancements on CSI related procedures including measurement and report, and signaling to enable efficient adaptation of power offset values between PDSCH and CSI-RS [RAN1, RAN2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Note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: Above objectives are only for UE specific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channels/signals</a:t>
            </a: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Note: Legacy UE CSI/CSI-RS capabilities applies when considering total number of CSI reports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and requirements</a:t>
            </a:r>
            <a:endParaRPr lang="en-US" sz="16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26179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WID </a:t>
            </a:r>
            <a:r>
              <a:rPr lang="en-US" dirty="0" smtClean="0"/>
              <a:t>objectives were endorsed </a:t>
            </a:r>
            <a:r>
              <a:rPr lang="en-US" dirty="0"/>
              <a:t>in the Wednesday GTW session</a:t>
            </a:r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RAN2/RAN3-led </a:t>
            </a:r>
            <a:r>
              <a:rPr lang="en-US" dirty="0" smtClean="0"/>
              <a:t>enhancements (1/2)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792141" y="1742542"/>
            <a:ext cx="10620610" cy="2656929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Blip>
                <a:blip r:embed="rId2"/>
              </a:buBlip>
            </a:pPr>
            <a:r>
              <a:rPr 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Proposal </a:t>
            </a: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3</a:t>
            </a:r>
          </a:p>
          <a:p>
            <a:pPr marL="628650" marR="0" lvl="1" indent="-184150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mechanism(s) to prevent legacy UEs camping on cells adopting the Rel-18 NES techniques, if necessary [RAN2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</a:p>
          <a:p>
            <a:pPr marL="628650" marR="0" lvl="1" indent="-184150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inter-node beam activation and enhancements on restricting paging in a limited area [RAN3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</a:p>
          <a:p>
            <a:pPr marL="171450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endParaRPr lang="en-US" sz="1600" i="1" dirty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8775" lvl="0" indent="-358775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Proposal </a:t>
            </a:r>
            <a:r>
              <a: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5</a:t>
            </a: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CHO procedure enhancement(s) in case source/target cell is in NES mode [RAN2]</a:t>
            </a:r>
            <a:endParaRPr lang="en-US" sz="1600" i="1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8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WID </a:t>
            </a:r>
            <a:r>
              <a:rPr lang="en-US" dirty="0" smtClean="0"/>
              <a:t>objectives were endorsed by email</a:t>
            </a:r>
            <a:endParaRPr lang="en-US" dirty="0"/>
          </a:p>
          <a:p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RAN2/RAN3-led </a:t>
            </a:r>
            <a:r>
              <a:rPr lang="en-US" dirty="0" smtClean="0"/>
              <a:t>enhancements (2/2)</a:t>
            </a:r>
            <a:endParaRPr lang="en-US" dirty="0"/>
          </a:p>
        </p:txBody>
      </p:sp>
      <p:sp>
        <p:nvSpPr>
          <p:cNvPr id="4" name="직사각형 3"/>
          <p:cNvSpPr/>
          <p:nvPr/>
        </p:nvSpPr>
        <p:spPr bwMode="auto">
          <a:xfrm>
            <a:off x="792141" y="1742543"/>
            <a:ext cx="10620610" cy="3614461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FF33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ctr" anchorCtr="0" compatLnSpc="1"/>
          <a:lstStyle/>
          <a:p>
            <a:pPr marL="358775" marR="0" indent="-358775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Blip>
                <a:blip r:embed="rId2"/>
              </a:buBlip>
            </a:pPr>
            <a:r>
              <a:rPr lang="en-US" sz="1800" b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Proposal </a:t>
            </a:r>
            <a:r>
              <a:rPr lang="en-US" sz="1800" b="1" dirty="0">
                <a:latin typeface="Arial" panose="020B0604020202020204" pitchFamily="34" charset="0"/>
                <a:ea typeface="微软雅黑" panose="020B0503020204020204" pitchFamily="34" charset="-122"/>
              </a:rPr>
              <a:t>4</a:t>
            </a:r>
            <a:endParaRPr lang="en-US" sz="1800" b="1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marR="0" lvl="1" indent="-184150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Specify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SSB-less </a:t>
            </a:r>
            <a:r>
              <a:rPr lang="en-US" sz="1600" i="1" dirty="0" err="1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 operation for inter-band CA for FR1 and co-located cells, if found feasible by RAN4 study, where a UE measures SSB transmitted on </a:t>
            </a:r>
            <a:r>
              <a:rPr lang="en-US" sz="1600" i="1" dirty="0" err="1">
                <a:latin typeface="Arial" panose="020B0604020202020204" pitchFamily="34" charset="0"/>
                <a:ea typeface="微软雅黑" panose="020B0503020204020204" pitchFamily="34" charset="-122"/>
              </a:rPr>
              <a:t>PCell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 or another </a:t>
            </a:r>
            <a:r>
              <a:rPr lang="en-US" sz="1600" i="1" dirty="0" err="1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 for an </a:t>
            </a:r>
            <a:r>
              <a:rPr lang="en-US" sz="1600" i="1" dirty="0" err="1">
                <a:latin typeface="Arial" panose="020B0604020202020204" pitchFamily="34" charset="0"/>
                <a:ea typeface="微软雅黑" panose="020B0503020204020204" pitchFamily="34" charset="-122"/>
              </a:rPr>
              <a:t>SCell’s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 time/frequency synchronization (including downlink AGC), and L1/L3 measurements, including potential enhancement on </a:t>
            </a:r>
            <a:r>
              <a:rPr lang="en-US" sz="1600" i="1" dirty="0" err="1">
                <a:latin typeface="Arial" panose="020B0604020202020204" pitchFamily="34" charset="0"/>
                <a:ea typeface="微软雅黑" panose="020B0503020204020204" pitchFamily="34" charset="-122"/>
              </a:rPr>
              <a:t>SCell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 activation procedures if necessary [RAN4, RAN2]</a:t>
            </a:r>
          </a:p>
          <a:p>
            <a:pPr marL="628650" marR="0" lvl="1" indent="-184150" defTabSz="914400" latinLnBrk="0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</a:pPr>
            <a:endParaRPr lang="en-US" sz="1600" i="1" dirty="0" smtClean="0"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358775" lvl="0" indent="-358775">
              <a:spcBef>
                <a:spcPts val="30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800" b="1" dirty="0" smtClea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Proposal 2</a:t>
            </a:r>
            <a:endParaRPr lang="en-US" sz="1800" b="1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628650" lvl="1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Specify enhancement on cell DTX/DRX mechanism including the alignment of cell DTX/DRX and UE DRX in RRC-CONNECTED mode, and inter-node information exchange on cell DTX/DRX [RAN2, RAN1, RAN3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]</a:t>
            </a:r>
          </a:p>
          <a:p>
            <a:pPr marL="1085850" lvl="2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Note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: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No 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change for SSB transmission due to cell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DTX/DRX</a:t>
            </a:r>
          </a:p>
          <a:p>
            <a:pPr marL="1085850" lvl="2" indent="-184150">
              <a:spcBef>
                <a:spcPts val="300"/>
              </a:spcBef>
              <a:spcAft>
                <a:spcPts val="30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Note</a:t>
            </a:r>
            <a:r>
              <a:rPr lang="en-US" sz="1600" i="1" dirty="0">
                <a:latin typeface="Arial" panose="020B0604020202020204" pitchFamily="34" charset="0"/>
                <a:ea typeface="微软雅黑" panose="020B0503020204020204" pitchFamily="34" charset="-122"/>
              </a:rPr>
              <a:t>: The impact to IDLE/INACTIVE UEs due to the above enhancement should be </a:t>
            </a:r>
            <a:r>
              <a:rPr lang="en-US" sz="1600" i="1" dirty="0" smtClean="0">
                <a:latin typeface="Arial" panose="020B0604020202020204" pitchFamily="34" charset="0"/>
                <a:ea typeface="微软雅黑" panose="020B0503020204020204" pitchFamily="34" charset="-122"/>
              </a:rPr>
              <a:t>avoided</a:t>
            </a:r>
          </a:p>
        </p:txBody>
      </p:sp>
    </p:spTree>
    <p:extLst>
      <p:ext uri="{BB962C8B-B14F-4D97-AF65-F5344CB8AC3E}">
        <p14:creationId xmlns:p14="http://schemas.microsoft.com/office/powerpoint/2010/main" val="5533124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endorsed work item on Rel-18 network energy savings </a:t>
            </a:r>
            <a:r>
              <a:rPr lang="en-US" dirty="0" smtClean="0"/>
              <a:t>is </a:t>
            </a:r>
            <a:r>
              <a:rPr lang="en-US" dirty="0" smtClean="0"/>
              <a:t>in </a:t>
            </a:r>
            <a:r>
              <a:rPr lang="en-US" dirty="0" smtClean="0"/>
              <a:t>RP-223540.</a:t>
            </a:r>
            <a:endParaRPr 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Item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920273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20309</TotalTime>
  <Words>527</Words>
  <Application>Microsoft Office PowerPoint</Application>
  <PresentationFormat>와이드스크린</PresentationFormat>
  <Paragraphs>47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5" baseType="lpstr">
      <vt:lpstr>微软雅黑</vt:lpstr>
      <vt:lpstr>宋体</vt:lpstr>
      <vt:lpstr>굴림</vt:lpstr>
      <vt:lpstr>Arial</vt:lpstr>
      <vt:lpstr>Arial Black</vt:lpstr>
      <vt:lpstr>Calibri</vt:lpstr>
      <vt:lpstr>Times New Roman</vt:lpstr>
      <vt:lpstr>3gpp</vt:lpstr>
      <vt:lpstr>Moderator's summary of discussion  [98e-05-R18-NES]  Final Summary</vt:lpstr>
      <vt:lpstr>What was handled in [98e-05-R18-NES] </vt:lpstr>
      <vt:lpstr>Extending the study on Rel-18 NES</vt:lpstr>
      <vt:lpstr>RAN1-led: Spatial and power domain NES enhancements</vt:lpstr>
      <vt:lpstr>RAN2/RAN3-led enhancements (1/2)</vt:lpstr>
      <vt:lpstr>RAN2/RAN3-led enhancements (2/2)</vt:lpstr>
      <vt:lpstr>Work Item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김윤선/표준연구팀(SR)/Master/삼성전자</cp:lastModifiedBy>
  <cp:revision>944</cp:revision>
  <cp:lastPrinted>2016-09-15T08:31:00Z</cp:lastPrinted>
  <dcterms:created xsi:type="dcterms:W3CDTF">2009-11-27T05:15:00Z</dcterms:created>
  <dcterms:modified xsi:type="dcterms:W3CDTF">2022-12-16T13:17:50Z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