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409" r:id="rId2"/>
    <p:sldId id="385" r:id="rId3"/>
    <p:sldId id="427" r:id="rId4"/>
    <p:sldId id="428" r:id="rId5"/>
    <p:sldId id="430" r:id="rId6"/>
    <p:sldId id="429" r:id="rId7"/>
    <p:sldId id="431" r:id="rId8"/>
    <p:sldId id="417" r:id="rId9"/>
    <p:sldId id="408"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vivo" initials="vivo" lastIdx="0" clrIdx="6"/>
  <p:cmAuthor id="1" name="杨昂" initials="杨昂" lastIdx="2" clrIdx="0"/>
  <p:cmAuthor id="8" name="Erhao Song" initials="ES" lastIdx="5" clrIdx="7">
    <p:extLst>
      <p:ext uri="{19B8F6BF-5375-455C-9EA6-DF929625EA0E}">
        <p15:presenceInfo xmlns:p15="http://schemas.microsoft.com/office/powerpoint/2012/main" userId="S::11120113@vivo.com::1cd258bc-309f-4203-afac-2ed08bfa1a91" providerId="AD"/>
      </p:ext>
    </p:extLst>
  </p:cmAuthor>
  <p:cmAuthor id="2" name="宋扬" initials="宋扬" lastIdx="4" clrIdx="1"/>
  <p:cmAuthor id="9" name="vivo" initials="v" lastIdx="1" clrIdx="8">
    <p:extLst>
      <p:ext uri="{19B8F6BF-5375-455C-9EA6-DF929625EA0E}">
        <p15:presenceInfo xmlns:p15="http://schemas.microsoft.com/office/powerpoint/2012/main" userId="vivo" providerId="None"/>
      </p:ext>
    </p:extLst>
  </p:cmAuthor>
  <p:cmAuthor id="10" name="Xueming Pan" initials="pxm" lastIdx="3" clrIdx="9">
    <p:extLst>
      <p:ext uri="{19B8F6BF-5375-455C-9EA6-DF929625EA0E}">
        <p15:presenceInfo xmlns:p15="http://schemas.microsoft.com/office/powerpoint/2012/main" userId="Xueming Pan" providerId="None"/>
      </p:ext>
    </p:extLst>
  </p:cmAuthor>
  <p:cmAuthor id="4" name="Si Ye" initials="SY" lastIdx="1" clrIdx="3"/>
  <p:cmAuthor id="5" name="王园园" initials="王园园" lastIdx="5" clrIdx="4"/>
  <p:cmAuthor id="6" name="司晔" initials="司晔" lastIdx="4"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5FFF"/>
    <a:srgbClr val="A8EEF8"/>
    <a:srgbClr val="A3B2FF"/>
    <a:srgbClr val="6699FF"/>
    <a:srgbClr val="3399FF"/>
    <a:srgbClr val="99CCFF"/>
    <a:srgbClr val="E84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49" autoAdjust="0"/>
    <p:restoredTop sz="95256" autoAdjust="0"/>
  </p:normalViewPr>
  <p:slideViewPr>
    <p:cSldViewPr snapToGrid="0">
      <p:cViewPr varScale="1">
        <p:scale>
          <a:sx n="84" d="100"/>
          <a:sy n="84" d="100"/>
        </p:scale>
        <p:origin x="907" y="72"/>
      </p:cViewPr>
      <p:guideLst>
        <p:guide orient="horz" pos="2183"/>
        <p:guide pos="384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2022/12/5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2</a:t>
            </a:fld>
            <a:endParaRPr lang="zh-CN" altLang="en-US"/>
          </a:p>
        </p:txBody>
      </p:sp>
    </p:spTree>
    <p:extLst>
      <p:ext uri="{BB962C8B-B14F-4D97-AF65-F5344CB8AC3E}">
        <p14:creationId xmlns:p14="http://schemas.microsoft.com/office/powerpoint/2010/main" val="2966661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2866421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4</a:t>
            </a:fld>
            <a:endParaRPr lang="zh-CN" altLang="en-US"/>
          </a:p>
        </p:txBody>
      </p:sp>
    </p:spTree>
    <p:extLst>
      <p:ext uri="{BB962C8B-B14F-4D97-AF65-F5344CB8AC3E}">
        <p14:creationId xmlns:p14="http://schemas.microsoft.com/office/powerpoint/2010/main" val="37609431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5</a:t>
            </a:fld>
            <a:endParaRPr lang="zh-CN" altLang="en-US"/>
          </a:p>
        </p:txBody>
      </p:sp>
    </p:spTree>
    <p:extLst>
      <p:ext uri="{BB962C8B-B14F-4D97-AF65-F5344CB8AC3E}">
        <p14:creationId xmlns:p14="http://schemas.microsoft.com/office/powerpoint/2010/main" val="4177326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6</a:t>
            </a:fld>
            <a:endParaRPr lang="zh-CN" altLang="en-US"/>
          </a:p>
        </p:txBody>
      </p:sp>
    </p:spTree>
    <p:extLst>
      <p:ext uri="{BB962C8B-B14F-4D97-AF65-F5344CB8AC3E}">
        <p14:creationId xmlns:p14="http://schemas.microsoft.com/office/powerpoint/2010/main" val="873120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7</a:t>
            </a:fld>
            <a:endParaRPr lang="zh-CN" altLang="en-US"/>
          </a:p>
        </p:txBody>
      </p:sp>
    </p:spTree>
    <p:extLst>
      <p:ext uri="{BB962C8B-B14F-4D97-AF65-F5344CB8AC3E}">
        <p14:creationId xmlns:p14="http://schemas.microsoft.com/office/powerpoint/2010/main" val="1840069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8</a:t>
            </a:fld>
            <a:endParaRPr lang="zh-CN" altLang="en-US"/>
          </a:p>
        </p:txBody>
      </p:sp>
    </p:spTree>
    <p:extLst>
      <p:ext uri="{BB962C8B-B14F-4D97-AF65-F5344CB8AC3E}">
        <p14:creationId xmlns:p14="http://schemas.microsoft.com/office/powerpoint/2010/main" val="3559757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2022/12/5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pic>
        <p:nvPicPr>
          <p:cNvPr id="7" name="图片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2022/12/5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2022/12/5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78" name="图片占位符 5">
            <a:extLst>
              <a:ext uri="{FF2B5EF4-FFF2-40B4-BE49-F238E27FC236}">
                <a16:creationId xmlns:a16="http://schemas.microsoft.com/office/drawing/2014/main" id="{306741F4-943B-455E-8064-72C96DAA5F25}"/>
              </a:ext>
            </a:extLst>
          </p:cNvPr>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封面副标题可在此处添加</a:t>
            </a:r>
            <a:endParaRPr lang="en-US" altLang="zh-CN" noProof="0" dirty="0"/>
          </a:p>
        </p:txBody>
      </p:sp>
      <p:sp>
        <p:nvSpPr>
          <p:cNvPr id="73" name="Textplatzhalter 3">
            <a:extLst>
              <a:ext uri="{FF2B5EF4-FFF2-40B4-BE49-F238E27FC236}">
                <a16:creationId xmlns:a16="http://schemas.microsoft.com/office/drawing/2014/main" id="{20E19EBB-5E87-324A-8532-4533415C7CBC}"/>
              </a:ext>
            </a:extLst>
          </p:cNvPr>
          <p:cNvSpPr>
            <a:spLocks noGrp="1"/>
          </p:cNvSpPr>
          <p:nvPr>
            <p:ph type="body" sz="quarter" idx="35"/>
          </p:nvPr>
        </p:nvSpPr>
        <p:spPr>
          <a:xfrm>
            <a:off x="821781" y="5206233"/>
            <a:ext cx="3227360" cy="276283"/>
          </a:xfrm>
        </p:spPr>
        <p:txBody>
          <a:bodyPr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marL="0" marR="0" lvl="0" indent="0" defTabSz="914355"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a:extLst>
              <a:ext uri="{FF2B5EF4-FFF2-40B4-BE49-F238E27FC236}">
                <a16:creationId xmlns:a16="http://schemas.microsoft.com/office/drawing/2014/main" id="{2CCAB334-C536-4553-94E3-7A857B0DCF9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68" name="文本框 67">
            <a:extLst>
              <a:ext uri="{FF2B5EF4-FFF2-40B4-BE49-F238E27FC236}">
                <a16:creationId xmlns:a16="http://schemas.microsoft.com/office/drawing/2014/main" id="{D967A343-53E4-4A2B-A1AE-34EB41C10449}"/>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a:extLst>
              <a:ext uri="{FF2B5EF4-FFF2-40B4-BE49-F238E27FC236}">
                <a16:creationId xmlns:a16="http://schemas.microsoft.com/office/drawing/2014/main" id="{91AB65B7-5168-4FA1-9CD0-9241506FCD11}"/>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8A186D8A-1412-46DC-A614-4E7447A51F0E}"/>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43B526AB-7B18-4AAF-818F-C56A77B910F3}"/>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a:extLst>
              <a:ext uri="{FF2B5EF4-FFF2-40B4-BE49-F238E27FC236}">
                <a16:creationId xmlns:a16="http://schemas.microsoft.com/office/drawing/2014/main" id="{22C4FB35-8DA6-4F9E-9DB5-BE5A165655EE}"/>
              </a:ext>
            </a:extLst>
          </p:cNvPr>
          <p:cNvGrpSpPr/>
          <p:nvPr userDrawn="1"/>
        </p:nvGrpSpPr>
        <p:grpSpPr>
          <a:xfrm>
            <a:off x="-3386918" y="1009241"/>
            <a:ext cx="2795791" cy="348813"/>
            <a:chOff x="-5043485" y="1324983"/>
            <a:chExt cx="4785749" cy="538842"/>
          </a:xfrm>
        </p:grpSpPr>
        <p:sp>
          <p:nvSpPr>
            <p:cNvPr id="77" name="矩形 76">
              <a:extLst>
                <a:ext uri="{FF2B5EF4-FFF2-40B4-BE49-F238E27FC236}">
                  <a16:creationId xmlns:a16="http://schemas.microsoft.com/office/drawing/2014/main" id="{30E28527-6E44-4A89-BC6A-DFC381E92CDF}"/>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a:extLst>
                <a:ext uri="{FF2B5EF4-FFF2-40B4-BE49-F238E27FC236}">
                  <a16:creationId xmlns:a16="http://schemas.microsoft.com/office/drawing/2014/main" id="{2E58E048-B62E-4D65-80C8-5AAA78BAF67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a:extLst>
                <a:ext uri="{FF2B5EF4-FFF2-40B4-BE49-F238E27FC236}">
                  <a16:creationId xmlns:a16="http://schemas.microsoft.com/office/drawing/2014/main" id="{17D8823C-5757-444B-8B1D-8DA0DD5DD627}"/>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1CEB8132-5188-4CA1-B1D8-003F36D182B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F4FCED97-50DF-4AFC-8D56-40ED6ED3B338}"/>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FA175D65-6532-4D4E-B1E3-B5D31B463150}"/>
              </a:ext>
            </a:extLst>
          </p:cNvPr>
          <p:cNvGrpSpPr/>
          <p:nvPr userDrawn="1"/>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5F57FF41-03B3-475B-85D9-95737AA0B3D7}"/>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79F38637-879F-444F-BC55-8C0C81AA91A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a:extLst>
                <a:ext uri="{FF2B5EF4-FFF2-40B4-BE49-F238E27FC236}">
                  <a16:creationId xmlns:a16="http://schemas.microsoft.com/office/drawing/2014/main" id="{C1DEAF41-944F-46EF-BEF2-9A38B511E28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B15F312B-4312-440E-BA37-5DD9C3A181DC}"/>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a:extLst>
              <a:ext uri="{FF2B5EF4-FFF2-40B4-BE49-F238E27FC236}">
                <a16:creationId xmlns:a16="http://schemas.microsoft.com/office/drawing/2014/main" id="{BD20A853-CC0B-4128-9FD9-7E2AB8787E29}"/>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21E36365-35CA-4EBF-B099-332B6F77D39B}"/>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C6537CBA-8DEC-496A-8B23-F3710B118881}"/>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403CC930-795C-4CE8-A64D-9B3560C6A76C}"/>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a:extLst>
              <a:ext uri="{FF2B5EF4-FFF2-40B4-BE49-F238E27FC236}">
                <a16:creationId xmlns:a16="http://schemas.microsoft.com/office/drawing/2014/main" id="{4CA6DEB6-5E3C-4413-8C94-D319C3D6F601}"/>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a:extLst>
              <a:ext uri="{FF2B5EF4-FFF2-40B4-BE49-F238E27FC236}">
                <a16:creationId xmlns:a16="http://schemas.microsoft.com/office/drawing/2014/main" id="{5DCACB47-B003-4258-8774-1C6624D0EF78}"/>
              </a:ext>
            </a:extLst>
          </p:cNvPr>
          <p:cNvGrpSpPr/>
          <p:nvPr userDrawn="1"/>
        </p:nvGrpSpPr>
        <p:grpSpPr>
          <a:xfrm>
            <a:off x="-3398070" y="4458239"/>
            <a:ext cx="2806943" cy="351124"/>
            <a:chOff x="-3429000" y="9944467"/>
            <a:chExt cx="3171264" cy="702248"/>
          </a:xfrm>
        </p:grpSpPr>
        <p:sp>
          <p:nvSpPr>
            <p:cNvPr id="113" name="矩形 112">
              <a:extLst>
                <a:ext uri="{FF2B5EF4-FFF2-40B4-BE49-F238E27FC236}">
                  <a16:creationId xmlns:a16="http://schemas.microsoft.com/office/drawing/2014/main" id="{8C638061-244E-4C3E-A0A9-49AF14D65031}"/>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71645BF-CF74-425E-96AA-81D032F7559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6F490FCC-1844-416B-AD30-4FF55868F81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a:extLst>
                <a:ext uri="{FF2B5EF4-FFF2-40B4-BE49-F238E27FC236}">
                  <a16:creationId xmlns:a16="http://schemas.microsoft.com/office/drawing/2014/main" id="{1E4BA4A3-5ABF-4C02-AF2B-587EAD3F429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a:extLst>
              <a:ext uri="{FF2B5EF4-FFF2-40B4-BE49-F238E27FC236}">
                <a16:creationId xmlns:a16="http://schemas.microsoft.com/office/drawing/2014/main" id="{859F3931-71B3-439D-AB2D-5CD96799CBA6}"/>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a:extLst>
              <a:ext uri="{FF2B5EF4-FFF2-40B4-BE49-F238E27FC236}">
                <a16:creationId xmlns:a16="http://schemas.microsoft.com/office/drawing/2014/main" id="{59559819-147E-40A3-A9FA-0FDC9F50678E}"/>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6D29082E-DFD0-4E87-9116-33F321D6EBEC}"/>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4EC09A7-925A-406F-A066-DE0D15FAAE5D}"/>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B21AE1D2-836D-4D4B-8FAE-E1333659011D}"/>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a:extLst>
              <a:ext uri="{FF2B5EF4-FFF2-40B4-BE49-F238E27FC236}">
                <a16:creationId xmlns:a16="http://schemas.microsoft.com/office/drawing/2014/main" id="{3848A460-7EC4-4550-82EA-F31D327909C8}"/>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CA21C14C-A663-481D-94AD-BEEB231A10B0}"/>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214D2382-5B9D-4551-B3FB-263701BB2180}"/>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D969076-F136-4CA9-92AF-2355F0054EBC}"/>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A1AF179-8E6E-45CB-A65F-30D4D90E59BC}"/>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8F1882BC-9BFF-4085-A7C9-4D7132F28EF6}"/>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FB05EB2C-B4C9-4F95-B383-C9414A28CB43}"/>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a:extLst>
              <a:ext uri="{FF2B5EF4-FFF2-40B4-BE49-F238E27FC236}">
                <a16:creationId xmlns:a16="http://schemas.microsoft.com/office/drawing/2014/main" id="{45998546-24BB-4984-A206-B733043E641C}"/>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a:extLst>
              <a:ext uri="{FF2B5EF4-FFF2-40B4-BE49-F238E27FC236}">
                <a16:creationId xmlns:a16="http://schemas.microsoft.com/office/drawing/2014/main" id="{BCBDB587-CA23-4082-BA8D-A1948847E9A5}"/>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a:extLst>
              <a:ext uri="{FF2B5EF4-FFF2-40B4-BE49-F238E27FC236}">
                <a16:creationId xmlns:a16="http://schemas.microsoft.com/office/drawing/2014/main" id="{678D17F5-C217-48A7-B687-1B48296E80A2}"/>
              </a:ext>
            </a:extLst>
          </p:cNvPr>
          <p:cNvGrpSpPr/>
          <p:nvPr userDrawn="1"/>
        </p:nvGrpSpPr>
        <p:grpSpPr>
          <a:xfrm>
            <a:off x="-3400879" y="2739059"/>
            <a:ext cx="2809752" cy="348813"/>
            <a:chOff x="5058585" y="17714855"/>
            <a:chExt cx="4833751" cy="515167"/>
          </a:xfrm>
        </p:grpSpPr>
        <p:sp>
          <p:nvSpPr>
            <p:cNvPr id="132" name="矩形 131">
              <a:extLst>
                <a:ext uri="{FF2B5EF4-FFF2-40B4-BE49-F238E27FC236}">
                  <a16:creationId xmlns:a16="http://schemas.microsoft.com/office/drawing/2014/main" id="{EE8BDE78-BF75-4E55-81A8-8CB6306981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6F3EF7EF-5FC7-45C2-82C3-33ED1725AF2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2F8AB00-6EF8-4FE1-88CD-52313E31949A}"/>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30FE2EA9-7D3A-425C-8613-0880447874A3}"/>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a:extLst>
              <a:ext uri="{FF2B5EF4-FFF2-40B4-BE49-F238E27FC236}">
                <a16:creationId xmlns:a16="http://schemas.microsoft.com/office/drawing/2014/main" id="{86453F15-A539-4E89-8E66-4D371FDB4E76}"/>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a:extLst>
              <a:ext uri="{FF2B5EF4-FFF2-40B4-BE49-F238E27FC236}">
                <a16:creationId xmlns:a16="http://schemas.microsoft.com/office/drawing/2014/main" id="{5D9944B9-59BE-4D2D-9370-DFA757DA22B8}"/>
              </a:ext>
            </a:extLst>
          </p:cNvPr>
          <p:cNvGrpSpPr/>
          <p:nvPr userDrawn="1"/>
        </p:nvGrpSpPr>
        <p:grpSpPr>
          <a:xfrm>
            <a:off x="-3388739" y="3603967"/>
            <a:ext cx="2797612" cy="348813"/>
            <a:chOff x="10651243" y="17726064"/>
            <a:chExt cx="4775839" cy="526796"/>
          </a:xfrm>
        </p:grpSpPr>
        <p:sp>
          <p:nvSpPr>
            <p:cNvPr id="138" name="矩形 137">
              <a:extLst>
                <a:ext uri="{FF2B5EF4-FFF2-40B4-BE49-F238E27FC236}">
                  <a16:creationId xmlns:a16="http://schemas.microsoft.com/office/drawing/2014/main" id="{31742AA8-4974-440D-A439-1AB66C47957D}"/>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DC9684F0-8589-4351-A306-BD494B1A739B}"/>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5D2E89C-9A7D-48E3-A9D9-C26C3FA2DE8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46360E4F-C1D7-452B-8700-0531FA24A3EB}"/>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a:extLst>
              <a:ext uri="{FF2B5EF4-FFF2-40B4-BE49-F238E27FC236}">
                <a16:creationId xmlns:a16="http://schemas.microsoft.com/office/drawing/2014/main" id="{1B0142B7-A6B1-4F2F-9139-8343DFF72A27}"/>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a:extLst>
              <a:ext uri="{FF2B5EF4-FFF2-40B4-BE49-F238E27FC236}">
                <a16:creationId xmlns:a16="http://schemas.microsoft.com/office/drawing/2014/main" id="{392FD117-9192-4B05-8E36-418039AFE8C3}"/>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432CCE93-C15E-42BB-88DC-E20059AB4B4E}"/>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a:extLst>
              <a:ext uri="{FF2B5EF4-FFF2-40B4-BE49-F238E27FC236}">
                <a16:creationId xmlns:a16="http://schemas.microsoft.com/office/drawing/2014/main" id="{E7BEF2A0-AB58-4477-BAB0-21000008F039}"/>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a:extLst>
              <a:ext uri="{FF2B5EF4-FFF2-40B4-BE49-F238E27FC236}">
                <a16:creationId xmlns:a16="http://schemas.microsoft.com/office/drawing/2014/main" id="{349522C4-4C3E-4BD1-BD26-98E56227AC4C}"/>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a:extLst>
              <a:ext uri="{FF2B5EF4-FFF2-40B4-BE49-F238E27FC236}">
                <a16:creationId xmlns:a16="http://schemas.microsoft.com/office/drawing/2014/main" id="{00916C4D-1038-4E6E-98E5-5E9D5475F1F9}"/>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D494B82-3BF8-4BB1-B644-63382E4D4243}"/>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C63AEC17-8346-40E0-A323-0DBCBB7115B3}"/>
              </a:ext>
            </a:extLst>
          </p:cNvPr>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extLst>
      <p:ext uri="{BB962C8B-B14F-4D97-AF65-F5344CB8AC3E}">
        <p14:creationId xmlns:p14="http://schemas.microsoft.com/office/powerpoint/2010/main" val="2064551603"/>
      </p:ext>
    </p:extLst>
  </p:cSld>
  <p:clrMapOvr>
    <a:masterClrMapping/>
  </p:clrMapOvr>
  <p:extLst>
    <p:ext uri="{DCECCB84-F9BA-43D5-87BE-67443E8EF086}">
      <p15:sldGuideLst xmlns:p15="http://schemas.microsoft.com/office/powerpoint/2012/main">
        <p15:guide id="1" orient="horz" pos="7132">
          <p15:clr>
            <a:srgbClr val="FBAE40"/>
          </p15:clr>
        </p15:guide>
        <p15:guide id="2" pos="1080">
          <p15:clr>
            <a:srgbClr val="FBAE40"/>
          </p15:clr>
        </p15:guide>
        <p15:guide id="3" pos="717">
          <p15:clr>
            <a:srgbClr val="FBAE40"/>
          </p15:clr>
        </p15:guide>
        <p15:guide id="4" pos="10900">
          <p15:clr>
            <a:srgbClr val="FBAE40"/>
          </p15:clr>
        </p15:guide>
        <p15:guide id="5" orient="horz" pos="8153">
          <p15:clr>
            <a:srgbClr val="FBAE40"/>
          </p15:clr>
        </p15:guide>
        <p15:guide id="6" orient="horz" pos="5295">
          <p15:clr>
            <a:srgbClr val="FBAE40"/>
          </p15:clr>
        </p15:guide>
        <p15:guide id="7" orient="horz" pos="4479">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3017661" y="2845889"/>
            <a:ext cx="5543633" cy="984885"/>
          </a:xfrm>
          <a:prstGeom prst="rect">
            <a:avLst/>
          </a:prstGeom>
        </p:spPr>
        <p:txBody>
          <a:bodyPr wrap="square">
            <a:spAutoFit/>
          </a:bodyPr>
          <a:lstStyle/>
          <a:p>
            <a:pPr lvl="0" algn="ctr"/>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1428470334"/>
      </p:ext>
    </p:extLst>
  </p:cSld>
  <p:clrMapOvr>
    <a:masterClrMapping/>
  </p:clrMapOvr>
  <p:extLst>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2022/12/5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2022/12/5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2022/12/5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235DC95-CA93-4412-83B5-44E84C2AB4A2}" type="datetimeFigureOut">
              <a:rPr lang="zh-CN" altLang="en-US" smtClean="0"/>
              <a:t>2022/12/5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235DC95-CA93-4412-83B5-44E84C2AB4A2}" type="datetimeFigureOut">
              <a:rPr lang="zh-CN" altLang="en-US" smtClean="0"/>
              <a:t>2022/12/5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235DC95-CA93-4412-83B5-44E84C2AB4A2}" type="datetimeFigureOut">
              <a:rPr lang="zh-CN" altLang="en-US" smtClean="0"/>
              <a:t>2022/12/5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2022/12/5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2022/12/5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35DC95-CA93-4412-83B5-44E84C2AB4A2}" type="datetimeFigureOut">
              <a:rPr lang="zh-CN" altLang="en-US" smtClean="0"/>
              <a:t>2022/12/5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63981-0834-4737-95F4-37FF14E266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7647" y="400505"/>
            <a:ext cx="979572" cy="257702"/>
          </a:xfrm>
          <a:prstGeom prst="rect">
            <a:avLst/>
          </a:prstGeom>
        </p:spPr>
      </p:pic>
      <p:sp>
        <p:nvSpPr>
          <p:cNvPr id="14" name="内容占位符 6">
            <a:extLst>
              <a:ext uri="{FF2B5EF4-FFF2-40B4-BE49-F238E27FC236}">
                <a16:creationId xmlns:a16="http://schemas.microsoft.com/office/drawing/2014/main" id="{E70936A9-FA99-4F41-BCBC-AFE8CD3063E4}"/>
              </a:ext>
            </a:extLst>
          </p:cNvPr>
          <p:cNvSpPr>
            <a:spLocks noGrp="1"/>
          </p:cNvSpPr>
          <p:nvPr/>
        </p:nvSpPr>
        <p:spPr>
          <a:xfrm>
            <a:off x="0" y="3001617"/>
            <a:ext cx="8653431" cy="2622508"/>
          </a:xfrm>
          <a:prstGeom prst="rect">
            <a:avLst/>
          </a:prstGeom>
          <a:solidFill>
            <a:srgbClr val="8E9FFE">
              <a:lumMod val="75000"/>
              <a:alpha val="82000"/>
            </a:srgbClr>
          </a:solidFill>
        </p:spPr>
        <p:txBody>
          <a:bodyPr vert="horz" lIns="91440" tIns="45720" rIns="91440" bIns="45720" rtlCol="0">
            <a:normAutofit/>
          </a:bodyPr>
          <a:lstStyle>
            <a:lvl1pPr marL="0" indent="0" algn="l" defTabSz="914355" rtl="0" eaLnBrk="1" latinLnBrk="0" hangingPunct="1">
              <a:lnSpc>
                <a:spcPct val="90000"/>
              </a:lnSpc>
              <a:spcBef>
                <a:spcPts val="1000"/>
              </a:spcBef>
              <a:buFont typeface="Arial" panose="020B0604020202020204" pitchFamily="34" charset="0"/>
              <a:buNone/>
              <a:defRPr sz="400" b="0" i="0" kern="1200">
                <a:solidFill>
                  <a:schemeClr val="accent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kumimoji="0" lang="en-GB" altLang="zh-CN" sz="1600" b="1" i="0" u="none" strike="noStrike" kern="1200" cap="none" spc="0" normalizeH="0" baseline="0" noProof="0" dirty="0">
                <a:ln>
                  <a:noFill/>
                </a:ln>
                <a:solidFill>
                  <a:srgbClr val="FFFFFF"/>
                </a:solidFill>
                <a:effectLst/>
                <a:uLnTx/>
                <a:uFillTx/>
                <a:ea typeface="vivo type CNS Light" charset="-122"/>
              </a:rPr>
              <a:t>3GPP TSG RAN </a:t>
            </a:r>
            <a:r>
              <a:rPr lang="en-US" altLang="zh-CN" sz="1600" b="1" dirty="0">
                <a:solidFill>
                  <a:srgbClr val="FFFFFF"/>
                </a:solidFill>
              </a:rPr>
              <a:t>Meeting #98-e</a:t>
            </a:r>
            <a:r>
              <a:rPr kumimoji="0" lang="en-GB" altLang="zh-CN" sz="1600" b="1" i="0" u="none" strike="noStrike" kern="1200" cap="none" spc="0" normalizeH="0" baseline="0" noProof="0" dirty="0">
                <a:ln>
                  <a:noFill/>
                </a:ln>
                <a:solidFill>
                  <a:srgbClr val="FFFFFF"/>
                </a:solidFill>
                <a:effectLst/>
                <a:uLnTx/>
                <a:uFillTx/>
                <a:ea typeface="vivo type CNS Light" charset="-122"/>
              </a:rPr>
              <a:t>	                                                     </a:t>
            </a:r>
            <a:r>
              <a:rPr lang="en-GB" altLang="zh-CN" sz="1600" b="1" dirty="0">
                <a:solidFill>
                  <a:srgbClr val="FFFFFF"/>
                </a:solidFill>
              </a:rPr>
              <a:t>RP-223110</a:t>
            </a:r>
            <a:endParaRPr kumimoji="0" lang="zh-CN" altLang="zh-CN" sz="1600" b="0" i="0" u="none" strike="noStrike" kern="1200" cap="none" spc="0" normalizeH="0" baseline="0" noProof="0" dirty="0">
              <a:ln>
                <a:noFill/>
              </a:ln>
              <a:solidFill>
                <a:srgbClr val="FFFFFF"/>
              </a:solidFill>
              <a:effectLst/>
              <a:uLnTx/>
              <a:uFillTx/>
              <a:ea typeface="vivo type CNS Light" charset="-122"/>
            </a:endParaRPr>
          </a:p>
          <a:p>
            <a:pPr lvl="0">
              <a:defRPr/>
            </a:pPr>
            <a:r>
              <a:rPr lang="en-US" altLang="zh-CN" sz="1600" b="1" dirty="0">
                <a:solidFill>
                  <a:srgbClr val="FFFFFF"/>
                </a:solidFill>
              </a:rPr>
              <a:t>Electronic Meeting, December 12-16, 2022</a:t>
            </a:r>
            <a:endParaRPr kumimoji="0" lang="zh-CN" altLang="en-US" sz="400" b="0" i="0" u="none" strike="noStrike" kern="1200" cap="none" spc="0" normalizeH="0" baseline="0" noProof="0" dirty="0">
              <a:ln>
                <a:noFill/>
              </a:ln>
              <a:solidFill>
                <a:srgbClr val="375FFF"/>
              </a:solidFill>
              <a:effectLst/>
              <a:uLnTx/>
              <a:uFillTx/>
              <a:ea typeface="vivo type CNS Light" charset="-122"/>
            </a:endParaRPr>
          </a:p>
        </p:txBody>
      </p:sp>
      <p:sp>
        <p:nvSpPr>
          <p:cNvPr id="15" name="文本占位符 2">
            <a:extLst>
              <a:ext uri="{FF2B5EF4-FFF2-40B4-BE49-F238E27FC236}">
                <a16:creationId xmlns:a16="http://schemas.microsoft.com/office/drawing/2014/main" id="{75E1CF55-5D8C-4B79-A585-18BB8FBE0785}"/>
              </a:ext>
            </a:extLst>
          </p:cNvPr>
          <p:cNvSpPr>
            <a:spLocks noGrp="1"/>
          </p:cNvSpPr>
          <p:nvPr/>
        </p:nvSpPr>
        <p:spPr>
          <a:xfrm>
            <a:off x="755953" y="4915831"/>
            <a:ext cx="3709464" cy="607346"/>
          </a:xfrm>
          <a:prstGeom prst="rect">
            <a:avLst/>
          </a:prstGeom>
        </p:spPr>
        <p:txBody>
          <a:bodyPr vert="horz" lIns="91440" tIns="45720" rIns="91440" bIns="45720" rtlCol="0"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kern="120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55"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altLang="zh-CN" sz="1400" b="1" i="0" u="none" strike="noStrike" kern="1200" cap="none" spc="0" normalizeH="0" baseline="0" noProof="0" dirty="0">
                <a:ln>
                  <a:noFill/>
                </a:ln>
                <a:solidFill>
                  <a:srgbClr val="FFFFFF"/>
                </a:solidFill>
                <a:effectLst/>
                <a:uLnTx/>
                <a:uFillTx/>
                <a:ea typeface="vivo type CN简 Regular" panose="02000500000000000000" pitchFamily="50" charset="-122"/>
              </a:rPr>
              <a:t>Source: vivo</a:t>
            </a:r>
            <a:endParaRPr kumimoji="0" lang="zh-CN" altLang="en-US" sz="1400" b="1" i="0" u="none" strike="noStrike" kern="1200" cap="none" spc="0" normalizeH="0" baseline="0" noProof="0" dirty="0">
              <a:ln>
                <a:noFill/>
              </a:ln>
              <a:solidFill>
                <a:srgbClr val="FFFFFF"/>
              </a:solidFill>
              <a:effectLst/>
              <a:uLnTx/>
              <a:uFillTx/>
              <a:ea typeface="vivo type CN简 Regular" panose="02000500000000000000" pitchFamily="50" charset="-122"/>
            </a:endParaRPr>
          </a:p>
          <a:p>
            <a:pPr marL="0" marR="0" lvl="0" indent="0" algn="l" defTabSz="914355"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altLang="zh-CN" sz="1400" b="1" i="0" u="none" strike="noStrike" kern="1200" cap="none" spc="0" normalizeH="0" baseline="0" noProof="0" dirty="0">
                <a:ln>
                  <a:noFill/>
                </a:ln>
                <a:solidFill>
                  <a:srgbClr val="FFFFFF"/>
                </a:solidFill>
                <a:effectLst/>
                <a:uLnTx/>
                <a:uFillTx/>
                <a:ea typeface="vivo type CN简 Regular" panose="02000500000000000000" pitchFamily="50" charset="-122"/>
              </a:rPr>
              <a:t>Document for: </a:t>
            </a:r>
            <a:r>
              <a:rPr lang="en-US" altLang="zh-CN" b="1" dirty="0">
                <a:solidFill>
                  <a:srgbClr val="FFFFFF"/>
                </a:solidFill>
              </a:rPr>
              <a:t>Discussion</a:t>
            </a:r>
            <a:endParaRPr kumimoji="0" lang="en-US" altLang="zh-CN" sz="1400" b="1" i="0" u="none" strike="noStrike" kern="1200" cap="none" spc="0" normalizeH="0" baseline="0" noProof="0" dirty="0">
              <a:ln>
                <a:noFill/>
              </a:ln>
              <a:solidFill>
                <a:srgbClr val="FFFFFF"/>
              </a:solidFill>
              <a:effectLst/>
              <a:uLnTx/>
              <a:uFillTx/>
              <a:ea typeface="vivo type CN简 Regular" panose="02000500000000000000" pitchFamily="50" charset="-122"/>
            </a:endParaRPr>
          </a:p>
          <a:p>
            <a:pPr lvl="0">
              <a:lnSpc>
                <a:spcPct val="100000"/>
              </a:lnSpc>
              <a:spcBef>
                <a:spcPts val="600"/>
              </a:spcBef>
              <a:defRPr/>
            </a:pPr>
            <a:r>
              <a:rPr kumimoji="0" lang="en-GB" altLang="zh-CN" sz="1400" b="1" i="0" u="none" strike="noStrike" kern="1200" cap="none" spc="0" normalizeH="0" baseline="0" noProof="0" dirty="0">
                <a:ln>
                  <a:noFill/>
                </a:ln>
                <a:solidFill>
                  <a:srgbClr val="FFFFFF"/>
                </a:solidFill>
                <a:effectLst/>
                <a:uLnTx/>
                <a:uFillTx/>
                <a:ea typeface="vivo type CN简 Regular" panose="02000500000000000000" pitchFamily="50" charset="-122"/>
              </a:rPr>
              <a:t>Agenda Item:</a:t>
            </a:r>
            <a:r>
              <a:rPr kumimoji="0" lang="zh-CN" altLang="en-US" sz="1400" b="1" i="0" u="none" strike="noStrike" kern="1200" cap="none" spc="0" normalizeH="0" baseline="0" noProof="0" dirty="0">
                <a:ln>
                  <a:noFill/>
                </a:ln>
                <a:solidFill>
                  <a:srgbClr val="FFFFFF"/>
                </a:solidFill>
                <a:effectLst/>
                <a:uLnTx/>
                <a:uFillTx/>
                <a:ea typeface="vivo type CN简 Regular" panose="02000500000000000000" pitchFamily="50" charset="-122"/>
              </a:rPr>
              <a:t>  </a:t>
            </a:r>
            <a:r>
              <a:rPr lang="en-US" altLang="zh-CN" b="1" dirty="0">
                <a:solidFill>
                  <a:srgbClr val="FFFFFF"/>
                </a:solidFill>
              </a:rPr>
              <a:t>9.3.4.12</a:t>
            </a:r>
            <a:endParaRPr kumimoji="0" lang="en-US" altLang="zh-CN" sz="1400" b="1" i="0" u="none" strike="noStrike" kern="1200" cap="none" spc="0" normalizeH="0" baseline="0" noProof="0" dirty="0">
              <a:ln>
                <a:noFill/>
              </a:ln>
              <a:solidFill>
                <a:srgbClr val="FFFFFF"/>
              </a:solidFill>
              <a:effectLst/>
              <a:uLnTx/>
              <a:uFillTx/>
              <a:ea typeface="vivo type CN简 Regular" panose="02000500000000000000" pitchFamily="50" charset="-122"/>
            </a:endParaRPr>
          </a:p>
        </p:txBody>
      </p:sp>
      <p:sp>
        <p:nvSpPr>
          <p:cNvPr id="16" name="文本占位符 4">
            <a:extLst>
              <a:ext uri="{FF2B5EF4-FFF2-40B4-BE49-F238E27FC236}">
                <a16:creationId xmlns:a16="http://schemas.microsoft.com/office/drawing/2014/main" id="{490B3290-6F4B-4312-B312-409B9035B7F5}"/>
              </a:ext>
            </a:extLst>
          </p:cNvPr>
          <p:cNvSpPr>
            <a:spLocks noGrp="1"/>
          </p:cNvSpPr>
          <p:nvPr/>
        </p:nvSpPr>
        <p:spPr>
          <a:xfrm>
            <a:off x="178907" y="3806338"/>
            <a:ext cx="8365196" cy="456860"/>
          </a:xfrm>
          <a:prstGeom prst="rect">
            <a:avLst/>
          </a:prstGeom>
        </p:spPr>
        <p:txBody>
          <a:bodyPr vert="horz" lIns="0" tIns="0" rIns="0" bIns="0" rtlCol="0" anchor="ctr">
            <a:noAutofit/>
          </a:bodyPr>
          <a:lstStyle>
            <a:lvl1pPr marL="0" indent="0" algn="l" defTabSz="914355" rtl="0" eaLnBrk="1" latinLnBrk="0" hangingPunct="1">
              <a:lnSpc>
                <a:spcPct val="150000"/>
              </a:lnSpc>
              <a:spcBef>
                <a:spcPts val="0"/>
              </a:spcBef>
              <a:spcAft>
                <a:spcPts val="0"/>
              </a:spcAft>
              <a:buFont typeface="Arial" panose="020B0604020202020204" pitchFamily="34" charset="0"/>
              <a:buNone/>
              <a:defRPr sz="3600" b="0" i="0" kern="120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b="1" dirty="0">
                <a:latin typeface="微软雅黑" panose="020B0503020204020204" pitchFamily="34" charset="-122"/>
                <a:ea typeface="微软雅黑" panose="020B0503020204020204" pitchFamily="34" charset="-122"/>
              </a:rPr>
              <a:t>Discussions on Rel-18 MIMO OTA enhancement</a:t>
            </a:r>
          </a:p>
        </p:txBody>
      </p:sp>
    </p:spTree>
    <p:extLst>
      <p:ext uri="{BB962C8B-B14F-4D97-AF65-F5344CB8AC3E}">
        <p14:creationId xmlns:p14="http://schemas.microsoft.com/office/powerpoint/2010/main" val="21809123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5"/>
          <p:cNvSpPr txBox="1"/>
          <p:nvPr/>
        </p:nvSpPr>
        <p:spPr>
          <a:xfrm>
            <a:off x="561859" y="349776"/>
            <a:ext cx="967363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lvl="0" algn="l">
              <a:defRPr/>
            </a:pPr>
            <a:r>
              <a:rPr lang="en-US" altLang="zh-CN" sz="2800" dirty="0">
                <a:latin typeface="微软雅黑" panose="020B0503020204020204" pitchFamily="34" charset="-122"/>
                <a:ea typeface="微软雅黑" panose="020B0503020204020204" pitchFamily="34" charset="-122"/>
              </a:rPr>
              <a:t>Background</a:t>
            </a:r>
          </a:p>
        </p:txBody>
      </p:sp>
      <p:sp>
        <p:nvSpPr>
          <p:cNvPr id="2" name="矩形 1">
            <a:extLst>
              <a:ext uri="{FF2B5EF4-FFF2-40B4-BE49-F238E27FC236}">
                <a16:creationId xmlns:a16="http://schemas.microsoft.com/office/drawing/2014/main" id="{72C6C020-266C-45E5-91D4-3DE4B098BA40}"/>
              </a:ext>
            </a:extLst>
          </p:cNvPr>
          <p:cNvSpPr/>
          <p:nvPr/>
        </p:nvSpPr>
        <p:spPr>
          <a:xfrm>
            <a:off x="632298" y="949334"/>
            <a:ext cx="11039406" cy="416011"/>
          </a:xfrm>
          <a:prstGeom prst="rect">
            <a:avLst/>
          </a:prstGeom>
        </p:spPr>
        <p:txBody>
          <a:bodyPr wrap="square">
            <a:spAutoFit/>
          </a:bodyPr>
          <a:lstStyle/>
          <a:p>
            <a:pPr algn="just">
              <a:lnSpc>
                <a:spcPct val="150000"/>
              </a:lnSpc>
            </a:pPr>
            <a:r>
              <a:rPr lang="en-US" altLang="zh-CN" sz="1600" dirty="0">
                <a:latin typeface="Arial" panose="020B0604020202020204" pitchFamily="34" charset="0"/>
                <a:cs typeface="Arial" panose="020B0604020202020204" pitchFamily="34" charset="0"/>
              </a:rPr>
              <a:t>For Rel-18 MIMO OTA enhancement, WID RP‑222668, there is a check point for FR2 requirement framework:</a:t>
            </a:r>
          </a:p>
        </p:txBody>
      </p:sp>
      <p:sp>
        <p:nvSpPr>
          <p:cNvPr id="3" name="文本框 2">
            <a:extLst>
              <a:ext uri="{FF2B5EF4-FFF2-40B4-BE49-F238E27FC236}">
                <a16:creationId xmlns:a16="http://schemas.microsoft.com/office/drawing/2014/main" id="{5ABE89F2-30B0-44AD-94B0-1D6EE7ED3FA5}"/>
              </a:ext>
            </a:extLst>
          </p:cNvPr>
          <p:cNvSpPr txBox="1"/>
          <p:nvPr/>
        </p:nvSpPr>
        <p:spPr>
          <a:xfrm>
            <a:off x="1016000" y="1559908"/>
            <a:ext cx="9560559" cy="1200329"/>
          </a:xfrm>
          <a:prstGeom prst="rect">
            <a:avLst/>
          </a:prstGeom>
          <a:noFill/>
          <a:ln>
            <a:solidFill>
              <a:schemeClr val="tx1"/>
            </a:solidFill>
          </a:ln>
        </p:spPr>
        <p:txBody>
          <a:bodyPr wrap="square" rtlCol="0">
            <a:spAutoFit/>
          </a:bodyPr>
          <a:lstStyle/>
          <a:p>
            <a:pPr hangingPunct="0"/>
            <a:r>
              <a:rPr lang="en-GB" i="1" dirty="0"/>
              <a:t>Hybrid of simulation results and measurement results will be considered as the starting point in FR2 requirement definition</a:t>
            </a:r>
            <a:endParaRPr lang="en-US" i="1" dirty="0"/>
          </a:p>
          <a:p>
            <a:pPr lvl="1" hangingPunct="0"/>
            <a:r>
              <a:rPr lang="en-GB" i="1" dirty="0"/>
              <a:t>- Note: Revisit in RAN#98 to check the feasibility and progress of hybrid simulation and measurement approach.</a:t>
            </a:r>
            <a:endParaRPr lang="en-US" i="1" dirty="0"/>
          </a:p>
        </p:txBody>
      </p:sp>
      <p:sp>
        <p:nvSpPr>
          <p:cNvPr id="7" name="矩形 6">
            <a:extLst>
              <a:ext uri="{FF2B5EF4-FFF2-40B4-BE49-F238E27FC236}">
                <a16:creationId xmlns:a16="http://schemas.microsoft.com/office/drawing/2014/main" id="{43BF857D-B525-436F-B7AD-954BEC52F3DC}"/>
              </a:ext>
            </a:extLst>
          </p:cNvPr>
          <p:cNvSpPr/>
          <p:nvPr/>
        </p:nvSpPr>
        <p:spPr>
          <a:xfrm>
            <a:off x="561859" y="3030389"/>
            <a:ext cx="10499431" cy="2428870"/>
          </a:xfrm>
          <a:prstGeom prst="rect">
            <a:avLst/>
          </a:prstGeom>
        </p:spPr>
        <p:txBody>
          <a:bodyPr wrap="square">
            <a:spAutoFit/>
          </a:bodyPr>
          <a:lstStyle/>
          <a:p>
            <a:pPr marL="285750" indent="-285750" algn="just">
              <a:lnSpc>
                <a:spcPct val="120000"/>
              </a:lnSpc>
              <a:buFont typeface="Wingdings" panose="05000000000000000000" pitchFamily="2" charset="2"/>
              <a:buChar char="§"/>
            </a:pPr>
            <a:r>
              <a:rPr lang="en-US" altLang="zh-CN" sz="1600" dirty="0">
                <a:latin typeface="Arial" panose="020B0604020202020204" pitchFamily="34" charset="0"/>
                <a:cs typeface="Arial" panose="020B0604020202020204" pitchFamily="34" charset="0"/>
              </a:rPr>
              <a:t>In RAN4#104-bis-e and RAN4#105 meeting, some progress have been made on the framework for FR2 requirement definition, a general framework in R4-2220273 was agreed as a starting point.</a:t>
            </a:r>
          </a:p>
          <a:p>
            <a:pPr marL="285750" indent="-285750" algn="just">
              <a:lnSpc>
                <a:spcPct val="120000"/>
              </a:lnSpc>
              <a:buFont typeface="Wingdings" panose="05000000000000000000" pitchFamily="2" charset="2"/>
              <a:buChar char="§"/>
            </a:pPr>
            <a:endParaRPr lang="en-US" altLang="zh-CN" sz="1600" dirty="0">
              <a:latin typeface="Arial" panose="020B0604020202020204" pitchFamily="34" charset="0"/>
              <a:cs typeface="Arial" panose="020B0604020202020204" pitchFamily="34" charset="0"/>
            </a:endParaRPr>
          </a:p>
          <a:p>
            <a:pPr marL="285750" indent="-285750" algn="just">
              <a:lnSpc>
                <a:spcPct val="120000"/>
              </a:lnSpc>
              <a:buFont typeface="Wingdings" panose="05000000000000000000" pitchFamily="2" charset="2"/>
              <a:buChar char="§"/>
            </a:pPr>
            <a:r>
              <a:rPr lang="en-US" altLang="zh-CN" sz="1600" dirty="0">
                <a:latin typeface="Arial" panose="020B0604020202020204" pitchFamily="34" charset="0"/>
                <a:cs typeface="Arial" panose="020B0604020202020204" pitchFamily="34" charset="0"/>
              </a:rPr>
              <a:t>However, many key aspects are still undefined, whether current FR2 framework is feasible to define FR2 requirement is not confirmed.</a:t>
            </a:r>
          </a:p>
          <a:p>
            <a:pPr marL="285750" indent="-285750" algn="just">
              <a:lnSpc>
                <a:spcPct val="120000"/>
              </a:lnSpc>
              <a:buFont typeface="Wingdings" panose="05000000000000000000" pitchFamily="2" charset="2"/>
              <a:buChar char="§"/>
            </a:pPr>
            <a:endParaRPr lang="en-US" altLang="zh-CN" sz="1600" dirty="0">
              <a:latin typeface="Arial" panose="020B0604020202020204" pitchFamily="34" charset="0"/>
              <a:cs typeface="Arial" panose="020B0604020202020204" pitchFamily="34" charset="0"/>
            </a:endParaRPr>
          </a:p>
          <a:p>
            <a:pPr marL="285750" indent="-285750" algn="just">
              <a:lnSpc>
                <a:spcPct val="120000"/>
              </a:lnSpc>
              <a:buFont typeface="Wingdings" panose="05000000000000000000" pitchFamily="2" charset="2"/>
              <a:buChar char="§"/>
            </a:pPr>
            <a:r>
              <a:rPr lang="en-US" altLang="zh-CN" sz="1600" dirty="0">
                <a:latin typeface="Arial" panose="020B0604020202020204" pitchFamily="34" charset="0"/>
                <a:cs typeface="Arial" panose="020B0604020202020204" pitchFamily="34" charset="0"/>
              </a:rPr>
              <a:t>In addition, in RAN4#105 meeting, there are some agreements related to FR1 MIMO OTA working scope, the conclusion should be properly reflected in the WID.</a:t>
            </a:r>
          </a:p>
        </p:txBody>
      </p:sp>
    </p:spTree>
    <p:extLst>
      <p:ext uri="{BB962C8B-B14F-4D97-AF65-F5344CB8AC3E}">
        <p14:creationId xmlns:p14="http://schemas.microsoft.com/office/powerpoint/2010/main" val="7046210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5"/>
          <p:cNvSpPr txBox="1"/>
          <p:nvPr/>
        </p:nvSpPr>
        <p:spPr>
          <a:xfrm>
            <a:off x="561859" y="349776"/>
            <a:ext cx="967363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lvl="0" algn="l">
              <a:defRPr/>
            </a:pPr>
            <a:r>
              <a:rPr lang="en-US" altLang="zh-CN" sz="2800" dirty="0">
                <a:latin typeface="微软雅黑" panose="020B0503020204020204" pitchFamily="34" charset="-122"/>
                <a:ea typeface="微软雅黑" panose="020B0503020204020204" pitchFamily="34" charset="-122"/>
              </a:rPr>
              <a:t>RAN4 progress on general FR2 framework R4-2220273</a:t>
            </a:r>
          </a:p>
        </p:txBody>
      </p:sp>
      <p:sp>
        <p:nvSpPr>
          <p:cNvPr id="54" name="矩形 53">
            <a:extLst>
              <a:ext uri="{FF2B5EF4-FFF2-40B4-BE49-F238E27FC236}">
                <a16:creationId xmlns:a16="http://schemas.microsoft.com/office/drawing/2014/main" id="{704AEDCB-BB57-4B45-823D-6A05D61AC928}"/>
              </a:ext>
            </a:extLst>
          </p:cNvPr>
          <p:cNvSpPr/>
          <p:nvPr/>
        </p:nvSpPr>
        <p:spPr>
          <a:xfrm>
            <a:off x="463537" y="1230823"/>
            <a:ext cx="6895581" cy="4715393"/>
          </a:xfrm>
          <a:prstGeom prst="rect">
            <a:avLst/>
          </a:prstGeom>
        </p:spPr>
        <p:txBody>
          <a:bodyPr wrap="square">
            <a:spAutoFit/>
          </a:bodyPr>
          <a:lstStyle/>
          <a:p>
            <a:pPr marL="285750" indent="-285750" algn="just">
              <a:lnSpc>
                <a:spcPct val="120000"/>
              </a:lnSpc>
              <a:buFont typeface="Wingdings" panose="05000000000000000000" pitchFamily="2" charset="2"/>
              <a:buChar char="§"/>
            </a:pPr>
            <a:r>
              <a:rPr lang="en-US" altLang="zh-CN" dirty="0">
                <a:latin typeface="Arial" panose="020B0604020202020204" pitchFamily="34" charset="0"/>
                <a:cs typeface="Arial" panose="020B0604020202020204" pitchFamily="34" charset="0"/>
              </a:rPr>
              <a:t>In the framework, there are two approaches to define FR2 MIMO OTA requirements, i.e. pure measurement approach and Hybrid approach</a:t>
            </a:r>
          </a:p>
          <a:p>
            <a:pPr marL="742950" lvl="1" indent="-285750" algn="just">
              <a:lnSpc>
                <a:spcPct val="120000"/>
              </a:lnSpc>
              <a:buFont typeface="Wingdings" panose="05000000000000000000" pitchFamily="2" charset="2"/>
              <a:buChar char="§"/>
            </a:pPr>
            <a:r>
              <a:rPr lang="en-US" altLang="zh-CN" sz="1600" dirty="0">
                <a:latin typeface="Arial" panose="020B0604020202020204" pitchFamily="34" charset="0"/>
                <a:cs typeface="Arial" panose="020B0604020202020204" pitchFamily="34" charset="0"/>
              </a:rPr>
              <a:t>Pure measurement approach means the same way as FR1 MIMO OTA to derive measured CDF and final requirements</a:t>
            </a:r>
          </a:p>
          <a:p>
            <a:pPr marL="742950" lvl="1" indent="-285750" algn="just">
              <a:lnSpc>
                <a:spcPct val="120000"/>
              </a:lnSpc>
              <a:buFont typeface="Wingdings" panose="05000000000000000000" pitchFamily="2" charset="2"/>
              <a:buChar char="§"/>
            </a:pPr>
            <a:r>
              <a:rPr lang="en-US" altLang="zh-CN" sz="1600" dirty="0">
                <a:latin typeface="Arial" panose="020B0604020202020204" pitchFamily="34" charset="0"/>
                <a:cs typeface="Arial" panose="020B0604020202020204" pitchFamily="34" charset="0"/>
              </a:rPr>
              <a:t>Hybrid approach uses both simulation results and measurement results based on simulation campaign and measurement campaign</a:t>
            </a:r>
          </a:p>
          <a:p>
            <a:pPr marL="742950" lvl="1" indent="-285750" algn="just">
              <a:lnSpc>
                <a:spcPct val="120000"/>
              </a:lnSpc>
              <a:buFont typeface="Wingdings" panose="05000000000000000000" pitchFamily="2" charset="2"/>
              <a:buChar char="§"/>
            </a:pPr>
            <a:endParaRPr lang="en-US" altLang="zh-CN" sz="1600" dirty="0">
              <a:latin typeface="Arial" panose="020B0604020202020204" pitchFamily="34" charset="0"/>
              <a:cs typeface="Arial" panose="020B0604020202020204" pitchFamily="34" charset="0"/>
            </a:endParaRPr>
          </a:p>
          <a:p>
            <a:pPr marL="285750" indent="-285750" algn="just">
              <a:lnSpc>
                <a:spcPct val="120000"/>
              </a:lnSpc>
              <a:buFont typeface="Wingdings" panose="05000000000000000000" pitchFamily="2" charset="2"/>
              <a:buChar char="§"/>
            </a:pPr>
            <a:r>
              <a:rPr lang="en-US" altLang="zh-CN" dirty="0">
                <a:latin typeface="Arial" panose="020B0604020202020204" pitchFamily="34" charset="0"/>
                <a:cs typeface="Arial" panose="020B0604020202020204" pitchFamily="34" charset="0"/>
              </a:rPr>
              <a:t>For both of above two approaches, it is confirmed that several common actions are needed:</a:t>
            </a:r>
          </a:p>
          <a:p>
            <a:pPr marL="742950" lvl="1" indent="-285750" algn="just">
              <a:lnSpc>
                <a:spcPct val="120000"/>
              </a:lnSpc>
              <a:buFont typeface="Wingdings" panose="05000000000000000000" pitchFamily="2" charset="2"/>
              <a:buChar char="§"/>
            </a:pPr>
            <a:r>
              <a:rPr lang="en-US" altLang="zh-CN" sz="1600" dirty="0">
                <a:latin typeface="Arial" panose="020B0604020202020204" pitchFamily="34" charset="0"/>
                <a:cs typeface="Arial" panose="020B0604020202020204" pitchFamily="34" charset="0"/>
              </a:rPr>
              <a:t>FR2 lab alignment activity</a:t>
            </a:r>
          </a:p>
          <a:p>
            <a:pPr marL="742950" lvl="1" indent="-285750" algn="just">
              <a:lnSpc>
                <a:spcPct val="120000"/>
              </a:lnSpc>
              <a:buFont typeface="Wingdings" panose="05000000000000000000" pitchFamily="2" charset="2"/>
              <a:buChar char="§"/>
            </a:pPr>
            <a:r>
              <a:rPr lang="en-US" altLang="zh-CN" sz="1600" dirty="0">
                <a:latin typeface="Arial" panose="020B0604020202020204" pitchFamily="34" charset="0"/>
                <a:cs typeface="Arial" panose="020B0604020202020204" pitchFamily="34" charset="0"/>
              </a:rPr>
              <a:t>FR2 MIMO OTA Channel model validation activity</a:t>
            </a:r>
          </a:p>
          <a:p>
            <a:pPr marL="742950" lvl="1" indent="-285750" algn="just">
              <a:lnSpc>
                <a:spcPct val="120000"/>
              </a:lnSpc>
              <a:buFont typeface="Wingdings" panose="05000000000000000000" pitchFamily="2" charset="2"/>
              <a:buChar char="§"/>
            </a:pPr>
            <a:r>
              <a:rPr lang="en-US" altLang="zh-CN" sz="1600" dirty="0">
                <a:latin typeface="Arial" panose="020B0604020202020204" pitchFamily="34" charset="0"/>
                <a:cs typeface="Arial" panose="020B0604020202020204" pitchFamily="34" charset="0"/>
              </a:rPr>
              <a:t>FR2 smartphone measurement results from aligned test labs</a:t>
            </a:r>
          </a:p>
          <a:p>
            <a:pPr marL="285750" indent="-285750" algn="just">
              <a:lnSpc>
                <a:spcPct val="120000"/>
              </a:lnSpc>
              <a:buFont typeface="Wingdings" panose="05000000000000000000" pitchFamily="2" charset="2"/>
              <a:buChar char="§"/>
            </a:pPr>
            <a:endParaRPr lang="en-US" altLang="zh-CN" dirty="0">
              <a:latin typeface="Arial" panose="020B0604020202020204" pitchFamily="34" charset="0"/>
              <a:cs typeface="Arial" panose="020B0604020202020204" pitchFamily="34" charset="0"/>
            </a:endParaRPr>
          </a:p>
        </p:txBody>
      </p:sp>
      <p:pic>
        <p:nvPicPr>
          <p:cNvPr id="31" name="图片 30">
            <a:extLst>
              <a:ext uri="{FF2B5EF4-FFF2-40B4-BE49-F238E27FC236}">
                <a16:creationId xmlns:a16="http://schemas.microsoft.com/office/drawing/2014/main" id="{2A35EB95-E209-4134-B4A3-1CA76C48363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0953" y="1356215"/>
            <a:ext cx="4358005" cy="4145569"/>
          </a:xfrm>
          <a:prstGeom prst="rect">
            <a:avLst/>
          </a:prstGeom>
          <a:noFill/>
          <a:ln>
            <a:noFill/>
          </a:ln>
        </p:spPr>
      </p:pic>
      <p:sp>
        <p:nvSpPr>
          <p:cNvPr id="4" name="矩形 3">
            <a:extLst>
              <a:ext uri="{FF2B5EF4-FFF2-40B4-BE49-F238E27FC236}">
                <a16:creationId xmlns:a16="http://schemas.microsoft.com/office/drawing/2014/main" id="{4935335E-BA74-4F3C-B096-E67231AD76B5}"/>
              </a:ext>
            </a:extLst>
          </p:cNvPr>
          <p:cNvSpPr/>
          <p:nvPr/>
        </p:nvSpPr>
        <p:spPr>
          <a:xfrm>
            <a:off x="7640953" y="5715383"/>
            <a:ext cx="4627986" cy="461665"/>
          </a:xfrm>
          <a:prstGeom prst="rect">
            <a:avLst/>
          </a:prstGeom>
        </p:spPr>
        <p:txBody>
          <a:bodyPr wrap="square">
            <a:spAutoFit/>
          </a:bodyPr>
          <a:lstStyle/>
          <a:p>
            <a:r>
              <a:rPr lang="en-US" sz="1200" dirty="0">
                <a:latin typeface="Arial" panose="020B0604020202020204" pitchFamily="34" charset="0"/>
                <a:cs typeface="Arial" panose="020B0604020202020204" pitchFamily="34" charset="0"/>
              </a:rPr>
              <a:t>Fig. 1.  Work flow of FR2 MIMO OTA performance requirements development in R4-2220273</a:t>
            </a:r>
          </a:p>
        </p:txBody>
      </p:sp>
    </p:spTree>
    <p:extLst>
      <p:ext uri="{BB962C8B-B14F-4D97-AF65-F5344CB8AC3E}">
        <p14:creationId xmlns:p14="http://schemas.microsoft.com/office/powerpoint/2010/main" val="3484011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5"/>
          <p:cNvSpPr txBox="1"/>
          <p:nvPr/>
        </p:nvSpPr>
        <p:spPr>
          <a:xfrm>
            <a:off x="561859" y="349776"/>
            <a:ext cx="967363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lvl="0" algn="l">
              <a:defRPr/>
            </a:pPr>
            <a:r>
              <a:rPr lang="en-US" altLang="zh-CN" sz="2800" dirty="0">
                <a:latin typeface="微软雅黑" panose="020B0503020204020204" pitchFamily="34" charset="-122"/>
                <a:ea typeface="微软雅黑" panose="020B0503020204020204" pitchFamily="34" charset="-122"/>
              </a:rPr>
              <a:t>Feasibility of Pure measurement approach</a:t>
            </a:r>
          </a:p>
        </p:txBody>
      </p:sp>
      <p:sp>
        <p:nvSpPr>
          <p:cNvPr id="54" name="矩形 53">
            <a:extLst>
              <a:ext uri="{FF2B5EF4-FFF2-40B4-BE49-F238E27FC236}">
                <a16:creationId xmlns:a16="http://schemas.microsoft.com/office/drawing/2014/main" id="{704AEDCB-BB57-4B45-823D-6A05D61AC928}"/>
              </a:ext>
            </a:extLst>
          </p:cNvPr>
          <p:cNvSpPr/>
          <p:nvPr/>
        </p:nvSpPr>
        <p:spPr>
          <a:xfrm>
            <a:off x="561859" y="1142332"/>
            <a:ext cx="10991044" cy="2610202"/>
          </a:xfrm>
          <a:prstGeom prst="rect">
            <a:avLst/>
          </a:prstGeom>
        </p:spPr>
        <p:txBody>
          <a:bodyPr wrap="square">
            <a:spAutoFit/>
          </a:bodyPr>
          <a:lstStyle/>
          <a:p>
            <a:pPr marL="285750" indent="-285750" algn="just">
              <a:lnSpc>
                <a:spcPct val="120000"/>
              </a:lnSpc>
              <a:buFont typeface="Wingdings" panose="05000000000000000000" pitchFamily="2" charset="2"/>
              <a:buChar char="§"/>
            </a:pPr>
            <a:r>
              <a:rPr lang="en-US" altLang="zh-CN" dirty="0">
                <a:latin typeface="Arial" panose="020B0604020202020204" pitchFamily="34" charset="0"/>
                <a:cs typeface="Arial" panose="020B0604020202020204" pitchFamily="34" charset="0"/>
              </a:rPr>
              <a:t>For lab alignment activity </a:t>
            </a:r>
          </a:p>
          <a:p>
            <a:pPr marL="742950" lvl="1" indent="-285750" algn="just">
              <a:lnSpc>
                <a:spcPct val="120000"/>
              </a:lnSpc>
              <a:buFont typeface="Wingdings" panose="05000000000000000000" pitchFamily="2" charset="2"/>
              <a:buChar char="§"/>
            </a:pPr>
            <a:r>
              <a:rPr lang="en-US" altLang="zh-CN" sz="1600" dirty="0">
                <a:latin typeface="Arial" panose="020B0604020202020204" pitchFamily="34" charset="0"/>
                <a:cs typeface="Arial" panose="020B0604020202020204" pitchFamily="34" charset="0"/>
              </a:rPr>
              <a:t>The framework is still under discussion and targeted for finalization till RAN4#106</a:t>
            </a:r>
          </a:p>
          <a:p>
            <a:pPr marL="742950" lvl="1" indent="-285750" algn="just">
              <a:lnSpc>
                <a:spcPct val="120000"/>
              </a:lnSpc>
              <a:buFont typeface="Wingdings" panose="05000000000000000000" pitchFamily="2" charset="2"/>
              <a:buChar char="§"/>
            </a:pPr>
            <a:endParaRPr lang="en-US" altLang="zh-CN" dirty="0">
              <a:latin typeface="Arial" panose="020B0604020202020204" pitchFamily="34" charset="0"/>
              <a:cs typeface="Arial" panose="020B0604020202020204" pitchFamily="34" charset="0"/>
            </a:endParaRPr>
          </a:p>
          <a:p>
            <a:pPr marL="742950" lvl="1" indent="-285750" algn="just">
              <a:lnSpc>
                <a:spcPct val="120000"/>
              </a:lnSpc>
              <a:buFont typeface="Wingdings" panose="05000000000000000000" pitchFamily="2" charset="2"/>
              <a:buChar char="§"/>
            </a:pPr>
            <a:endParaRPr lang="en-US" altLang="zh-CN" dirty="0">
              <a:latin typeface="Arial" panose="020B0604020202020204" pitchFamily="34" charset="0"/>
              <a:cs typeface="Arial" panose="020B0604020202020204" pitchFamily="34" charset="0"/>
            </a:endParaRPr>
          </a:p>
          <a:p>
            <a:pPr marL="742950" lvl="1" indent="-285750" algn="just">
              <a:lnSpc>
                <a:spcPct val="120000"/>
              </a:lnSpc>
              <a:buFont typeface="Wingdings" panose="05000000000000000000" pitchFamily="2" charset="2"/>
              <a:buChar char="§"/>
            </a:pPr>
            <a:endParaRPr lang="en-US" altLang="zh-CN" dirty="0">
              <a:latin typeface="Arial" panose="020B0604020202020204" pitchFamily="34" charset="0"/>
              <a:cs typeface="Arial" panose="020B0604020202020204" pitchFamily="34" charset="0"/>
            </a:endParaRPr>
          </a:p>
          <a:p>
            <a:pPr marL="742950" lvl="1" indent="-285750" algn="just">
              <a:lnSpc>
                <a:spcPct val="120000"/>
              </a:lnSpc>
              <a:buFont typeface="Wingdings" panose="05000000000000000000" pitchFamily="2" charset="2"/>
              <a:buChar char="§"/>
            </a:pPr>
            <a:r>
              <a:rPr lang="en-US" altLang="zh-CN" sz="1600" dirty="0">
                <a:latin typeface="Arial" panose="020B0604020202020204" pitchFamily="34" charset="0"/>
                <a:cs typeface="Arial" panose="020B0604020202020204" pitchFamily="34" charset="0"/>
              </a:rPr>
              <a:t>No sufficient number of FR2 smartphone is confirmed. By now, only one volunteer device is collected with no UE panel and antenna pattern information being shared.</a:t>
            </a:r>
          </a:p>
          <a:p>
            <a:pPr marL="285750" indent="-285750" algn="just">
              <a:lnSpc>
                <a:spcPct val="120000"/>
              </a:lnSpc>
              <a:buFont typeface="Wingdings" panose="05000000000000000000" pitchFamily="2" charset="2"/>
              <a:buChar char="§"/>
            </a:pPr>
            <a:endParaRPr lang="en-US" altLang="zh-CN" dirty="0">
              <a:latin typeface="Arial" panose="020B0604020202020204" pitchFamily="34" charset="0"/>
              <a:cs typeface="Arial" panose="020B0604020202020204" pitchFamily="34" charset="0"/>
            </a:endParaRPr>
          </a:p>
        </p:txBody>
      </p:sp>
      <p:sp>
        <p:nvSpPr>
          <p:cNvPr id="6" name="文本框 5">
            <a:extLst>
              <a:ext uri="{FF2B5EF4-FFF2-40B4-BE49-F238E27FC236}">
                <a16:creationId xmlns:a16="http://schemas.microsoft.com/office/drawing/2014/main" id="{2C668D9C-D258-451C-969F-4A92C68E2FAD}"/>
              </a:ext>
            </a:extLst>
          </p:cNvPr>
          <p:cNvSpPr txBox="1"/>
          <p:nvPr/>
        </p:nvSpPr>
        <p:spPr>
          <a:xfrm>
            <a:off x="941771" y="1826809"/>
            <a:ext cx="10523739" cy="923330"/>
          </a:xfrm>
          <a:prstGeom prst="rect">
            <a:avLst/>
          </a:prstGeom>
          <a:noFill/>
          <a:ln>
            <a:solidFill>
              <a:schemeClr val="tx1"/>
            </a:solidFill>
          </a:ln>
        </p:spPr>
        <p:txBody>
          <a:bodyPr wrap="square" rtlCol="0">
            <a:spAutoFit/>
          </a:bodyPr>
          <a:lstStyle/>
          <a:p>
            <a:pPr marL="285750" lvl="0" indent="-285750" hangingPunct="0">
              <a:buFont typeface="Arial" panose="020B0604020202020204" pitchFamily="34" charset="0"/>
              <a:buChar char="•"/>
            </a:pPr>
            <a:r>
              <a:rPr lang="en-GB" i="1" dirty="0"/>
              <a:t>Finalize the framework for the lab alignment no later than RAN4 106 meeting (Feb. 2023). </a:t>
            </a:r>
            <a:endParaRPr lang="en-US" i="1" dirty="0"/>
          </a:p>
          <a:p>
            <a:pPr marL="285750" lvl="0" indent="-285750" hangingPunct="0">
              <a:buFont typeface="Arial" panose="020B0604020202020204" pitchFamily="34" charset="0"/>
              <a:buChar char="•"/>
            </a:pPr>
            <a:r>
              <a:rPr lang="en-GB" i="1" dirty="0"/>
              <a:t>At least [3] participating labs and at least [2-4] Performance Alignment Devices (PADs) per band are required. </a:t>
            </a:r>
            <a:endParaRPr lang="en-US" i="1" dirty="0"/>
          </a:p>
        </p:txBody>
      </p:sp>
      <p:sp>
        <p:nvSpPr>
          <p:cNvPr id="3" name="矩形 2">
            <a:extLst>
              <a:ext uri="{FF2B5EF4-FFF2-40B4-BE49-F238E27FC236}">
                <a16:creationId xmlns:a16="http://schemas.microsoft.com/office/drawing/2014/main" id="{683BF826-D341-4D53-B2DE-9106E6895A7D}"/>
              </a:ext>
            </a:extLst>
          </p:cNvPr>
          <p:cNvSpPr/>
          <p:nvPr/>
        </p:nvSpPr>
        <p:spPr>
          <a:xfrm>
            <a:off x="561859" y="3575614"/>
            <a:ext cx="11068282" cy="994311"/>
          </a:xfrm>
          <a:prstGeom prst="rect">
            <a:avLst/>
          </a:prstGeom>
        </p:spPr>
        <p:txBody>
          <a:bodyPr wrap="square">
            <a:spAutoFit/>
          </a:bodyPr>
          <a:lstStyle/>
          <a:p>
            <a:pPr marL="285750" indent="-285750" algn="just">
              <a:lnSpc>
                <a:spcPct val="120000"/>
              </a:lnSpc>
              <a:buFont typeface="Wingdings" panose="05000000000000000000" pitchFamily="2" charset="2"/>
              <a:buChar char="§"/>
            </a:pPr>
            <a:r>
              <a:rPr lang="en-US" altLang="zh-CN" dirty="0">
                <a:latin typeface="Arial" panose="020B0604020202020204" pitchFamily="34" charset="0"/>
                <a:cs typeface="Arial" panose="020B0604020202020204" pitchFamily="34" charset="0"/>
              </a:rPr>
              <a:t>For FR2 measurement campaign </a:t>
            </a:r>
          </a:p>
          <a:p>
            <a:pPr marL="742950" lvl="1" indent="-285750" algn="just">
              <a:lnSpc>
                <a:spcPct val="120000"/>
              </a:lnSpc>
              <a:buFont typeface="Wingdings" panose="05000000000000000000" pitchFamily="2" charset="2"/>
              <a:buChar char="§"/>
            </a:pPr>
            <a:r>
              <a:rPr lang="en-US" altLang="zh-CN" sz="1600" dirty="0">
                <a:latin typeface="Arial" panose="020B0604020202020204" pitchFamily="34" charset="0"/>
                <a:cs typeface="Arial" panose="020B0604020202020204" pitchFamily="34" charset="0"/>
              </a:rPr>
              <a:t>The minimum number of commercial devices for defining requirements is [8-15] per band, no sufficient number of FR2 smartphones is confirmed for now.</a:t>
            </a:r>
            <a:endParaRPr lang="en-US" sz="1600" dirty="0"/>
          </a:p>
        </p:txBody>
      </p:sp>
      <p:sp>
        <p:nvSpPr>
          <p:cNvPr id="10" name="矩形 9">
            <a:extLst>
              <a:ext uri="{FF2B5EF4-FFF2-40B4-BE49-F238E27FC236}">
                <a16:creationId xmlns:a16="http://schemas.microsoft.com/office/drawing/2014/main" id="{CCECB58D-6091-4738-BF6D-1058D0C9A494}"/>
              </a:ext>
            </a:extLst>
          </p:cNvPr>
          <p:cNvSpPr/>
          <p:nvPr/>
        </p:nvSpPr>
        <p:spPr>
          <a:xfrm>
            <a:off x="561859" y="5202651"/>
            <a:ext cx="11068282" cy="806375"/>
          </a:xfrm>
          <a:prstGeom prst="rect">
            <a:avLst/>
          </a:prstGeom>
        </p:spPr>
        <p:txBody>
          <a:bodyPr wrap="square">
            <a:spAutoFit/>
          </a:bodyPr>
          <a:lstStyle/>
          <a:p>
            <a:pPr algn="just">
              <a:lnSpc>
                <a:spcPct val="120000"/>
              </a:lnSpc>
            </a:pPr>
            <a:r>
              <a:rPr lang="en-US" sz="2000" b="1" dirty="0"/>
              <a:t>Observation 1: The feasibility of pure measurement approach to define FR2 MIMO OTA requirement is not confirmed.</a:t>
            </a:r>
          </a:p>
        </p:txBody>
      </p:sp>
    </p:spTree>
    <p:extLst>
      <p:ext uri="{BB962C8B-B14F-4D97-AF65-F5344CB8AC3E}">
        <p14:creationId xmlns:p14="http://schemas.microsoft.com/office/powerpoint/2010/main" val="750825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5"/>
          <p:cNvSpPr txBox="1"/>
          <p:nvPr/>
        </p:nvSpPr>
        <p:spPr>
          <a:xfrm>
            <a:off x="561859" y="349776"/>
            <a:ext cx="967363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lvl="0" algn="l">
              <a:defRPr/>
            </a:pPr>
            <a:r>
              <a:rPr lang="en-US" altLang="zh-CN" sz="2800" dirty="0">
                <a:latin typeface="微软雅黑" panose="020B0503020204020204" pitchFamily="34" charset="-122"/>
                <a:ea typeface="微软雅黑" panose="020B0503020204020204" pitchFamily="34" charset="-122"/>
              </a:rPr>
              <a:t>Feasibility of Hybrid approach</a:t>
            </a:r>
          </a:p>
        </p:txBody>
      </p:sp>
      <p:sp>
        <p:nvSpPr>
          <p:cNvPr id="54" name="矩形 53">
            <a:extLst>
              <a:ext uri="{FF2B5EF4-FFF2-40B4-BE49-F238E27FC236}">
                <a16:creationId xmlns:a16="http://schemas.microsoft.com/office/drawing/2014/main" id="{704AEDCB-BB57-4B45-823D-6A05D61AC928}"/>
              </a:ext>
            </a:extLst>
          </p:cNvPr>
          <p:cNvSpPr/>
          <p:nvPr/>
        </p:nvSpPr>
        <p:spPr>
          <a:xfrm>
            <a:off x="561859" y="1142332"/>
            <a:ext cx="10991044" cy="2647135"/>
          </a:xfrm>
          <a:prstGeom prst="rect">
            <a:avLst/>
          </a:prstGeom>
        </p:spPr>
        <p:txBody>
          <a:bodyPr wrap="square">
            <a:spAutoFit/>
          </a:bodyPr>
          <a:lstStyle/>
          <a:p>
            <a:pPr marL="285750" indent="-285750" algn="just">
              <a:lnSpc>
                <a:spcPct val="120000"/>
              </a:lnSpc>
              <a:buFont typeface="Wingdings" panose="05000000000000000000" pitchFamily="2" charset="2"/>
              <a:buChar char="§"/>
            </a:pPr>
            <a:r>
              <a:rPr lang="en-US" altLang="zh-CN" dirty="0">
                <a:latin typeface="Arial" panose="020B0604020202020204" pitchFamily="34" charset="0"/>
                <a:cs typeface="Arial" panose="020B0604020202020204" pitchFamily="34" charset="0"/>
              </a:rPr>
              <a:t>For Simulation Platform Validation Activity</a:t>
            </a:r>
          </a:p>
          <a:p>
            <a:pPr marL="742950" lvl="1" indent="-285750" algn="just">
              <a:lnSpc>
                <a:spcPct val="120000"/>
              </a:lnSpc>
              <a:buFont typeface="Wingdings" panose="05000000000000000000" pitchFamily="2" charset="2"/>
              <a:buChar char="§"/>
            </a:pPr>
            <a:r>
              <a:rPr lang="en-US" altLang="zh-CN" sz="1600" dirty="0">
                <a:latin typeface="Arial" panose="020B0604020202020204" pitchFamily="34" charset="0"/>
                <a:cs typeface="Arial" panose="020B0604020202020204" pitchFamily="34" charset="0"/>
              </a:rPr>
              <a:t>The feasibility of FR2 lab alignment for simulation platform validation is not confirmed</a:t>
            </a:r>
          </a:p>
          <a:p>
            <a:pPr marL="742950" lvl="1" indent="-285750" algn="just">
              <a:lnSpc>
                <a:spcPct val="120000"/>
              </a:lnSpc>
              <a:buFont typeface="Wingdings" panose="05000000000000000000" pitchFamily="2" charset="2"/>
              <a:buChar char="§"/>
            </a:pPr>
            <a:endParaRPr lang="en-US" altLang="zh-CN" dirty="0">
              <a:latin typeface="Arial" panose="020B0604020202020204" pitchFamily="34" charset="0"/>
              <a:cs typeface="Arial" panose="020B0604020202020204" pitchFamily="34" charset="0"/>
            </a:endParaRPr>
          </a:p>
          <a:p>
            <a:pPr marL="742950" lvl="1" indent="-285750" algn="just">
              <a:lnSpc>
                <a:spcPct val="120000"/>
              </a:lnSpc>
              <a:buFont typeface="Wingdings" panose="05000000000000000000" pitchFamily="2" charset="2"/>
              <a:buChar char="§"/>
            </a:pPr>
            <a:endParaRPr lang="en-US" altLang="zh-CN" dirty="0">
              <a:latin typeface="Arial" panose="020B0604020202020204" pitchFamily="34" charset="0"/>
              <a:cs typeface="Arial" panose="020B0604020202020204" pitchFamily="34" charset="0"/>
            </a:endParaRPr>
          </a:p>
          <a:p>
            <a:pPr marL="742950" lvl="1" indent="-285750" algn="just">
              <a:lnSpc>
                <a:spcPct val="120000"/>
              </a:lnSpc>
              <a:buFont typeface="Wingdings" panose="05000000000000000000" pitchFamily="2" charset="2"/>
              <a:buChar char="§"/>
            </a:pPr>
            <a:endParaRPr lang="en-US" altLang="zh-CN" dirty="0">
              <a:latin typeface="Arial" panose="020B0604020202020204" pitchFamily="34" charset="0"/>
              <a:cs typeface="Arial" panose="020B0604020202020204" pitchFamily="34" charset="0"/>
            </a:endParaRPr>
          </a:p>
          <a:p>
            <a:pPr marL="742950" lvl="1" indent="-285750" algn="just">
              <a:lnSpc>
                <a:spcPct val="120000"/>
              </a:lnSpc>
              <a:buFont typeface="Wingdings" panose="05000000000000000000" pitchFamily="2" charset="2"/>
              <a:buChar char="§"/>
            </a:pPr>
            <a:endParaRPr lang="en-US" altLang="zh-CN" dirty="0">
              <a:latin typeface="Arial" panose="020B0604020202020204" pitchFamily="34" charset="0"/>
              <a:cs typeface="Arial" panose="020B0604020202020204" pitchFamily="34" charset="0"/>
            </a:endParaRPr>
          </a:p>
          <a:p>
            <a:pPr marL="742950" lvl="1" indent="-285750" algn="just">
              <a:lnSpc>
                <a:spcPct val="120000"/>
              </a:lnSpc>
              <a:buFont typeface="Wingdings" panose="05000000000000000000" pitchFamily="2" charset="2"/>
              <a:buChar char="§"/>
            </a:pPr>
            <a:r>
              <a:rPr lang="en-US" altLang="zh-CN" sz="1600" dirty="0">
                <a:latin typeface="Arial" panose="020B0604020202020204" pitchFamily="34" charset="0"/>
                <a:cs typeface="Arial" panose="020B0604020202020204" pitchFamily="34" charset="0"/>
              </a:rPr>
              <a:t>How to implement the antenna pattern into FR2 simulation activity is FFS</a:t>
            </a:r>
          </a:p>
          <a:p>
            <a:pPr marL="285750" indent="-285750" algn="just">
              <a:lnSpc>
                <a:spcPct val="120000"/>
              </a:lnSpc>
              <a:buFont typeface="Wingdings" panose="05000000000000000000" pitchFamily="2" charset="2"/>
              <a:buChar char="§"/>
            </a:pPr>
            <a:endParaRPr lang="en-US" altLang="zh-CN" dirty="0">
              <a:latin typeface="Arial" panose="020B0604020202020204" pitchFamily="34" charset="0"/>
              <a:cs typeface="Arial" panose="020B0604020202020204" pitchFamily="34" charset="0"/>
            </a:endParaRPr>
          </a:p>
        </p:txBody>
      </p:sp>
      <p:sp>
        <p:nvSpPr>
          <p:cNvPr id="6" name="文本框 5">
            <a:extLst>
              <a:ext uri="{FF2B5EF4-FFF2-40B4-BE49-F238E27FC236}">
                <a16:creationId xmlns:a16="http://schemas.microsoft.com/office/drawing/2014/main" id="{2C668D9C-D258-451C-969F-4A92C68E2FAD}"/>
              </a:ext>
            </a:extLst>
          </p:cNvPr>
          <p:cNvSpPr txBox="1"/>
          <p:nvPr/>
        </p:nvSpPr>
        <p:spPr>
          <a:xfrm>
            <a:off x="834128" y="1850474"/>
            <a:ext cx="10523739" cy="923330"/>
          </a:xfrm>
          <a:prstGeom prst="rect">
            <a:avLst/>
          </a:prstGeom>
          <a:noFill/>
          <a:ln>
            <a:solidFill>
              <a:schemeClr val="tx1"/>
            </a:solidFill>
          </a:ln>
        </p:spPr>
        <p:txBody>
          <a:bodyPr wrap="square" rtlCol="0">
            <a:spAutoFit/>
          </a:bodyPr>
          <a:lstStyle/>
          <a:p>
            <a:pPr marL="285750" indent="-285750" hangingPunct="0">
              <a:buFont typeface="Arial" panose="020B0604020202020204" pitchFamily="34" charset="0"/>
              <a:buChar char="•"/>
            </a:pPr>
            <a:r>
              <a:rPr lang="en-GB" i="1" dirty="0"/>
              <a:t>[The lab alignment is required for the validation activity, i.e., the measurement results used for the validation activity should come from the aligned lab(s).]</a:t>
            </a:r>
            <a:endParaRPr lang="en-US" i="1" dirty="0"/>
          </a:p>
          <a:p>
            <a:pPr marL="742950" lvl="1" indent="-285750" hangingPunct="0">
              <a:buFont typeface="Arial" panose="020B0604020202020204" pitchFamily="34" charset="0"/>
              <a:buChar char="•"/>
            </a:pPr>
            <a:r>
              <a:rPr lang="en-GB" i="1" dirty="0"/>
              <a:t>Further check the feasibility of the lab alignment for the validation activity</a:t>
            </a:r>
            <a:endParaRPr lang="en-US" i="1" dirty="0"/>
          </a:p>
        </p:txBody>
      </p:sp>
      <p:sp>
        <p:nvSpPr>
          <p:cNvPr id="10" name="矩形 9">
            <a:extLst>
              <a:ext uri="{FF2B5EF4-FFF2-40B4-BE49-F238E27FC236}">
                <a16:creationId xmlns:a16="http://schemas.microsoft.com/office/drawing/2014/main" id="{CCECB58D-6091-4738-BF6D-1058D0C9A494}"/>
              </a:ext>
            </a:extLst>
          </p:cNvPr>
          <p:cNvSpPr/>
          <p:nvPr/>
        </p:nvSpPr>
        <p:spPr>
          <a:xfrm>
            <a:off x="523240" y="5416011"/>
            <a:ext cx="11068282" cy="806375"/>
          </a:xfrm>
          <a:prstGeom prst="rect">
            <a:avLst/>
          </a:prstGeom>
        </p:spPr>
        <p:txBody>
          <a:bodyPr wrap="square">
            <a:spAutoFit/>
          </a:bodyPr>
          <a:lstStyle/>
          <a:p>
            <a:pPr algn="just">
              <a:lnSpc>
                <a:spcPct val="120000"/>
              </a:lnSpc>
            </a:pPr>
            <a:r>
              <a:rPr lang="en-US" sz="2000" b="1" dirty="0"/>
              <a:t>Observation 2: The feasibility of hybrid approach to define FR2 MIMO OTA requirement is not confirmed.</a:t>
            </a:r>
          </a:p>
        </p:txBody>
      </p:sp>
      <p:sp>
        <p:nvSpPr>
          <p:cNvPr id="7" name="文本框 6">
            <a:extLst>
              <a:ext uri="{FF2B5EF4-FFF2-40B4-BE49-F238E27FC236}">
                <a16:creationId xmlns:a16="http://schemas.microsoft.com/office/drawing/2014/main" id="{D5B9DA54-03DA-4593-BC03-3D9E7AA9EBEF}"/>
              </a:ext>
            </a:extLst>
          </p:cNvPr>
          <p:cNvSpPr txBox="1"/>
          <p:nvPr/>
        </p:nvSpPr>
        <p:spPr>
          <a:xfrm>
            <a:off x="834129" y="3529396"/>
            <a:ext cx="10523739" cy="1477328"/>
          </a:xfrm>
          <a:prstGeom prst="rect">
            <a:avLst/>
          </a:prstGeom>
          <a:noFill/>
          <a:ln>
            <a:solidFill>
              <a:schemeClr val="tx1"/>
            </a:solidFill>
          </a:ln>
        </p:spPr>
        <p:txBody>
          <a:bodyPr wrap="square" rtlCol="0">
            <a:spAutoFit/>
          </a:bodyPr>
          <a:lstStyle/>
          <a:p>
            <a:pPr marL="285750" indent="-285750" hangingPunct="0">
              <a:buFont typeface="Arial" panose="020B0604020202020204" pitchFamily="34" charset="0"/>
              <a:buChar char="•"/>
            </a:pPr>
            <a:r>
              <a:rPr lang="en-GB" i="1" dirty="0"/>
              <a:t>Measurement results that will be selected to validate simulation models, should be accompanied by its antenna system radiation pattern, the format in which the radiation pattern is provided will be based on simulation platform proponents’ requirements. </a:t>
            </a:r>
            <a:endParaRPr lang="en-US" i="1" dirty="0"/>
          </a:p>
          <a:p>
            <a:pPr marL="742950" lvl="1" indent="-285750" hangingPunct="0">
              <a:buFont typeface="Arial" panose="020B0604020202020204" pitchFamily="34" charset="0"/>
              <a:buChar char="•"/>
            </a:pPr>
            <a:r>
              <a:rPr lang="en-GB" i="1" dirty="0"/>
              <a:t>Further discuss how to obtain the antenna system radiation patterns</a:t>
            </a:r>
            <a:endParaRPr lang="en-US" i="1" dirty="0"/>
          </a:p>
          <a:p>
            <a:pPr marL="742950" lvl="1" indent="-285750" hangingPunct="0">
              <a:buFont typeface="Arial" panose="020B0604020202020204" pitchFamily="34" charset="0"/>
              <a:buChar char="•"/>
            </a:pPr>
            <a:r>
              <a:rPr lang="en-GB" i="1" dirty="0"/>
              <a:t>FFS on other impact such as baseband capability</a:t>
            </a:r>
            <a:endParaRPr lang="en-US" i="1" dirty="0"/>
          </a:p>
        </p:txBody>
      </p:sp>
    </p:spTree>
    <p:extLst>
      <p:ext uri="{BB962C8B-B14F-4D97-AF65-F5344CB8AC3E}">
        <p14:creationId xmlns:p14="http://schemas.microsoft.com/office/powerpoint/2010/main" val="25761166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5"/>
          <p:cNvSpPr txBox="1"/>
          <p:nvPr/>
        </p:nvSpPr>
        <p:spPr>
          <a:xfrm>
            <a:off x="561859" y="349776"/>
            <a:ext cx="967363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lvl="0" algn="l">
              <a:defRPr/>
            </a:pPr>
            <a:r>
              <a:rPr lang="en-US" altLang="zh-CN" sz="2800" dirty="0">
                <a:latin typeface="微软雅黑" panose="020B0503020204020204" pitchFamily="34" charset="-122"/>
                <a:ea typeface="微软雅黑" panose="020B0503020204020204" pitchFamily="34" charset="-122"/>
              </a:rPr>
              <a:t>Potential Objectives update for FR2 MIMO OTA </a:t>
            </a:r>
          </a:p>
        </p:txBody>
      </p:sp>
      <p:sp>
        <p:nvSpPr>
          <p:cNvPr id="54" name="矩形 53">
            <a:extLst>
              <a:ext uri="{FF2B5EF4-FFF2-40B4-BE49-F238E27FC236}">
                <a16:creationId xmlns:a16="http://schemas.microsoft.com/office/drawing/2014/main" id="{704AEDCB-BB57-4B45-823D-6A05D61AC928}"/>
              </a:ext>
            </a:extLst>
          </p:cNvPr>
          <p:cNvSpPr/>
          <p:nvPr/>
        </p:nvSpPr>
        <p:spPr>
          <a:xfrm>
            <a:off x="561859" y="1142332"/>
            <a:ext cx="10991044" cy="2388603"/>
          </a:xfrm>
          <a:prstGeom prst="rect">
            <a:avLst/>
          </a:prstGeom>
        </p:spPr>
        <p:txBody>
          <a:bodyPr wrap="square">
            <a:spAutoFit/>
          </a:bodyPr>
          <a:lstStyle/>
          <a:p>
            <a:pPr marL="285750" indent="-285750" algn="just">
              <a:lnSpc>
                <a:spcPct val="120000"/>
              </a:lnSpc>
              <a:buFont typeface="Wingdings" panose="05000000000000000000" pitchFamily="2" charset="2"/>
              <a:buChar char="§"/>
            </a:pPr>
            <a:r>
              <a:rPr lang="en-US" altLang="zh-CN" dirty="0">
                <a:latin typeface="Arial" panose="020B0604020202020204" pitchFamily="34" charset="0"/>
                <a:cs typeface="Arial" panose="020B0604020202020204" pitchFamily="34" charset="0"/>
              </a:rPr>
              <a:t>For both pure measurement approach and hybrid approach, the feasibility is not confirmed, which should be concluded till RAN#99 meeting. </a:t>
            </a:r>
          </a:p>
          <a:p>
            <a:pPr marL="285750" indent="-285750" algn="just">
              <a:lnSpc>
                <a:spcPct val="120000"/>
              </a:lnSpc>
              <a:buFont typeface="Wingdings" panose="05000000000000000000" pitchFamily="2" charset="2"/>
              <a:buChar char="§"/>
            </a:pPr>
            <a:endParaRPr lang="en-US" altLang="zh-CN" dirty="0">
              <a:latin typeface="Arial" panose="020B0604020202020204" pitchFamily="34" charset="0"/>
              <a:cs typeface="Arial" panose="020B0604020202020204" pitchFamily="34" charset="0"/>
            </a:endParaRPr>
          </a:p>
          <a:p>
            <a:pPr marL="285750" indent="-285750" algn="just">
              <a:lnSpc>
                <a:spcPct val="120000"/>
              </a:lnSpc>
              <a:buFont typeface="Wingdings" panose="05000000000000000000" pitchFamily="2" charset="2"/>
              <a:buChar char="§"/>
            </a:pPr>
            <a:r>
              <a:rPr lang="en-US" altLang="zh-CN" dirty="0">
                <a:latin typeface="Arial" panose="020B0604020202020204" pitchFamily="34" charset="0"/>
                <a:cs typeface="Arial" panose="020B0604020202020204" pitchFamily="34" charset="0"/>
              </a:rPr>
              <a:t>Besides, to specify the final FR2 MIMO OTA requirement, single approach should be adopted, down-selection needs to be done in RAN4 before performance part starts.</a:t>
            </a:r>
          </a:p>
          <a:p>
            <a:pPr marL="285750" indent="-285750" algn="just">
              <a:lnSpc>
                <a:spcPct val="120000"/>
              </a:lnSpc>
              <a:buFont typeface="Wingdings" panose="05000000000000000000" pitchFamily="2" charset="2"/>
              <a:buChar char="§"/>
            </a:pPr>
            <a:endParaRPr lang="en-US" altLang="zh-CN" dirty="0">
              <a:latin typeface="Arial" panose="020B0604020202020204" pitchFamily="34" charset="0"/>
              <a:cs typeface="Arial" panose="020B0604020202020204" pitchFamily="34" charset="0"/>
            </a:endParaRPr>
          </a:p>
          <a:p>
            <a:pPr marL="285750" indent="-285750" algn="just">
              <a:lnSpc>
                <a:spcPct val="120000"/>
              </a:lnSpc>
              <a:buFont typeface="Wingdings" panose="05000000000000000000" pitchFamily="2" charset="2"/>
              <a:buChar char="§"/>
            </a:pPr>
            <a:r>
              <a:rPr lang="en-US" altLang="zh-CN" dirty="0">
                <a:latin typeface="Arial" panose="020B0604020202020204" pitchFamily="34" charset="0"/>
                <a:cs typeface="Arial" panose="020B0604020202020204" pitchFamily="34" charset="0"/>
              </a:rPr>
              <a:t>Therefore, it is suggested to update the FR2 objectives as following:</a:t>
            </a:r>
          </a:p>
        </p:txBody>
      </p:sp>
      <p:sp>
        <p:nvSpPr>
          <p:cNvPr id="4" name="矩形 3">
            <a:extLst>
              <a:ext uri="{FF2B5EF4-FFF2-40B4-BE49-F238E27FC236}">
                <a16:creationId xmlns:a16="http://schemas.microsoft.com/office/drawing/2014/main" id="{E7EDF691-C866-45CD-8367-A95FD4B5214B}"/>
              </a:ext>
            </a:extLst>
          </p:cNvPr>
          <p:cNvSpPr/>
          <p:nvPr/>
        </p:nvSpPr>
        <p:spPr>
          <a:xfrm>
            <a:off x="523240" y="5701849"/>
            <a:ext cx="11068282" cy="806375"/>
          </a:xfrm>
          <a:prstGeom prst="rect">
            <a:avLst/>
          </a:prstGeom>
        </p:spPr>
        <p:txBody>
          <a:bodyPr wrap="square">
            <a:spAutoFit/>
          </a:bodyPr>
          <a:lstStyle/>
          <a:p>
            <a:pPr algn="just">
              <a:lnSpc>
                <a:spcPct val="120000"/>
              </a:lnSpc>
            </a:pPr>
            <a:r>
              <a:rPr lang="en-US" sz="2000" b="1" dirty="0"/>
              <a:t>Proposal 1: Update the WID to further check FR2 framework feasibility, and down-selection of the approaches is needed.</a:t>
            </a:r>
          </a:p>
        </p:txBody>
      </p:sp>
      <p:pic>
        <p:nvPicPr>
          <p:cNvPr id="5" name="图片 4">
            <a:extLst>
              <a:ext uri="{FF2B5EF4-FFF2-40B4-BE49-F238E27FC236}">
                <a16:creationId xmlns:a16="http://schemas.microsoft.com/office/drawing/2014/main" id="{3C38B4B6-CB03-4A91-9EF5-5BB078D05650}"/>
              </a:ext>
            </a:extLst>
          </p:cNvPr>
          <p:cNvPicPr>
            <a:picLocks noChangeAspect="1"/>
          </p:cNvPicPr>
          <p:nvPr/>
        </p:nvPicPr>
        <p:blipFill>
          <a:blip r:embed="rId3"/>
          <a:stretch>
            <a:fillRect/>
          </a:stretch>
        </p:blipFill>
        <p:spPr>
          <a:xfrm>
            <a:off x="1344243" y="3580184"/>
            <a:ext cx="9077686" cy="2010260"/>
          </a:xfrm>
          <a:prstGeom prst="rect">
            <a:avLst/>
          </a:prstGeom>
        </p:spPr>
      </p:pic>
    </p:spTree>
    <p:extLst>
      <p:ext uri="{BB962C8B-B14F-4D97-AF65-F5344CB8AC3E}">
        <p14:creationId xmlns:p14="http://schemas.microsoft.com/office/powerpoint/2010/main" val="162747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5"/>
          <p:cNvSpPr txBox="1"/>
          <p:nvPr/>
        </p:nvSpPr>
        <p:spPr>
          <a:xfrm>
            <a:off x="561859" y="349776"/>
            <a:ext cx="967363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lvl="0" algn="l">
              <a:defRPr/>
            </a:pPr>
            <a:r>
              <a:rPr lang="en-US" altLang="zh-CN" sz="2800" dirty="0">
                <a:latin typeface="微软雅黑" panose="020B0503020204020204" pitchFamily="34" charset="-122"/>
                <a:ea typeface="微软雅黑" panose="020B0503020204020204" pitchFamily="34" charset="-122"/>
              </a:rPr>
              <a:t>Potential Objectives update for FR1 MIMO OTA </a:t>
            </a:r>
          </a:p>
        </p:txBody>
      </p:sp>
      <p:sp>
        <p:nvSpPr>
          <p:cNvPr id="54" name="矩形 53">
            <a:extLst>
              <a:ext uri="{FF2B5EF4-FFF2-40B4-BE49-F238E27FC236}">
                <a16:creationId xmlns:a16="http://schemas.microsoft.com/office/drawing/2014/main" id="{704AEDCB-BB57-4B45-823D-6A05D61AC928}"/>
              </a:ext>
            </a:extLst>
          </p:cNvPr>
          <p:cNvSpPr/>
          <p:nvPr/>
        </p:nvSpPr>
        <p:spPr>
          <a:xfrm>
            <a:off x="561859" y="1142332"/>
            <a:ext cx="10991044" cy="2056204"/>
          </a:xfrm>
          <a:prstGeom prst="rect">
            <a:avLst/>
          </a:prstGeom>
        </p:spPr>
        <p:txBody>
          <a:bodyPr wrap="square">
            <a:spAutoFit/>
          </a:bodyPr>
          <a:lstStyle/>
          <a:p>
            <a:pPr marL="285750" indent="-285750" algn="just">
              <a:lnSpc>
                <a:spcPct val="120000"/>
              </a:lnSpc>
              <a:buFont typeface="Wingdings" panose="05000000000000000000" pitchFamily="2" charset="2"/>
              <a:buChar char="§"/>
            </a:pPr>
            <a:r>
              <a:rPr lang="en-US" altLang="zh-CN" dirty="0">
                <a:latin typeface="Arial" panose="020B0604020202020204" pitchFamily="34" charset="0"/>
                <a:cs typeface="Arial" panose="020B0604020202020204" pitchFamily="34" charset="0"/>
              </a:rPr>
              <a:t>In agreed WF R4-2220612, it was agreed that RAN4 concludes no need to introduce new channel models for FR1 MIMO OTA in Rel-18. </a:t>
            </a:r>
          </a:p>
          <a:p>
            <a:pPr marL="285750" indent="-285750" algn="just">
              <a:lnSpc>
                <a:spcPct val="120000"/>
              </a:lnSpc>
              <a:buFont typeface="Wingdings" panose="05000000000000000000" pitchFamily="2" charset="2"/>
              <a:buChar char="§"/>
            </a:pPr>
            <a:endParaRPr lang="en-US" altLang="zh-CN" dirty="0">
              <a:latin typeface="Arial" panose="020B0604020202020204" pitchFamily="34" charset="0"/>
              <a:cs typeface="Arial" panose="020B0604020202020204" pitchFamily="34" charset="0"/>
            </a:endParaRPr>
          </a:p>
          <a:p>
            <a:pPr marL="285750" indent="-285750" algn="just">
              <a:lnSpc>
                <a:spcPct val="120000"/>
              </a:lnSpc>
              <a:buFont typeface="Wingdings" panose="05000000000000000000" pitchFamily="2" charset="2"/>
              <a:buChar char="§"/>
            </a:pPr>
            <a:r>
              <a:rPr lang="en-US" altLang="zh-CN" dirty="0">
                <a:latin typeface="Arial" panose="020B0604020202020204" pitchFamily="34" charset="0"/>
                <a:cs typeface="Arial" panose="020B0604020202020204" pitchFamily="34" charset="0"/>
              </a:rPr>
              <a:t>It is suggested to update the WID accordingly:</a:t>
            </a:r>
          </a:p>
          <a:p>
            <a:pPr marL="742950" lvl="1" indent="-285750" algn="just">
              <a:lnSpc>
                <a:spcPct val="120000"/>
              </a:lnSpc>
              <a:buFont typeface="Wingdings" panose="05000000000000000000" pitchFamily="2" charset="2"/>
              <a:buChar char="§"/>
            </a:pPr>
            <a:r>
              <a:rPr lang="en-GB" strike="sngStrike" dirty="0"/>
              <a:t>Introduce more FR1 channel models based on operator requests</a:t>
            </a:r>
            <a:endParaRPr lang="en-US" strike="sngStrike" dirty="0"/>
          </a:p>
          <a:p>
            <a:pPr marL="742950" lvl="1" indent="-285750" algn="just">
              <a:lnSpc>
                <a:spcPct val="120000"/>
              </a:lnSpc>
              <a:buFont typeface="Wingdings" panose="05000000000000000000" pitchFamily="2" charset="2"/>
              <a:buChar char="§"/>
            </a:pPr>
            <a:endParaRPr lang="en-US" altLang="zh-CN" dirty="0">
              <a:latin typeface="Arial" panose="020B0604020202020204" pitchFamily="34" charset="0"/>
              <a:cs typeface="Arial" panose="020B0604020202020204" pitchFamily="34" charset="0"/>
            </a:endParaRPr>
          </a:p>
        </p:txBody>
      </p:sp>
      <p:sp>
        <p:nvSpPr>
          <p:cNvPr id="4" name="矩形 3">
            <a:extLst>
              <a:ext uri="{FF2B5EF4-FFF2-40B4-BE49-F238E27FC236}">
                <a16:creationId xmlns:a16="http://schemas.microsoft.com/office/drawing/2014/main" id="{1EDDEABB-91BD-47BD-9160-F340C588038A}"/>
              </a:ext>
            </a:extLst>
          </p:cNvPr>
          <p:cNvSpPr/>
          <p:nvPr/>
        </p:nvSpPr>
        <p:spPr>
          <a:xfrm>
            <a:off x="561859" y="3638011"/>
            <a:ext cx="11068282" cy="437043"/>
          </a:xfrm>
          <a:prstGeom prst="rect">
            <a:avLst/>
          </a:prstGeom>
        </p:spPr>
        <p:txBody>
          <a:bodyPr wrap="square">
            <a:spAutoFit/>
          </a:bodyPr>
          <a:lstStyle/>
          <a:p>
            <a:pPr algn="just">
              <a:lnSpc>
                <a:spcPct val="120000"/>
              </a:lnSpc>
            </a:pPr>
            <a:r>
              <a:rPr lang="en-US" sz="2000" b="1" dirty="0"/>
              <a:t>Proposal 2: Update the WID with removing the scope of introducing more FR1 channel models.</a:t>
            </a:r>
          </a:p>
        </p:txBody>
      </p:sp>
    </p:spTree>
    <p:extLst>
      <p:ext uri="{BB962C8B-B14F-4D97-AF65-F5344CB8AC3E}">
        <p14:creationId xmlns:p14="http://schemas.microsoft.com/office/powerpoint/2010/main" val="240550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561859" y="349776"/>
            <a:ext cx="967363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lvl="0" algn="l">
              <a:defRPr/>
            </a:pPr>
            <a:r>
              <a:rPr lang="en-US" altLang="zh-CN" sz="3200" dirty="0">
                <a:latin typeface="微软雅黑" panose="020B0503020204020204" pitchFamily="34" charset="-122"/>
                <a:ea typeface="微软雅黑" panose="020B0503020204020204" pitchFamily="34" charset="-122"/>
              </a:rPr>
              <a:t>Conclusion</a:t>
            </a:r>
          </a:p>
        </p:txBody>
      </p:sp>
      <p:sp>
        <p:nvSpPr>
          <p:cNvPr id="5" name="矩形 4">
            <a:extLst>
              <a:ext uri="{FF2B5EF4-FFF2-40B4-BE49-F238E27FC236}">
                <a16:creationId xmlns:a16="http://schemas.microsoft.com/office/drawing/2014/main" id="{6C9CD7A8-D533-4618-A407-F045B6B0D219}"/>
              </a:ext>
            </a:extLst>
          </p:cNvPr>
          <p:cNvSpPr/>
          <p:nvPr/>
        </p:nvSpPr>
        <p:spPr>
          <a:xfrm>
            <a:off x="632297" y="1282793"/>
            <a:ext cx="11039407" cy="3053400"/>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zh-CN" b="1" dirty="0">
                <a:latin typeface="Arial" panose="020B0604020202020204" pitchFamily="34" charset="0"/>
                <a:cs typeface="Arial" panose="020B0604020202020204" pitchFamily="34" charset="0"/>
              </a:rPr>
              <a:t>Observation 1: The feasibility of pure measurement approach to define FR2 MIMO OTA requirement is not confirmed.</a:t>
            </a:r>
          </a:p>
          <a:p>
            <a:pPr marL="285750" indent="-285750">
              <a:lnSpc>
                <a:spcPct val="120000"/>
              </a:lnSpc>
              <a:buFont typeface="Arial" panose="020B0604020202020204" pitchFamily="34" charset="0"/>
              <a:buChar char="•"/>
            </a:pPr>
            <a:r>
              <a:rPr lang="en-US" altLang="zh-CN" b="1" dirty="0">
                <a:latin typeface="Arial" panose="020B0604020202020204" pitchFamily="34" charset="0"/>
                <a:cs typeface="Arial" panose="020B0604020202020204" pitchFamily="34" charset="0"/>
              </a:rPr>
              <a:t>Observation 2: The feasibility of hybrid approach to define FR2 MIMO OTA requirement is not confirmed.</a:t>
            </a:r>
          </a:p>
          <a:p>
            <a:pPr marL="285750" indent="-285750">
              <a:lnSpc>
                <a:spcPct val="120000"/>
              </a:lnSpc>
              <a:buFont typeface="Wingdings" panose="05000000000000000000" pitchFamily="2" charset="2"/>
              <a:buChar char="Ø"/>
            </a:pPr>
            <a:endParaRPr lang="en-US" altLang="zh-CN" b="1" dirty="0">
              <a:latin typeface="Arial" panose="020B0604020202020204" pitchFamily="34" charset="0"/>
              <a:cs typeface="Arial" panose="020B0604020202020204" pitchFamily="34" charset="0"/>
            </a:endParaRPr>
          </a:p>
          <a:p>
            <a:pPr marL="285750" indent="-285750">
              <a:lnSpc>
                <a:spcPct val="120000"/>
              </a:lnSpc>
              <a:buFont typeface="Wingdings" panose="05000000000000000000" pitchFamily="2" charset="2"/>
              <a:buChar char="Ø"/>
            </a:pPr>
            <a:r>
              <a:rPr lang="en-US" altLang="zh-CN" b="1" dirty="0">
                <a:latin typeface="Arial" panose="020B0604020202020204" pitchFamily="34" charset="0"/>
                <a:cs typeface="Arial" panose="020B0604020202020204" pitchFamily="34" charset="0"/>
              </a:rPr>
              <a:t>Proposal 1: Update the WID to further check FR2 framework feasibility, and down-selection of the approaches is needed.</a:t>
            </a:r>
          </a:p>
          <a:p>
            <a:pPr marL="285750" indent="-285750">
              <a:lnSpc>
                <a:spcPct val="120000"/>
              </a:lnSpc>
              <a:buFont typeface="Wingdings" panose="05000000000000000000" pitchFamily="2" charset="2"/>
              <a:buChar char="Ø"/>
            </a:pPr>
            <a:r>
              <a:rPr lang="en-US" altLang="zh-CN" b="1" dirty="0">
                <a:latin typeface="Arial" panose="020B0604020202020204" pitchFamily="34" charset="0"/>
                <a:cs typeface="Arial" panose="020B0604020202020204" pitchFamily="34" charset="0"/>
              </a:rPr>
              <a:t>Proposal 2: Update the WID with removing the scope of introducing more FR1 channel models.</a:t>
            </a:r>
          </a:p>
          <a:p>
            <a:pPr marL="285750" indent="-285750">
              <a:lnSpc>
                <a:spcPct val="120000"/>
              </a:lnSpc>
              <a:buFont typeface="Wingdings" panose="05000000000000000000" pitchFamily="2" charset="2"/>
              <a:buChar char="q"/>
            </a:pPr>
            <a:endParaRPr lang="en-US" altLang="zh-CN"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3362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4A5D293-087E-4F8D-9822-5016A4BF7676}"/>
              </a:ext>
            </a:extLst>
          </p:cNvPr>
          <p:cNvSpPr>
            <a:spLocks noGrp="1"/>
          </p:cNvSpPr>
          <p:nvPr>
            <p:ph type="body" sz="quarter" idx="58"/>
          </p:nvPr>
        </p:nvSpPr>
        <p:spPr>
          <a:xfrm>
            <a:off x="735493" y="6096530"/>
            <a:ext cx="9160221" cy="364826"/>
          </a:xfrm>
        </p:spPr>
        <p:txBody>
          <a:bodyPr/>
          <a:lstStyle/>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543385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5920</TotalTime>
  <Words>835</Words>
  <Application>Microsoft Office PowerPoint</Application>
  <PresentationFormat>宽屏</PresentationFormat>
  <Paragraphs>77</Paragraphs>
  <Slides>9</Slides>
  <Notes>7</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9</vt:i4>
      </vt:variant>
    </vt:vector>
  </HeadingPairs>
  <TitlesOfParts>
    <vt:vector size="24" baseType="lpstr">
      <vt:lpstr>Helvetica Neue</vt:lpstr>
      <vt:lpstr>Helvetica Neue Medium</vt:lpstr>
      <vt:lpstr>vivo type CNS</vt:lpstr>
      <vt:lpstr>vivo type CNS Light</vt:lpstr>
      <vt:lpstr>vivo type CN简 Bold</vt:lpstr>
      <vt:lpstr>vivo type CN简 Light</vt:lpstr>
      <vt:lpstr>vivo type CN简 Regular</vt:lpstr>
      <vt:lpstr>等线</vt:lpstr>
      <vt:lpstr>宋体</vt:lpstr>
      <vt:lpstr>微软雅黑</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邹丹</dc:creator>
  <cp:lastModifiedBy>Ruixin(vivo)</cp:lastModifiedBy>
  <cp:revision>2337</cp:revision>
  <dcterms:created xsi:type="dcterms:W3CDTF">2019-03-21T01:16:00Z</dcterms:created>
  <dcterms:modified xsi:type="dcterms:W3CDTF">2022-12-05T09:38:58Z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KSOProductBuildVer">
    <vt:lpwstr>2052-11.1.0.10228</vt:lpwstr>
  </property>
</Properties>
</file>