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76" r:id="rId2"/>
    <p:sldId id="1932" r:id="rId3"/>
    <p:sldId id="1920" r:id="rId4"/>
    <p:sldId id="1923" r:id="rId5"/>
    <p:sldId id="347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03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e Si" initials="YS" lastIdx="1" clrIdx="0">
    <p:extLst>
      <p:ext uri="{19B8F6BF-5375-455C-9EA6-DF929625EA0E}">
        <p15:presenceInfo xmlns:p15="http://schemas.microsoft.com/office/powerpoint/2012/main" userId="S-1-5-21-2660122827-3251746268-3620619969-308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EEF8"/>
    <a:srgbClr val="E848EC"/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0" autoAdjust="0"/>
    <p:restoredTop sz="90413" autoAdjust="0"/>
  </p:normalViewPr>
  <p:slideViewPr>
    <p:cSldViewPr snapToGrid="0">
      <p:cViewPr varScale="1">
        <p:scale>
          <a:sx n="59" d="100"/>
          <a:sy n="59" d="100"/>
        </p:scale>
        <p:origin x="948" y="48"/>
      </p:cViewPr>
      <p:guideLst>
        <p:guide orient="horz" pos="2183"/>
        <p:guide pos="38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2022/12/5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774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/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/>
          <p:cNvSpPr>
            <a:spLocks noGrp="1"/>
          </p:cNvSpPr>
          <p:nvPr>
            <p:ph type="body" sz="quarter" idx="35" hasCustomPrompt="1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 b="0" i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/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/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/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/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/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/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/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/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/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/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/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/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/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/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/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/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/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/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/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/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/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/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/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/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/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/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/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/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/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/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/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/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/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/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/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/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/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/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/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/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/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/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/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/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/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/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/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/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/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/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/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/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/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/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/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/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/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/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/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/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/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/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/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/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/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/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/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/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/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/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/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/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/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 sz="1800" b="0" i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  <a:lvl2pPr marL="4572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4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6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8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/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893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/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893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94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81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/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94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81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/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/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/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/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pitchFamily="50" charset="-122"/>
                <a:ea typeface="vivo type CN简 Light" panose="02000400000000000000" pitchFamily="5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pitchFamily="50" charset="-122"/>
                <a:ea typeface="vivo type CN简 Light" panose="02000400000000000000" pitchFamily="5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2022/12/5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34863" y="762246"/>
            <a:ext cx="979572" cy="257702"/>
          </a:xfrm>
          <a:prstGeom prst="rect">
            <a:avLst/>
          </a:prstGeom>
        </p:spPr>
      </p:pic>
      <p:sp>
        <p:nvSpPr>
          <p:cNvPr id="7" name="内容占位符 6"/>
          <p:cNvSpPr txBox="1"/>
          <p:nvPr/>
        </p:nvSpPr>
        <p:spPr>
          <a:xfrm>
            <a:off x="734862" y="2433345"/>
            <a:ext cx="10267917" cy="2622508"/>
          </a:xfrm>
          <a:prstGeom prst="rect">
            <a:avLst/>
          </a:prstGeom>
          <a:solidFill>
            <a:schemeClr val="accent5">
              <a:lumMod val="75000"/>
              <a:alpha val="82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" b="0" i="0" kern="1200">
                <a:solidFill>
                  <a:schemeClr val="accent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1600" b="1" dirty="0">
                <a:solidFill>
                  <a:schemeClr val="bg1"/>
                </a:solidFill>
              </a:rPr>
              <a:t>3GPP TSG RAN Meeting #9</a:t>
            </a:r>
            <a:r>
              <a:rPr lang="en-US" altLang="zh-CN" sz="1600" b="1" dirty="0">
                <a:solidFill>
                  <a:schemeClr val="bg1"/>
                </a:solidFill>
              </a:rPr>
              <a:t>8</a:t>
            </a:r>
            <a:r>
              <a:rPr lang="en-GB" altLang="zh-CN" sz="1600" b="1" dirty="0">
                <a:solidFill>
                  <a:schemeClr val="bg1"/>
                </a:solidFill>
              </a:rPr>
              <a:t>e                                                                                                 </a:t>
            </a:r>
            <a:r>
              <a:rPr lang="en-US" altLang="zh-CN" sz="1600" b="1" dirty="0">
                <a:solidFill>
                  <a:schemeClr val="bg1"/>
                </a:solidFill>
              </a:rPr>
              <a:t>RP-223096</a:t>
            </a:r>
            <a:endParaRPr lang="zh-CN" altLang="zh-CN" sz="1600" b="1" dirty="0">
              <a:solidFill>
                <a:schemeClr val="bg1"/>
              </a:solidFill>
            </a:endParaRPr>
          </a:p>
          <a:p>
            <a:r>
              <a:rPr lang="en-GB" altLang="zh-CN" sz="1600" b="1" dirty="0">
                <a:solidFill>
                  <a:schemeClr val="bg1"/>
                </a:solidFill>
              </a:rPr>
              <a:t>e-Meeting, </a:t>
            </a:r>
            <a:r>
              <a:rPr lang="en-US" altLang="zh-CN" sz="1600" b="1" dirty="0">
                <a:solidFill>
                  <a:schemeClr val="bg1"/>
                </a:solidFill>
              </a:rPr>
              <a:t>December 12</a:t>
            </a:r>
            <a:r>
              <a:rPr lang="en-US" altLang="zh-CN" sz="1600" b="1" baseline="30000" dirty="0">
                <a:solidFill>
                  <a:schemeClr val="bg1"/>
                </a:solidFill>
              </a:rPr>
              <a:t>th</a:t>
            </a:r>
            <a:r>
              <a:rPr lang="en-US" altLang="zh-CN" sz="1600" b="1" dirty="0">
                <a:solidFill>
                  <a:schemeClr val="bg1"/>
                </a:solidFill>
              </a:rPr>
              <a:t>  – 16</a:t>
            </a:r>
            <a:r>
              <a:rPr lang="en-US" altLang="zh-CN" sz="1600" b="1" baseline="30000" dirty="0">
                <a:solidFill>
                  <a:schemeClr val="bg1"/>
                </a:solidFill>
              </a:rPr>
              <a:t>th</a:t>
            </a:r>
            <a:r>
              <a:rPr lang="en-US" altLang="zh-CN" sz="1600" b="1" dirty="0">
                <a:solidFill>
                  <a:schemeClr val="bg1"/>
                </a:solidFill>
              </a:rPr>
              <a:t> ,</a:t>
            </a:r>
            <a:r>
              <a:rPr lang="en-GB" altLang="zh-CN" sz="1600" b="1" dirty="0">
                <a:solidFill>
                  <a:schemeClr val="bg1"/>
                </a:solidFill>
              </a:rPr>
              <a:t> 202</a:t>
            </a:r>
            <a:r>
              <a:rPr lang="en-US" altLang="zh-CN" sz="1600" b="1" dirty="0">
                <a:solidFill>
                  <a:schemeClr val="bg1"/>
                </a:solidFill>
              </a:rPr>
              <a:t>2</a:t>
            </a:r>
            <a:endParaRPr lang="zh-CN" altLang="zh-CN" sz="1600" dirty="0">
              <a:solidFill>
                <a:schemeClr val="bg1"/>
              </a:solidFill>
            </a:endParaRPr>
          </a:p>
          <a:p>
            <a:endParaRPr lang="zh-CN" altLang="en-US" dirty="0"/>
          </a:p>
        </p:txBody>
      </p:sp>
      <p:sp>
        <p:nvSpPr>
          <p:cNvPr id="16" name="文本占位符 4"/>
          <p:cNvSpPr txBox="1"/>
          <p:nvPr/>
        </p:nvSpPr>
        <p:spPr>
          <a:xfrm>
            <a:off x="803756" y="3429000"/>
            <a:ext cx="10199023" cy="49876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600" b="0" i="0" kern="120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400" b="1" dirty="0">
                <a:latin typeface="vivo type CNS Light" charset="-122"/>
                <a:ea typeface="vivo type CNS Light" charset="-122"/>
                <a:cs typeface="vivo type CNS Light" charset="-122"/>
              </a:rPr>
              <a:t>Finalization of Rel-18 RAN AI/ML representative sub use cases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sz="quarter" idx="35"/>
          </p:nvPr>
        </p:nvSpPr>
        <p:spPr>
          <a:xfrm>
            <a:off x="734863" y="4328212"/>
            <a:ext cx="3709464" cy="60734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Source: vivo</a:t>
            </a:r>
            <a:endParaRPr lang="zh-CN" altLang="en-US" b="1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Document for: Discussion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altLang="zh-CN" b="1" dirty="0"/>
              <a:t>Agenda Item: </a:t>
            </a:r>
            <a:r>
              <a:rPr lang="en-US" altLang="zh-CN" b="1" dirty="0"/>
              <a:t>9.2.8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249496" cy="456860"/>
          </a:xfrm>
        </p:spPr>
        <p:txBody>
          <a:bodyPr/>
          <a:lstStyle/>
          <a:p>
            <a:r>
              <a:rPr lang="en-US" altLang="zh-CN" b="1" dirty="0"/>
              <a:t>Background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E56D2D-ADED-6CC0-B799-CCE2A4D16625}"/>
              </a:ext>
            </a:extLst>
          </p:cNvPr>
          <p:cNvSpPr txBox="1"/>
          <p:nvPr/>
        </p:nvSpPr>
        <p:spPr>
          <a:xfrm>
            <a:off x="560744" y="1330586"/>
            <a:ext cx="10510413" cy="4539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600" dirty="0"/>
              <a:t>The following was arranged on how to proceed Rel-18 RAN AI/ML use case discussion when WID is drafted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600" dirty="0"/>
              <a:t>RAN1 followed the guidance and conducted study on representative sub-use cases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D67D90D-639B-43CE-86D0-445B4FA706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9355" y="1771852"/>
            <a:ext cx="8833189" cy="331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51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249496" cy="456860"/>
          </a:xfrm>
        </p:spPr>
        <p:txBody>
          <a:bodyPr/>
          <a:lstStyle/>
          <a:p>
            <a:r>
              <a:rPr lang="en-US" altLang="zh-CN" b="1" dirty="0"/>
              <a:t>Agreements from RAN1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E56D2D-ADED-6CC0-B799-CCE2A4D16625}"/>
              </a:ext>
            </a:extLst>
          </p:cNvPr>
          <p:cNvSpPr txBox="1"/>
          <p:nvPr/>
        </p:nvSpPr>
        <p:spPr>
          <a:xfrm>
            <a:off x="560744" y="1145349"/>
            <a:ext cx="10510413" cy="53091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sz="1600" b="1" dirty="0">
                <a:highlight>
                  <a:srgbClr val="00FF00"/>
                </a:highlight>
              </a:rPr>
              <a:t>Agreement </a:t>
            </a:r>
            <a:endParaRPr lang="zh-CN" altLang="zh-CN" sz="1600" dirty="0">
              <a:highlight>
                <a:srgbClr val="00FF00"/>
              </a:highlight>
            </a:endParaRPr>
          </a:p>
          <a:p>
            <a:r>
              <a:rPr lang="en-GB" altLang="zh-CN" sz="1600" dirty="0"/>
              <a:t>Spatial-frequency domain CSI compression using two-sided AI model is selected as one representative sub use case. </a:t>
            </a:r>
            <a:endParaRPr lang="zh-CN" altLang="zh-CN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altLang="zh-CN" sz="1600" dirty="0"/>
              <a:t>Note: Study of other sub use cases is not precluded.</a:t>
            </a:r>
            <a:endParaRPr lang="zh-CN" altLang="zh-CN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altLang="zh-CN" sz="1600" dirty="0"/>
              <a:t>Note: All pre-processing/post-processing, quantization/de-quantization are within the scope of the sub use case. </a:t>
            </a:r>
            <a:endParaRPr lang="zh-CN" altLang="zh-CN" sz="1600" dirty="0"/>
          </a:p>
          <a:p>
            <a:endParaRPr lang="en-GB" altLang="zh-CN" sz="1600" b="1" dirty="0">
              <a:highlight>
                <a:srgbClr val="00FF00"/>
              </a:highlight>
            </a:endParaRPr>
          </a:p>
          <a:p>
            <a:r>
              <a:rPr lang="en-GB" altLang="zh-CN" sz="1600" b="1" dirty="0">
                <a:highlight>
                  <a:srgbClr val="00FF00"/>
                </a:highlight>
              </a:rPr>
              <a:t>Agreement</a:t>
            </a:r>
            <a:endParaRPr lang="zh-CN" altLang="zh-CN" sz="1600" dirty="0">
              <a:highlight>
                <a:srgbClr val="00FF00"/>
              </a:highlight>
            </a:endParaRPr>
          </a:p>
          <a:p>
            <a:r>
              <a:rPr lang="en-GB" altLang="zh-CN" sz="1600" dirty="0"/>
              <a:t>Time domain CSI prediction using UE sided model is selected as a representative sub-use case for CSI enhancement.   </a:t>
            </a:r>
            <a:endParaRPr lang="zh-CN" altLang="zh-CN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altLang="zh-CN" sz="1600" dirty="0"/>
              <a:t>Note: Continue evaluation discussion in 9.2.2.1.</a:t>
            </a:r>
            <a:endParaRPr lang="zh-CN" altLang="zh-CN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altLang="zh-CN" sz="1600" dirty="0"/>
              <a:t>Note: RAN1 Defer potential specification impact discussion at 9.2.2.2 until the RAN1#112b-e, and RAN1 will revisit at RAN1#112b-e whether to defer </a:t>
            </a:r>
            <a:r>
              <a:rPr lang="en-GB" altLang="zh-CN" sz="1600" dirty="0" err="1"/>
              <a:t>futher</a:t>
            </a:r>
            <a:r>
              <a:rPr lang="en-GB" altLang="zh-CN" sz="1600" dirty="0"/>
              <a:t> till the end of R18 AI/ML SI.</a:t>
            </a:r>
            <a:endParaRPr lang="zh-CN" altLang="zh-CN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altLang="zh-CN" sz="1600" dirty="0"/>
              <a:t>Note: LCM related potential specification impact follow the high level principle of other one-sided model sub-cases.  </a:t>
            </a:r>
            <a:endParaRPr lang="zh-CN" altLang="zh-CN" sz="1600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1400" dirty="0"/>
          </a:p>
          <a:p>
            <a:r>
              <a:rPr lang="en-GB" altLang="zh-CN" sz="1600" b="1" dirty="0">
                <a:highlight>
                  <a:srgbClr val="00FF00"/>
                </a:highlight>
              </a:rPr>
              <a:t>Agreement</a:t>
            </a:r>
            <a:endParaRPr lang="zh-CN" altLang="zh-CN" sz="1600" dirty="0">
              <a:highlight>
                <a:srgbClr val="00FF00"/>
              </a:highlight>
            </a:endParaRPr>
          </a:p>
          <a:p>
            <a:r>
              <a:rPr lang="en-GB" altLang="zh-CN" sz="1600" dirty="0"/>
              <a:t>For AI/ML-based beam management, support BM-Case1 and BM-Case2 for characterization and baseline performance evaluations</a:t>
            </a:r>
            <a:endParaRPr lang="zh-CN" altLang="zh-CN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altLang="zh-CN" sz="1600" dirty="0"/>
              <a:t>BM-Case1: Spatial-domain DL beam prediction for Set A of beams based on measurement results of Set B of beams</a:t>
            </a:r>
            <a:endParaRPr lang="zh-CN" altLang="zh-CN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altLang="zh-CN" sz="1600" dirty="0"/>
              <a:t>BM-Case2: Temporal DL beam prediction for Set A of beams based on the historic measurement results of Set B of beams</a:t>
            </a:r>
            <a:endParaRPr lang="zh-CN" altLang="zh-CN" sz="1600" dirty="0"/>
          </a:p>
          <a:p>
            <a:r>
              <a:rPr lang="en-GB" altLang="zh-CN" sz="1600" dirty="0"/>
              <a:t> </a:t>
            </a:r>
            <a:endParaRPr lang="zh-CN" altLang="zh-CN" sz="1600" dirty="0"/>
          </a:p>
          <a:p>
            <a:r>
              <a:rPr lang="en-GB" altLang="zh-CN" sz="1600" b="1" dirty="0">
                <a:highlight>
                  <a:srgbClr val="00FF00"/>
                </a:highlight>
              </a:rPr>
              <a:t>Agreement</a:t>
            </a:r>
            <a:endParaRPr lang="zh-CN" altLang="zh-CN" sz="1600" dirty="0">
              <a:highlight>
                <a:srgbClr val="00FF00"/>
              </a:highlight>
            </a:endParaRPr>
          </a:p>
          <a:p>
            <a:r>
              <a:rPr lang="en-GB" altLang="zh-CN" sz="1600" dirty="0"/>
              <a:t>For AI/ML based positioning accuracy enhancement, direct AI/ML positioning and AI/ML assisted positioning are selected as representative sub-use cases.</a:t>
            </a:r>
            <a:endParaRPr lang="en-US" altLang="zh-CN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249496" cy="456860"/>
          </a:xfrm>
        </p:spPr>
        <p:txBody>
          <a:bodyPr/>
          <a:lstStyle/>
          <a:p>
            <a:r>
              <a:rPr lang="en-US" altLang="zh-CN" b="1" dirty="0"/>
              <a:t>Proposals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60744" y="1325458"/>
            <a:ext cx="10810875" cy="5182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ea typeface="宋体" panose="02010600030101010101" pitchFamily="2" charset="-122"/>
              </a:defRPr>
            </a:lvl2pPr>
            <a:lvl3pPr marL="1200150" lvl="2" indent="-3429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000"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lvl="2" indent="-28575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400" dirty="0">
                <a:ea typeface="+mn-ea"/>
              </a:rPr>
              <a:t>Confirm the following RAN1 agreed sub-use cases as representative sub-use cases for </a:t>
            </a:r>
            <a:r>
              <a:rPr lang="en-GB" altLang="zh-CN" sz="2400" dirty="0">
                <a:ea typeface="+mn-ea"/>
              </a:rPr>
              <a:t>characterization and baseline performance evaluations for Rel-18 RAN AI/ML study</a:t>
            </a:r>
            <a:r>
              <a:rPr lang="en-US" altLang="zh-CN" sz="2400" dirty="0">
                <a:ea typeface="+mn-ea"/>
              </a:rPr>
              <a:t>:</a:t>
            </a:r>
            <a:endParaRPr lang="en-GB" altLang="zh-CN" sz="2400" dirty="0">
              <a:ea typeface="+mn-ea"/>
            </a:endParaRPr>
          </a:p>
          <a:p>
            <a:pPr marL="742950" lvl="1" indent="-285750">
              <a:lnSpc>
                <a:spcPct val="100000"/>
              </a:lnSpc>
              <a:spcBef>
                <a:spcPts val="600"/>
              </a:spcBef>
            </a:pPr>
            <a:r>
              <a:rPr lang="en-GB" altLang="zh-CN" dirty="0">
                <a:ea typeface="+mn-ea"/>
              </a:rPr>
              <a:t>CSI feedback enhancement</a:t>
            </a:r>
          </a:p>
          <a:p>
            <a:pPr marL="1143000" lvl="2" indent="-285750">
              <a:lnSpc>
                <a:spcPct val="100000"/>
              </a:lnSpc>
              <a:spcBef>
                <a:spcPts val="600"/>
              </a:spcBef>
            </a:pPr>
            <a:r>
              <a:rPr lang="en-GB" altLang="zh-CN" sz="1800" dirty="0"/>
              <a:t>Spatial-frequency domain CSI compression using two-sided AI model</a:t>
            </a:r>
          </a:p>
          <a:p>
            <a:pPr marL="1143000" lvl="2" indent="-285750">
              <a:lnSpc>
                <a:spcPct val="100000"/>
              </a:lnSpc>
              <a:spcBef>
                <a:spcPts val="600"/>
              </a:spcBef>
            </a:pPr>
            <a:r>
              <a:rPr lang="en-GB" altLang="zh-CN" sz="1800" dirty="0"/>
              <a:t>Time domain CSI prediction using UE sided model</a:t>
            </a:r>
            <a:endParaRPr lang="zh-CN" altLang="zh-CN" sz="1800" dirty="0">
              <a:ea typeface="+mn-ea"/>
            </a:endParaRPr>
          </a:p>
          <a:p>
            <a:pPr marL="742950" lvl="1" indent="-285750">
              <a:lnSpc>
                <a:spcPct val="100000"/>
              </a:lnSpc>
              <a:spcBef>
                <a:spcPts val="600"/>
              </a:spcBef>
            </a:pPr>
            <a:r>
              <a:rPr lang="en-GB" altLang="zh-CN" dirty="0">
                <a:ea typeface="+mn-ea"/>
              </a:rPr>
              <a:t>Beam management</a:t>
            </a:r>
          </a:p>
          <a:p>
            <a:pPr marL="1143000" lvl="2" indent="-285750">
              <a:lnSpc>
                <a:spcPct val="100000"/>
              </a:lnSpc>
              <a:spcBef>
                <a:spcPts val="600"/>
              </a:spcBef>
            </a:pPr>
            <a:r>
              <a:rPr lang="en-GB" altLang="zh-CN" sz="1800" dirty="0"/>
              <a:t>Spatial-domain DL beam prediction for Set A of beams based on measurement results of Set B of beams</a:t>
            </a:r>
          </a:p>
          <a:p>
            <a:pPr marL="1143000" lvl="2" indent="-285750">
              <a:lnSpc>
                <a:spcPct val="100000"/>
              </a:lnSpc>
              <a:spcBef>
                <a:spcPts val="600"/>
              </a:spcBef>
            </a:pPr>
            <a:r>
              <a:rPr lang="en-GB" altLang="zh-CN" sz="1800" dirty="0"/>
              <a:t>Temporal DL beam prediction for Set A of beams based on the historic measurement results of Set B of beams</a:t>
            </a:r>
            <a:endParaRPr lang="en-GB" altLang="zh-CN" sz="1800" dirty="0">
              <a:ea typeface="+mn-ea"/>
            </a:endParaRPr>
          </a:p>
          <a:p>
            <a:pPr marL="742950" lvl="1" indent="-285750">
              <a:lnSpc>
                <a:spcPct val="100000"/>
              </a:lnSpc>
              <a:spcBef>
                <a:spcPts val="600"/>
              </a:spcBef>
            </a:pPr>
            <a:r>
              <a:rPr lang="en-GB" altLang="zh-CN" dirty="0">
                <a:ea typeface="+mn-ea"/>
              </a:rPr>
              <a:t>Positioning accuracy enhancements for different scenarios </a:t>
            </a:r>
            <a:endParaRPr lang="zh-CN" altLang="zh-CN" dirty="0">
              <a:ea typeface="+mn-ea"/>
            </a:endParaRPr>
          </a:p>
          <a:p>
            <a:pPr marL="1143000" lvl="2" indent="-285750">
              <a:lnSpc>
                <a:spcPct val="100000"/>
              </a:lnSpc>
              <a:spcBef>
                <a:spcPts val="600"/>
              </a:spcBef>
            </a:pPr>
            <a:r>
              <a:rPr lang="en-GB" altLang="zh-CN" sz="1800" dirty="0"/>
              <a:t>direct AI/ML positioning</a:t>
            </a:r>
          </a:p>
          <a:p>
            <a:pPr marL="1143000" lvl="2" indent="-285750">
              <a:lnSpc>
                <a:spcPct val="100000"/>
              </a:lnSpc>
              <a:spcBef>
                <a:spcPts val="600"/>
              </a:spcBef>
            </a:pPr>
            <a:r>
              <a:rPr lang="en-GB" altLang="zh-CN" sz="1800" dirty="0"/>
              <a:t>AI/ML assisted positioning</a:t>
            </a:r>
            <a:endParaRPr lang="en-GB" altLang="zh-CN" sz="1800" dirty="0">
              <a:ea typeface="+mn-ea"/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en-US" altLang="zh-CN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</TotalTime>
  <Words>400</Words>
  <Application>Microsoft Office PowerPoint</Application>
  <PresentationFormat>宽屏</PresentationFormat>
  <Paragraphs>54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Helvetica Neue</vt:lpstr>
      <vt:lpstr>Helvetica Neue Medium</vt:lpstr>
      <vt:lpstr>vivo type CNS</vt:lpstr>
      <vt:lpstr>vivo type CNS Light</vt:lpstr>
      <vt:lpstr>vivo type CN简 Bold</vt:lpstr>
      <vt:lpstr>vivo type CN简 Light</vt:lpstr>
      <vt:lpstr>vivo type CN简 Regular</vt:lpstr>
      <vt:lpstr>等线</vt:lpstr>
      <vt:lpstr>方正兰亭黑简体</vt:lpstr>
      <vt:lpstr>宋体</vt:lpstr>
      <vt:lpstr>Arial</vt:lpstr>
      <vt:lpstr>Calibri</vt:lpstr>
      <vt:lpstr>Calibri Light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Peng Sun(vivo)</cp:lastModifiedBy>
  <cp:revision>1192</cp:revision>
  <dcterms:created xsi:type="dcterms:W3CDTF">2019-03-21T01:16:00Z</dcterms:created>
  <dcterms:modified xsi:type="dcterms:W3CDTF">2022-12-05T09:49:20Z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ICV">
    <vt:lpwstr>A04CBDCD86744654B6F6935FADD8254A</vt:lpwstr>
  </property>
  <property fmtid="{D5CDD505-2E9C-101B-9397-08002B2CF9AE}" pid="4" name="KSOProductBuildVer">
    <vt:lpwstr>2052-11.1.0.10495</vt:lpwstr>
  </property>
</Properties>
</file>