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0"/>
  </p:notesMasterIdLst>
  <p:handoutMasterIdLst>
    <p:handoutMasterId r:id="rId11"/>
  </p:handoutMasterIdLst>
  <p:sldIdLst>
    <p:sldId id="981" r:id="rId2"/>
    <p:sldId id="1000" r:id="rId3"/>
    <p:sldId id="1001" r:id="rId4"/>
    <p:sldId id="1002" r:id="rId5"/>
    <p:sldId id="1003" r:id="rId6"/>
    <p:sldId id="1004" r:id="rId7"/>
    <p:sldId id="1005" r:id="rId8"/>
    <p:sldId id="1006" r:id="rId9"/>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00"/>
    <a:srgbClr val="FF3300"/>
    <a:srgbClr val="72AF2F"/>
    <a:srgbClr val="CC00CC"/>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18" autoAdjust="0"/>
    <p:restoredTop sz="95801" autoAdjust="0"/>
  </p:normalViewPr>
  <p:slideViewPr>
    <p:cSldViewPr snapToGrid="0">
      <p:cViewPr varScale="1">
        <p:scale>
          <a:sx n="111" d="100"/>
          <a:sy n="111" d="100"/>
        </p:scale>
        <p:origin x="612" y="114"/>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13440"/>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301355"/>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398950"/>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363200" y="559033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smtClean="0">
                <a:solidFill>
                  <a:schemeClr val="bg1"/>
                </a:solidFill>
                <a:latin typeface="Arial" panose="020B0604020202020204" pitchFamily="34" charset="0"/>
              </a:rPr>
              <a:t>RAN</a:t>
            </a:r>
            <a:endParaRPr lang="en-GB" altLang="en-US" sz="1200" b="1"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803243" y="2285198"/>
            <a:ext cx="8602766" cy="1826265"/>
          </a:xfrm>
        </p:spPr>
        <p:txBody>
          <a:bodyPr/>
          <a:lstStyle/>
          <a:p>
            <a:r>
              <a:rPr lang="en-US" altLang="ko-KR" sz="3200" dirty="0"/>
              <a:t>Moderator's summary for discussion </a:t>
            </a:r>
            <a:r>
              <a:rPr lang="en-US" altLang="ko-KR" sz="3200" dirty="0" smtClean="0"/>
              <a:t/>
            </a:r>
            <a:br>
              <a:rPr lang="en-US" altLang="ko-KR" sz="3200" dirty="0" smtClean="0"/>
            </a:br>
            <a:r>
              <a:rPr lang="en-US" altLang="ko-KR" sz="3200" dirty="0" smtClean="0"/>
              <a:t>[</a:t>
            </a:r>
            <a:r>
              <a:rPr lang="en-US" altLang="ko-KR" sz="3200" dirty="0"/>
              <a:t>97e-32-R17-CovEnh</a:t>
            </a:r>
            <a:r>
              <a:rPr lang="en-US" altLang="ko-KR" sz="3200" dirty="0" smtClean="0"/>
              <a:t>]</a:t>
            </a:r>
            <a:endParaRPr lang="en-US" sz="4400" dirty="0">
              <a:effectLst>
                <a:outerShdw blurRad="38100" dist="38100" dir="2700000" algn="tl">
                  <a:srgbClr val="C0C0C0"/>
                </a:outerShdw>
              </a:effectLst>
            </a:endParaRPr>
          </a:p>
        </p:txBody>
      </p:sp>
      <p:sp>
        <p:nvSpPr>
          <p:cNvPr id="3" name="부제목 2"/>
          <p:cNvSpPr>
            <a:spLocks noGrp="1"/>
          </p:cNvSpPr>
          <p:nvPr>
            <p:ph type="subTitle" idx="1"/>
          </p:nvPr>
        </p:nvSpPr>
        <p:spPr>
          <a:xfrm>
            <a:off x="1837426" y="4494360"/>
            <a:ext cx="8534400" cy="1127449"/>
          </a:xfrm>
        </p:spPr>
        <p:txBody>
          <a:bodyPr/>
          <a:lstStyle/>
          <a:p>
            <a:pPr>
              <a:spcBef>
                <a:spcPts val="600"/>
              </a:spcBef>
              <a:spcAft>
                <a:spcPts val="600"/>
              </a:spcAft>
            </a:pPr>
            <a:r>
              <a:rPr lang="en-US" altLang="en-US" dirty="0"/>
              <a:t>RAN1 </a:t>
            </a:r>
            <a:r>
              <a:rPr lang="en-US" altLang="en-US" dirty="0" smtClean="0"/>
              <a:t>Chair (Samsung)</a:t>
            </a:r>
            <a:endParaRPr lang="en-US" altLang="en-US" dirty="0"/>
          </a:p>
        </p:txBody>
      </p:sp>
    </p:spTree>
    <p:extLst>
      <p:ext uri="{BB962C8B-B14F-4D97-AF65-F5344CB8AC3E}">
        <p14:creationId xmlns:p14="http://schemas.microsoft.com/office/powerpoint/2010/main" val="3475471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sz="1800" dirty="0"/>
              <a:t>Issue#1: Support of DMRS bundling in case of UL operation over multiple </a:t>
            </a:r>
            <a:r>
              <a:rPr lang="en-US" sz="1800" dirty="0" smtClean="0"/>
              <a:t>carriers</a:t>
            </a:r>
          </a:p>
          <a:p>
            <a:pPr lvl="1">
              <a:spcBef>
                <a:spcPts val="300"/>
              </a:spcBef>
              <a:spcAft>
                <a:spcPts val="300"/>
              </a:spcAft>
            </a:pPr>
            <a:r>
              <a:rPr lang="en-US" sz="1600" dirty="0"/>
              <a:t>RAN1 received an LS from RAN4 [7] on Issue#1 and responded that </a:t>
            </a:r>
            <a:r>
              <a:rPr lang="en-US" sz="1600" i="1" dirty="0"/>
              <a:t>“RAN1 has been evaluating the feasibility and conditions supposing there is no RAN1 spec impact. RAN1 will inform RAN4 the updates in the next RAN1 meeting.”</a:t>
            </a:r>
            <a:r>
              <a:rPr lang="en-US" sz="1600" dirty="0"/>
              <a:t> [8]. The LS response from RAN1 was sent to RAN4 in RAN1#110 (August, 2022).</a:t>
            </a:r>
            <a:endParaRPr lang="en-US" sz="1600" dirty="0" smtClean="0"/>
          </a:p>
          <a:p>
            <a:pPr>
              <a:spcBef>
                <a:spcPts val="300"/>
              </a:spcBef>
              <a:spcAft>
                <a:spcPts val="300"/>
              </a:spcAft>
            </a:pPr>
            <a:endParaRPr lang="en-US" sz="1800" dirty="0" smtClean="0"/>
          </a:p>
          <a:p>
            <a:pPr>
              <a:spcBef>
                <a:spcPts val="300"/>
              </a:spcBef>
              <a:spcAft>
                <a:spcPts val="300"/>
              </a:spcAft>
            </a:pPr>
            <a:r>
              <a:rPr lang="en-US" sz="1800" dirty="0" smtClean="0"/>
              <a:t>Issue#2</a:t>
            </a:r>
            <a:r>
              <a:rPr lang="en-US" sz="1800" dirty="0"/>
              <a:t>: </a:t>
            </a:r>
            <a:r>
              <a:rPr lang="en-US" sz="1800" dirty="0" smtClean="0"/>
              <a:t>Determination </a:t>
            </a:r>
            <a:r>
              <a:rPr lang="en-US" sz="1800" dirty="0"/>
              <a:t>of frequency hopping pattern for PUSCH with DMRS </a:t>
            </a:r>
            <a:r>
              <a:rPr lang="en-US" sz="1800" dirty="0" smtClean="0"/>
              <a:t>bundling</a:t>
            </a:r>
          </a:p>
          <a:p>
            <a:pPr lvl="1">
              <a:spcBef>
                <a:spcPts val="300"/>
              </a:spcBef>
              <a:spcAft>
                <a:spcPts val="300"/>
              </a:spcAft>
            </a:pPr>
            <a:r>
              <a:rPr lang="en-US" sz="1600" dirty="0" smtClean="0"/>
              <a:t>There </a:t>
            </a:r>
            <a:r>
              <a:rPr lang="en-US" sz="1600" dirty="0"/>
              <a:t>has been discussion in RAN1 for multiple meetings without resolution. The two diverging views </a:t>
            </a:r>
            <a:r>
              <a:rPr lang="en-US" sz="1600" dirty="0" smtClean="0"/>
              <a:t>are</a:t>
            </a:r>
          </a:p>
          <a:p>
            <a:pPr lvl="2">
              <a:spcBef>
                <a:spcPts val="300"/>
              </a:spcBef>
              <a:spcAft>
                <a:spcPts val="300"/>
              </a:spcAft>
            </a:pPr>
            <a:r>
              <a:rPr lang="en-US" sz="1400" dirty="0"/>
              <a:t>Alt1: Frequency hopping pattern for PUSCH with DMRS bundling determined by </a:t>
            </a:r>
            <a:r>
              <a:rPr lang="en-US" sz="1400" u="sng" dirty="0"/>
              <a:t>BOTH</a:t>
            </a:r>
            <a:r>
              <a:rPr lang="en-US" sz="1400" dirty="0"/>
              <a:t> the physical slot index and system frame number (SFN</a:t>
            </a:r>
            <a:r>
              <a:rPr lang="en-US" sz="1400" dirty="0" smtClean="0"/>
              <a:t>)</a:t>
            </a:r>
          </a:p>
          <a:p>
            <a:pPr lvl="2">
              <a:spcBef>
                <a:spcPts val="300"/>
              </a:spcBef>
              <a:spcAft>
                <a:spcPts val="300"/>
              </a:spcAft>
            </a:pPr>
            <a:r>
              <a:rPr lang="en-US" sz="1400" dirty="0"/>
              <a:t>Alt2: Frequency hopping pattern for PUSCH with DMRS bundling determined by </a:t>
            </a:r>
            <a:r>
              <a:rPr lang="en-US" sz="1400" u="sng" dirty="0"/>
              <a:t>ONLY</a:t>
            </a:r>
            <a:r>
              <a:rPr lang="en-US" sz="1400" dirty="0"/>
              <a:t> the physical slot index and is independent from system frame number (SFN</a:t>
            </a:r>
            <a:r>
              <a:rPr lang="en-US" sz="1400" dirty="0" smtClean="0"/>
              <a:t>)</a:t>
            </a:r>
          </a:p>
          <a:p>
            <a:pPr>
              <a:spcBef>
                <a:spcPts val="300"/>
              </a:spcBef>
              <a:spcAft>
                <a:spcPts val="300"/>
              </a:spcAft>
            </a:pPr>
            <a:endParaRPr lang="en-US" sz="1800" dirty="0" smtClean="0"/>
          </a:p>
          <a:p>
            <a:pPr>
              <a:spcBef>
                <a:spcPts val="300"/>
              </a:spcBef>
              <a:spcAft>
                <a:spcPts val="300"/>
              </a:spcAft>
            </a:pPr>
            <a:r>
              <a:rPr lang="en-US" sz="1800" dirty="0" smtClean="0"/>
              <a:t>Issue#3</a:t>
            </a:r>
            <a:r>
              <a:rPr lang="en-US" sz="1800" dirty="0"/>
              <a:t>: UE behavior of restarting DMRS </a:t>
            </a:r>
            <a:r>
              <a:rPr lang="en-US" sz="1800" dirty="0" smtClean="0"/>
              <a:t>bundling</a:t>
            </a:r>
          </a:p>
          <a:p>
            <a:pPr lvl="1">
              <a:spcBef>
                <a:spcPts val="300"/>
              </a:spcBef>
              <a:spcAft>
                <a:spcPts val="300"/>
              </a:spcAft>
            </a:pPr>
            <a:r>
              <a:rPr lang="en-US" sz="1600" dirty="0"/>
              <a:t>Multiple companies have indicated in RAN1 that current RAN1 specifications require clarification on UE behavior for restarting DMRS bundling with respect to multiple semi-static and dynamic events. RAN1 spent more than one meeting discussing the relevant cases and possible changes to RAN1 specification to address the issue. However, at this point, RAN1 was not able to converge on a resolution.</a:t>
            </a:r>
          </a:p>
        </p:txBody>
      </p:sp>
      <p:sp>
        <p:nvSpPr>
          <p:cNvPr id="3" name="제목 2"/>
          <p:cNvSpPr>
            <a:spLocks noGrp="1"/>
          </p:cNvSpPr>
          <p:nvPr>
            <p:ph type="title"/>
          </p:nvPr>
        </p:nvSpPr>
        <p:spPr/>
        <p:txBody>
          <a:bodyPr/>
          <a:lstStyle/>
          <a:p>
            <a:r>
              <a:rPr lang="en-US" dirty="0" smtClean="0"/>
              <a:t>Issues Discussed</a:t>
            </a:r>
            <a:endParaRPr lang="en-US" dirty="0"/>
          </a:p>
        </p:txBody>
      </p:sp>
    </p:spTree>
    <p:extLst>
      <p:ext uri="{BB962C8B-B14F-4D97-AF65-F5344CB8AC3E}">
        <p14:creationId xmlns:p14="http://schemas.microsoft.com/office/powerpoint/2010/main" val="4238579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Issue#1: Support of DMRS bundling in case of UL operation over multiple carriers</a:t>
            </a:r>
          </a:p>
          <a:p>
            <a:pPr lvl="1"/>
            <a:r>
              <a:rPr lang="en-US" b="1" dirty="0">
                <a:solidFill>
                  <a:srgbClr val="FF0000"/>
                </a:solidFill>
              </a:rPr>
              <a:t>Moderator recommendation</a:t>
            </a:r>
            <a:r>
              <a:rPr lang="en-US" dirty="0"/>
              <a:t>: WGs are to continue with their work to resolve Issue#1 before RAN#98</a:t>
            </a:r>
            <a:r>
              <a:rPr lang="en-US" dirty="0" smtClean="0"/>
              <a:t>.</a:t>
            </a:r>
          </a:p>
          <a:p>
            <a:pPr lvl="1"/>
            <a:r>
              <a:rPr lang="en-US" dirty="0" smtClean="0"/>
              <a:t>15 out of 20 companies indicated that they can accept moderator recommendation</a:t>
            </a:r>
          </a:p>
          <a:p>
            <a:endParaRPr lang="en-US" dirty="0"/>
          </a:p>
          <a:p>
            <a:r>
              <a:rPr lang="en-US" dirty="0"/>
              <a:t>Issue#2: Determination of frequency hopping pattern for PUSCH with DMRS </a:t>
            </a:r>
            <a:r>
              <a:rPr lang="en-US" dirty="0" smtClean="0"/>
              <a:t>bundling</a:t>
            </a:r>
          </a:p>
          <a:p>
            <a:pPr lvl="1"/>
            <a:r>
              <a:rPr lang="en-US" b="1" dirty="0" smtClean="0">
                <a:solidFill>
                  <a:srgbClr val="FF0000"/>
                </a:solidFill>
              </a:rPr>
              <a:t>Moderator recommendation</a:t>
            </a:r>
            <a:r>
              <a:rPr lang="en-US" dirty="0" smtClean="0"/>
              <a:t>: </a:t>
            </a:r>
          </a:p>
          <a:p>
            <a:pPr lvl="2"/>
            <a:r>
              <a:rPr lang="en-US" dirty="0" smtClean="0"/>
              <a:t>(Alt2) </a:t>
            </a:r>
            <a:r>
              <a:rPr lang="en-US" dirty="0"/>
              <a:t>Frequency hopping pattern for PUSCH with DMRS bundling is determined by </a:t>
            </a:r>
            <a:r>
              <a:rPr lang="en-US" b="1" u="sng" dirty="0"/>
              <a:t>ONLY</a:t>
            </a:r>
            <a:r>
              <a:rPr lang="en-US" dirty="0"/>
              <a:t> the physical slot index and is independent from system frame number (SFN).</a:t>
            </a:r>
          </a:p>
          <a:p>
            <a:pPr lvl="2"/>
            <a:r>
              <a:rPr lang="en-US" dirty="0"/>
              <a:t>Endorse the company CR in RP-222609</a:t>
            </a:r>
            <a:r>
              <a:rPr lang="en-US" dirty="0" smtClean="0"/>
              <a:t>.</a:t>
            </a:r>
          </a:p>
          <a:p>
            <a:pPr lvl="1"/>
            <a:r>
              <a:rPr lang="en-US" dirty="0" smtClean="0"/>
              <a:t>19 </a:t>
            </a:r>
            <a:r>
              <a:rPr lang="en-US" dirty="0"/>
              <a:t>out of 20 companies indicated that they can accept moderator recommendation</a:t>
            </a:r>
          </a:p>
          <a:p>
            <a:endParaRPr lang="en-US" dirty="0" smtClean="0"/>
          </a:p>
          <a:p>
            <a:r>
              <a:rPr lang="en-US" dirty="0" smtClean="0"/>
              <a:t>Issue#3</a:t>
            </a:r>
            <a:r>
              <a:rPr lang="en-US" dirty="0"/>
              <a:t>: UE behavior of restarting DMRS bundling</a:t>
            </a:r>
          </a:p>
          <a:p>
            <a:pPr lvl="1"/>
            <a:r>
              <a:rPr lang="en-US" b="1" dirty="0" smtClean="0">
                <a:solidFill>
                  <a:srgbClr val="FF0000"/>
                </a:solidFill>
              </a:rPr>
              <a:t>Moderator </a:t>
            </a:r>
            <a:r>
              <a:rPr lang="en-US" b="1" dirty="0">
                <a:solidFill>
                  <a:srgbClr val="FF0000"/>
                </a:solidFill>
              </a:rPr>
              <a:t>recommendation</a:t>
            </a:r>
            <a:r>
              <a:rPr lang="en-US" dirty="0"/>
              <a:t>: Close discussions on Issue#3 in RAN#97e. Continue discussions in </a:t>
            </a:r>
            <a:r>
              <a:rPr lang="en-US" dirty="0" smtClean="0"/>
              <a:t>RAN1.</a:t>
            </a:r>
          </a:p>
          <a:p>
            <a:pPr lvl="1"/>
            <a:r>
              <a:rPr lang="en-US" dirty="0" smtClean="0"/>
              <a:t>19 </a:t>
            </a:r>
            <a:r>
              <a:rPr lang="en-US" dirty="0"/>
              <a:t>out of 20 companies indicated that they can accept moderator recommendation</a:t>
            </a:r>
          </a:p>
          <a:p>
            <a:pPr lvl="1"/>
            <a:endParaRPr lang="en-US" dirty="0"/>
          </a:p>
          <a:p>
            <a:endParaRPr lang="en-US" dirty="0"/>
          </a:p>
        </p:txBody>
      </p:sp>
      <p:sp>
        <p:nvSpPr>
          <p:cNvPr id="3" name="제목 2"/>
          <p:cNvSpPr>
            <a:spLocks noGrp="1"/>
          </p:cNvSpPr>
          <p:nvPr>
            <p:ph type="title"/>
          </p:nvPr>
        </p:nvSpPr>
        <p:spPr/>
        <p:txBody>
          <a:bodyPr/>
          <a:lstStyle/>
          <a:p>
            <a:r>
              <a:rPr lang="en-US" dirty="0" smtClean="0"/>
              <a:t>Initial Round Discussions</a:t>
            </a:r>
            <a:endParaRPr lang="en-US" dirty="0"/>
          </a:p>
        </p:txBody>
      </p:sp>
    </p:spTree>
    <p:extLst>
      <p:ext uri="{BB962C8B-B14F-4D97-AF65-F5344CB8AC3E}">
        <p14:creationId xmlns:p14="http://schemas.microsoft.com/office/powerpoint/2010/main" val="3581805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Issue#1: Support of DMRS bundling in case of UL operation over multiple carriers</a:t>
            </a:r>
          </a:p>
          <a:p>
            <a:pPr marL="444500" lvl="1" indent="0">
              <a:buNone/>
            </a:pPr>
            <a:r>
              <a:rPr lang="en-US" dirty="0" smtClean="0">
                <a:sym typeface="Wingdings" panose="05000000000000000000" pitchFamily="2" charset="2"/>
              </a:rPr>
              <a:t> </a:t>
            </a:r>
            <a:r>
              <a:rPr lang="en-US" dirty="0" smtClean="0"/>
              <a:t>Continue discussions in intermediate round</a:t>
            </a:r>
          </a:p>
          <a:p>
            <a:pPr lvl="1"/>
            <a:endParaRPr lang="en-US" dirty="0"/>
          </a:p>
          <a:p>
            <a:r>
              <a:rPr lang="en-US" dirty="0"/>
              <a:t>Issue#2: Determination of frequency hopping pattern for PUSCH with DMRS bundling</a:t>
            </a:r>
          </a:p>
          <a:p>
            <a:pPr lvl="1"/>
            <a:r>
              <a:rPr lang="en-US" b="1" dirty="0">
                <a:solidFill>
                  <a:srgbClr val="FF0000"/>
                </a:solidFill>
              </a:rPr>
              <a:t>Proposal for endorsement on Issue#2: </a:t>
            </a:r>
          </a:p>
          <a:p>
            <a:pPr lvl="2"/>
            <a:r>
              <a:rPr lang="en-US" b="1" dirty="0" smtClean="0">
                <a:solidFill>
                  <a:srgbClr val="FF0000"/>
                </a:solidFill>
              </a:rPr>
              <a:t>(</a:t>
            </a:r>
            <a:r>
              <a:rPr lang="en-US" b="1" dirty="0">
                <a:solidFill>
                  <a:srgbClr val="FF0000"/>
                </a:solidFill>
              </a:rPr>
              <a:t>Alt2) Frequency hopping pattern for PUSCH with DMRS bundling is determined by </a:t>
            </a:r>
            <a:r>
              <a:rPr lang="en-US" b="1" u="sng" dirty="0">
                <a:solidFill>
                  <a:srgbClr val="FF0000"/>
                </a:solidFill>
              </a:rPr>
              <a:t>ONLY</a:t>
            </a:r>
            <a:r>
              <a:rPr lang="en-US" b="1" dirty="0">
                <a:solidFill>
                  <a:srgbClr val="FF0000"/>
                </a:solidFill>
              </a:rPr>
              <a:t> the physical slot index and is independent from system frame number (SFN</a:t>
            </a:r>
            <a:r>
              <a:rPr lang="en-US" b="1" dirty="0" smtClean="0">
                <a:solidFill>
                  <a:srgbClr val="FF0000"/>
                </a:solidFill>
              </a:rPr>
              <a:t>). Endorse </a:t>
            </a:r>
            <a:r>
              <a:rPr lang="en-US" b="1" dirty="0">
                <a:solidFill>
                  <a:srgbClr val="FF0000"/>
                </a:solidFill>
              </a:rPr>
              <a:t>the company CR in RP-222609.</a:t>
            </a:r>
          </a:p>
          <a:p>
            <a:pPr marL="444500" lvl="1" indent="0">
              <a:buNone/>
            </a:pPr>
            <a:r>
              <a:rPr lang="en-US" dirty="0" smtClean="0">
                <a:sym typeface="Wingdings" panose="05000000000000000000" pitchFamily="2" charset="2"/>
              </a:rPr>
              <a:t> </a:t>
            </a:r>
            <a:r>
              <a:rPr lang="en-US" b="1" dirty="0" smtClean="0">
                <a:solidFill>
                  <a:srgbClr val="FF0000"/>
                </a:solidFill>
                <a:sym typeface="Wingdings" panose="05000000000000000000" pitchFamily="2" charset="2"/>
              </a:rPr>
              <a:t>Conclusion</a:t>
            </a:r>
            <a:r>
              <a:rPr lang="en-US" dirty="0" smtClean="0">
                <a:sym typeface="Wingdings" panose="05000000000000000000" pitchFamily="2" charset="2"/>
              </a:rPr>
              <a:t>: </a:t>
            </a:r>
            <a:r>
              <a:rPr lang="en-US" dirty="0"/>
              <a:t>Proposal for Issue#2 was endorsed by email</a:t>
            </a:r>
          </a:p>
          <a:p>
            <a:endParaRPr lang="en-US" dirty="0" smtClean="0"/>
          </a:p>
          <a:p>
            <a:r>
              <a:rPr lang="en-US" dirty="0"/>
              <a:t>Issue#3: UE behavior of restarting DMRS bundling</a:t>
            </a:r>
          </a:p>
          <a:p>
            <a:pPr marL="444500" lvl="1" indent="0">
              <a:buNone/>
            </a:pPr>
            <a:r>
              <a:rPr lang="en-US" dirty="0" smtClean="0">
                <a:sym typeface="Wingdings" panose="05000000000000000000" pitchFamily="2" charset="2"/>
              </a:rPr>
              <a:t> </a:t>
            </a:r>
            <a:r>
              <a:rPr lang="en-US" dirty="0" smtClean="0"/>
              <a:t>Close </a:t>
            </a:r>
            <a:r>
              <a:rPr lang="en-US" dirty="0"/>
              <a:t>discussions on Issue#3 in RAN#97e. Continue discussions in RAN1</a:t>
            </a:r>
            <a:r>
              <a:rPr lang="en-US" dirty="0" smtClean="0"/>
              <a:t>.</a:t>
            </a:r>
          </a:p>
          <a:p>
            <a:pPr marL="444500" lvl="1" indent="0">
              <a:buNone/>
            </a:pPr>
            <a:endParaRPr lang="en-US" dirty="0" smtClean="0"/>
          </a:p>
        </p:txBody>
      </p:sp>
      <p:sp>
        <p:nvSpPr>
          <p:cNvPr id="3" name="제목 2"/>
          <p:cNvSpPr>
            <a:spLocks noGrp="1"/>
          </p:cNvSpPr>
          <p:nvPr>
            <p:ph type="title"/>
          </p:nvPr>
        </p:nvSpPr>
        <p:spPr/>
        <p:txBody>
          <a:bodyPr/>
          <a:lstStyle/>
          <a:p>
            <a:r>
              <a:rPr lang="en-US" dirty="0" smtClean="0"/>
              <a:t>Initial Round Outcomes</a:t>
            </a:r>
            <a:endParaRPr lang="en-US" dirty="0"/>
          </a:p>
        </p:txBody>
      </p:sp>
    </p:spTree>
    <p:extLst>
      <p:ext uri="{BB962C8B-B14F-4D97-AF65-F5344CB8AC3E}">
        <p14:creationId xmlns:p14="http://schemas.microsoft.com/office/powerpoint/2010/main" val="1258973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For the intermediate round, </a:t>
            </a:r>
            <a:r>
              <a:rPr lang="en-US" dirty="0"/>
              <a:t>only Issue#1 (Support of DMRS bundling in case of UL operation over multiple carriers</a:t>
            </a:r>
            <a:r>
              <a:rPr lang="en-US" dirty="0" smtClean="0"/>
              <a:t>) was treated</a:t>
            </a:r>
          </a:p>
          <a:p>
            <a:endParaRPr lang="en-US" dirty="0"/>
          </a:p>
          <a:p>
            <a:r>
              <a:rPr lang="en-US" dirty="0" smtClean="0"/>
              <a:t>Companies were requested to provide their preferences among the following two alternatives:</a:t>
            </a:r>
          </a:p>
          <a:p>
            <a:pPr lvl="1"/>
            <a:r>
              <a:rPr lang="en-US" i="1" dirty="0"/>
              <a:t>Alt1: (Moderator’s modified recommendation) WGs are to continue with their work to resolve Issue#1 (for radio configurations included in R4-2211225) before RAN#98 under the assumption of no RAN1 specification </a:t>
            </a:r>
            <a:r>
              <a:rPr lang="en-US" i="1" dirty="0" smtClean="0"/>
              <a:t>change</a:t>
            </a:r>
          </a:p>
          <a:p>
            <a:pPr lvl="1"/>
            <a:r>
              <a:rPr lang="en-US" i="1" dirty="0"/>
              <a:t>Alt2: DMRS bundling in case of UL operation over multiple carriers is supported without RAN1 specification </a:t>
            </a:r>
            <a:r>
              <a:rPr lang="en-US" i="1" dirty="0" smtClean="0"/>
              <a:t>change</a:t>
            </a:r>
          </a:p>
          <a:p>
            <a:pPr lvl="2"/>
            <a:r>
              <a:rPr lang="en-US" i="1" dirty="0"/>
              <a:t>Applicable only under the condition of non-overlapping UL </a:t>
            </a:r>
            <a:r>
              <a:rPr lang="en-US" i="1" dirty="0" smtClean="0"/>
              <a:t>transmissions</a:t>
            </a:r>
          </a:p>
          <a:p>
            <a:pPr lvl="2"/>
            <a:endParaRPr lang="en-US" i="1" dirty="0"/>
          </a:p>
          <a:p>
            <a:r>
              <a:rPr lang="en-US" dirty="0" smtClean="0"/>
              <a:t>Company views were divided among the two alternatives</a:t>
            </a:r>
            <a:endParaRPr lang="en-US" dirty="0"/>
          </a:p>
        </p:txBody>
      </p:sp>
      <p:sp>
        <p:nvSpPr>
          <p:cNvPr id="3" name="제목 2"/>
          <p:cNvSpPr>
            <a:spLocks noGrp="1"/>
          </p:cNvSpPr>
          <p:nvPr>
            <p:ph type="title"/>
          </p:nvPr>
        </p:nvSpPr>
        <p:spPr/>
        <p:txBody>
          <a:bodyPr/>
          <a:lstStyle/>
          <a:p>
            <a:r>
              <a:rPr lang="en-US" dirty="0" smtClean="0"/>
              <a:t>Intermediate Round Discussions</a:t>
            </a:r>
            <a:endParaRPr lang="en-US" dirty="0"/>
          </a:p>
        </p:txBody>
      </p:sp>
    </p:spTree>
    <p:extLst>
      <p:ext uri="{BB962C8B-B14F-4D97-AF65-F5344CB8AC3E}">
        <p14:creationId xmlns:p14="http://schemas.microsoft.com/office/powerpoint/2010/main" val="681615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The following proposal was recommended in the final round</a:t>
            </a:r>
          </a:p>
          <a:p>
            <a:pPr lvl="1" latinLnBrk="1"/>
            <a:r>
              <a:rPr lang="en-US" i="1" dirty="0" smtClean="0">
                <a:solidFill>
                  <a:srgbClr val="FF0000"/>
                </a:solidFill>
              </a:rPr>
              <a:t>Proposal </a:t>
            </a:r>
            <a:r>
              <a:rPr lang="en-US" i="1" dirty="0">
                <a:solidFill>
                  <a:srgbClr val="FF0000"/>
                </a:solidFill>
              </a:rPr>
              <a:t>for Issue#1 (Support of DMRS bundling in case of UL operation over multiple carriers):</a:t>
            </a:r>
            <a:endParaRPr lang="en-US" dirty="0">
              <a:solidFill>
                <a:srgbClr val="FF0000"/>
              </a:solidFill>
            </a:endParaRPr>
          </a:p>
          <a:p>
            <a:pPr lvl="2" latinLnBrk="1"/>
            <a:r>
              <a:rPr lang="en-US" i="1" dirty="0">
                <a:solidFill>
                  <a:srgbClr val="FF0000"/>
                </a:solidFill>
              </a:rPr>
              <a:t>Alt1: WGs are to continue with their work to resolve Issue#1 (for radio configurations included in R4-2211225) before RAN#98 under the assumption of no RAN1 specification change</a:t>
            </a:r>
            <a:endParaRPr lang="en-US" dirty="0">
              <a:solidFill>
                <a:srgbClr val="FF0000"/>
              </a:solidFill>
            </a:endParaRPr>
          </a:p>
          <a:p>
            <a:endParaRPr lang="en-US" dirty="0" smtClean="0"/>
          </a:p>
          <a:p>
            <a:r>
              <a:rPr lang="en-US" dirty="0" smtClean="0"/>
              <a:t>Moderator checked for any strong concerns on the above proposal. There were no concerns raised.</a:t>
            </a:r>
          </a:p>
        </p:txBody>
      </p:sp>
      <p:sp>
        <p:nvSpPr>
          <p:cNvPr id="3" name="제목 2"/>
          <p:cNvSpPr>
            <a:spLocks noGrp="1"/>
          </p:cNvSpPr>
          <p:nvPr>
            <p:ph type="title"/>
          </p:nvPr>
        </p:nvSpPr>
        <p:spPr/>
        <p:txBody>
          <a:bodyPr/>
          <a:lstStyle/>
          <a:p>
            <a:r>
              <a:rPr lang="en-US" dirty="0" smtClean="0"/>
              <a:t>Final Round Discussions</a:t>
            </a:r>
            <a:endParaRPr lang="en-US" dirty="0"/>
          </a:p>
        </p:txBody>
      </p:sp>
    </p:spTree>
    <p:extLst>
      <p:ext uri="{BB962C8B-B14F-4D97-AF65-F5344CB8AC3E}">
        <p14:creationId xmlns:p14="http://schemas.microsoft.com/office/powerpoint/2010/main" val="22611443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Issue#1: Support of DMRS bundling in case of UL operation over multiple carriers</a:t>
            </a:r>
          </a:p>
          <a:p>
            <a:pPr marL="444500" lvl="1" indent="0">
              <a:buNone/>
            </a:pPr>
            <a:r>
              <a:rPr lang="en-US" dirty="0" smtClean="0">
                <a:sym typeface="Wingdings" panose="05000000000000000000" pitchFamily="2" charset="2"/>
              </a:rPr>
              <a:t> </a:t>
            </a:r>
            <a:r>
              <a:rPr lang="en-US" b="1" dirty="0" smtClean="0">
                <a:sym typeface="Wingdings" panose="05000000000000000000" pitchFamily="2" charset="2"/>
              </a:rPr>
              <a:t>Proposal1: </a:t>
            </a:r>
            <a:r>
              <a:rPr lang="en-US" b="1" i="1" dirty="0" smtClean="0">
                <a:solidFill>
                  <a:srgbClr val="FF0000"/>
                </a:solidFill>
              </a:rPr>
              <a:t>On </a:t>
            </a:r>
            <a:r>
              <a:rPr lang="en-US" b="1" i="1" dirty="0">
                <a:solidFill>
                  <a:srgbClr val="FF0000"/>
                </a:solidFill>
              </a:rPr>
              <a:t>the issue of supporting DMRS bundling in case of UL operation over </a:t>
            </a:r>
            <a:r>
              <a:rPr lang="en-US" b="1" i="1" dirty="0" smtClean="0">
                <a:solidFill>
                  <a:srgbClr val="FF0000"/>
                </a:solidFill>
              </a:rPr>
              <a:t>multiple</a:t>
            </a:r>
            <a:br>
              <a:rPr lang="en-US" b="1" i="1" dirty="0" smtClean="0">
                <a:solidFill>
                  <a:srgbClr val="FF0000"/>
                </a:solidFill>
              </a:rPr>
            </a:br>
            <a:r>
              <a:rPr lang="en-US" b="1" i="1" dirty="0" smtClean="0">
                <a:solidFill>
                  <a:srgbClr val="FF0000"/>
                </a:solidFill>
              </a:rPr>
              <a:t>     carriers, WGs </a:t>
            </a:r>
            <a:r>
              <a:rPr lang="en-US" b="1" i="1" dirty="0">
                <a:solidFill>
                  <a:srgbClr val="FF0000"/>
                </a:solidFill>
              </a:rPr>
              <a:t>are to continue with their work to resolve the issue (for radio </a:t>
            </a:r>
            <a:r>
              <a:rPr lang="en-US" b="1" i="1" dirty="0" smtClean="0">
                <a:solidFill>
                  <a:srgbClr val="FF0000"/>
                </a:solidFill>
              </a:rPr>
              <a:t>configurations</a:t>
            </a:r>
            <a:br>
              <a:rPr lang="en-US" b="1" i="1" dirty="0" smtClean="0">
                <a:solidFill>
                  <a:srgbClr val="FF0000"/>
                </a:solidFill>
              </a:rPr>
            </a:br>
            <a:r>
              <a:rPr lang="en-US" b="1" i="1" dirty="0" smtClean="0">
                <a:solidFill>
                  <a:srgbClr val="FF0000"/>
                </a:solidFill>
              </a:rPr>
              <a:t>     </a:t>
            </a:r>
            <a:r>
              <a:rPr lang="en-US" b="1" i="1" dirty="0">
                <a:solidFill>
                  <a:srgbClr val="FF0000"/>
                </a:solidFill>
              </a:rPr>
              <a:t>included in </a:t>
            </a:r>
            <a:r>
              <a:rPr lang="en-US" b="1" i="1" dirty="0" smtClean="0">
                <a:solidFill>
                  <a:srgbClr val="FF0000"/>
                </a:solidFill>
              </a:rPr>
              <a:t>R4-2211225</a:t>
            </a:r>
            <a:r>
              <a:rPr lang="en-US" b="1" i="1" dirty="0">
                <a:solidFill>
                  <a:srgbClr val="FF0000"/>
                </a:solidFill>
              </a:rPr>
              <a:t>) before RAN#98 under the assumption of no RAN1 </a:t>
            </a:r>
            <a:r>
              <a:rPr lang="en-US" b="1" i="1" dirty="0" smtClean="0">
                <a:solidFill>
                  <a:srgbClr val="FF0000"/>
                </a:solidFill>
              </a:rPr>
              <a:t>specification</a:t>
            </a:r>
            <a:br>
              <a:rPr lang="en-US" b="1" i="1" dirty="0" smtClean="0">
                <a:solidFill>
                  <a:srgbClr val="FF0000"/>
                </a:solidFill>
              </a:rPr>
            </a:br>
            <a:r>
              <a:rPr lang="en-US" b="1" i="1" dirty="0" smtClean="0">
                <a:solidFill>
                  <a:srgbClr val="FF0000"/>
                </a:solidFill>
              </a:rPr>
              <a:t>     </a:t>
            </a:r>
            <a:r>
              <a:rPr lang="en-US" b="1" i="1" dirty="0">
                <a:solidFill>
                  <a:srgbClr val="FF0000"/>
                </a:solidFill>
              </a:rPr>
              <a:t>change.</a:t>
            </a:r>
            <a:endParaRPr lang="en-US" b="1" dirty="0">
              <a:solidFill>
                <a:srgbClr val="FF0000"/>
              </a:solidFill>
            </a:endParaRPr>
          </a:p>
          <a:p>
            <a:endParaRPr lang="en-US" dirty="0"/>
          </a:p>
          <a:p>
            <a:r>
              <a:rPr lang="en-US" dirty="0"/>
              <a:t>Issue#2: Determination of frequency hopping pattern for PUSCH with DMRS bundling</a:t>
            </a:r>
          </a:p>
          <a:p>
            <a:pPr marL="444500" lvl="1" indent="0">
              <a:buNone/>
            </a:pPr>
            <a:r>
              <a:rPr lang="en-US" dirty="0" smtClean="0">
                <a:sym typeface="Wingdings" panose="05000000000000000000" pitchFamily="2" charset="2"/>
              </a:rPr>
              <a:t> </a:t>
            </a:r>
            <a:r>
              <a:rPr lang="en-US" b="1" dirty="0" smtClean="0">
                <a:sym typeface="Wingdings" panose="05000000000000000000" pitchFamily="2" charset="2"/>
              </a:rPr>
              <a:t>Proposal2: </a:t>
            </a:r>
            <a:r>
              <a:rPr lang="en-US" b="1" i="1" dirty="0" smtClean="0">
                <a:solidFill>
                  <a:srgbClr val="FF0000"/>
                </a:solidFill>
              </a:rPr>
              <a:t>Frequency </a:t>
            </a:r>
            <a:r>
              <a:rPr lang="en-US" b="1" i="1" dirty="0">
                <a:solidFill>
                  <a:srgbClr val="FF0000"/>
                </a:solidFill>
              </a:rPr>
              <a:t>hopping pattern for PUSCH with DMRS bundling is determined </a:t>
            </a:r>
            <a:r>
              <a:rPr lang="en-US" b="1" i="1" dirty="0" smtClean="0">
                <a:solidFill>
                  <a:srgbClr val="FF0000"/>
                </a:solidFill>
              </a:rPr>
              <a:t>by</a:t>
            </a:r>
            <a:br>
              <a:rPr lang="en-US" b="1" i="1" dirty="0" smtClean="0">
                <a:solidFill>
                  <a:srgbClr val="FF0000"/>
                </a:solidFill>
              </a:rPr>
            </a:br>
            <a:r>
              <a:rPr lang="en-US" b="1" i="1" dirty="0" smtClean="0">
                <a:solidFill>
                  <a:srgbClr val="FF0000"/>
                </a:solidFill>
              </a:rPr>
              <a:t>     </a:t>
            </a:r>
            <a:r>
              <a:rPr lang="en-US" b="1" i="1" u="sng" dirty="0">
                <a:solidFill>
                  <a:srgbClr val="FF0000"/>
                </a:solidFill>
              </a:rPr>
              <a:t>ONLY</a:t>
            </a:r>
            <a:r>
              <a:rPr lang="en-US" b="1" i="1" dirty="0">
                <a:solidFill>
                  <a:srgbClr val="FF0000"/>
                </a:solidFill>
              </a:rPr>
              <a:t> </a:t>
            </a:r>
            <a:r>
              <a:rPr lang="en-US" b="1" i="1" dirty="0" smtClean="0">
                <a:solidFill>
                  <a:srgbClr val="FF0000"/>
                </a:solidFill>
              </a:rPr>
              <a:t>the physical </a:t>
            </a:r>
            <a:r>
              <a:rPr lang="en-US" b="1" i="1" dirty="0">
                <a:solidFill>
                  <a:srgbClr val="FF0000"/>
                </a:solidFill>
              </a:rPr>
              <a:t>slot index and is independent from system frame number (SFN). </a:t>
            </a:r>
            <a:r>
              <a:rPr lang="en-US" b="1" i="1" dirty="0" smtClean="0">
                <a:solidFill>
                  <a:srgbClr val="FF0000"/>
                </a:solidFill>
              </a:rPr>
              <a:t>Endorse</a:t>
            </a:r>
            <a:br>
              <a:rPr lang="en-US" b="1" i="1" dirty="0" smtClean="0">
                <a:solidFill>
                  <a:srgbClr val="FF0000"/>
                </a:solidFill>
              </a:rPr>
            </a:br>
            <a:r>
              <a:rPr lang="en-US" b="1" i="1" dirty="0" smtClean="0">
                <a:solidFill>
                  <a:srgbClr val="FF0000"/>
                </a:solidFill>
              </a:rPr>
              <a:t>     the company </a:t>
            </a:r>
            <a:r>
              <a:rPr lang="en-US" b="1" i="1" dirty="0">
                <a:solidFill>
                  <a:srgbClr val="FF0000"/>
                </a:solidFill>
              </a:rPr>
              <a:t>CR in RP-222609.</a:t>
            </a:r>
            <a:endParaRPr lang="en-US" i="1" dirty="0"/>
          </a:p>
          <a:p>
            <a:endParaRPr lang="en-US" dirty="0"/>
          </a:p>
          <a:p>
            <a:r>
              <a:rPr lang="en-US" dirty="0"/>
              <a:t>Issue#3: UE behavior of restarting DMRS bundling</a:t>
            </a:r>
          </a:p>
          <a:p>
            <a:pPr marL="444500" lvl="1" indent="0">
              <a:buNone/>
            </a:pPr>
            <a:r>
              <a:rPr lang="en-US" dirty="0">
                <a:sym typeface="Wingdings" panose="05000000000000000000" pitchFamily="2" charset="2"/>
              </a:rPr>
              <a:t> </a:t>
            </a:r>
            <a:r>
              <a:rPr lang="en-US" dirty="0" smtClean="0"/>
              <a:t>No RAN action in RAN#97-3.</a:t>
            </a:r>
            <a:endParaRPr lang="en-US" dirty="0"/>
          </a:p>
          <a:p>
            <a:endParaRPr lang="en-US" dirty="0"/>
          </a:p>
        </p:txBody>
      </p:sp>
      <p:sp>
        <p:nvSpPr>
          <p:cNvPr id="3" name="제목 2"/>
          <p:cNvSpPr>
            <a:spLocks noGrp="1"/>
          </p:cNvSpPr>
          <p:nvPr>
            <p:ph type="title"/>
          </p:nvPr>
        </p:nvSpPr>
        <p:spPr/>
        <p:txBody>
          <a:bodyPr/>
          <a:lstStyle/>
          <a:p>
            <a:r>
              <a:rPr lang="en-US" dirty="0" smtClean="0"/>
              <a:t>Final Outcome of </a:t>
            </a:r>
            <a:r>
              <a:rPr lang="en-US" altLang="ko-KR" dirty="0"/>
              <a:t>[97e-32-R17-CovEnh</a:t>
            </a:r>
            <a:r>
              <a:rPr lang="en-US" altLang="ko-KR" dirty="0" smtClean="0"/>
              <a:t>]</a:t>
            </a:r>
            <a:r>
              <a:rPr lang="en-US" dirty="0" smtClean="0"/>
              <a:t> </a:t>
            </a:r>
            <a:endParaRPr lang="en-US" dirty="0"/>
          </a:p>
        </p:txBody>
      </p:sp>
    </p:spTree>
    <p:extLst>
      <p:ext uri="{BB962C8B-B14F-4D97-AF65-F5344CB8AC3E}">
        <p14:creationId xmlns:p14="http://schemas.microsoft.com/office/powerpoint/2010/main" val="2020680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1800" dirty="0"/>
              <a:t>[1] RP-222065, Views on Rel-17 NR coverage enhancement open issues, Qualcomm</a:t>
            </a:r>
          </a:p>
          <a:p>
            <a:r>
              <a:rPr lang="en-US" sz="1800" dirty="0"/>
              <a:t>[2] RP-222153, Discussion on remaining issues on Rel-17 coverage enhancement, vivo</a:t>
            </a:r>
          </a:p>
          <a:p>
            <a:r>
              <a:rPr lang="en-US" sz="1800" dirty="0"/>
              <a:t>[3] RP-222154, CR on PUSCH frequency hopping with DMRS bundling, vivo</a:t>
            </a:r>
          </a:p>
          <a:p>
            <a:r>
              <a:rPr lang="en-US" sz="1800" dirty="0"/>
              <a:t>[4] RP-222181, On remaining open issues in the Rel-17 coverage enhancement work item, Apple</a:t>
            </a:r>
          </a:p>
          <a:p>
            <a:r>
              <a:rPr lang="en-US" sz="1800" dirty="0"/>
              <a:t>[5] RP-222446, Discussion on inter-slot frequency hopping for PUSCH repetition with DMRS bundling, ZTE</a:t>
            </a:r>
            <a:r>
              <a:rPr lang="en-US" sz="1800" dirty="0" smtClean="0"/>
              <a:t>, </a:t>
            </a:r>
            <a:r>
              <a:rPr lang="en-US" sz="1800" dirty="0" err="1" smtClean="0"/>
              <a:t>Sanechips</a:t>
            </a:r>
            <a:endParaRPr lang="en-US" sz="1800" dirty="0"/>
          </a:p>
          <a:p>
            <a:r>
              <a:rPr lang="en-US" sz="1800" dirty="0"/>
              <a:t>[6] RP-222487, Rel-17 UL coverage enhancements - late new </a:t>
            </a:r>
            <a:r>
              <a:rPr lang="en-US" sz="1800" dirty="0" err="1"/>
              <a:t>configs</a:t>
            </a:r>
            <a:r>
              <a:rPr lang="en-US" sz="1800" dirty="0"/>
              <a:t> and cross-WG issues, </a:t>
            </a:r>
            <a:r>
              <a:rPr lang="en-US" sz="1800" dirty="0" err="1"/>
              <a:t>MediaTek</a:t>
            </a:r>
            <a:endParaRPr lang="en-US" sz="1800" dirty="0"/>
          </a:p>
          <a:p>
            <a:r>
              <a:rPr lang="en-US" sz="1800" dirty="0"/>
              <a:t>[7] R4-2211225, Reply LS to RAN1/RAN2 on DMRS bundling, RAN4, RAN4#103-e (May 2022)</a:t>
            </a:r>
          </a:p>
          <a:p>
            <a:r>
              <a:rPr lang="en-US" sz="1800" dirty="0"/>
              <a:t>[8] R1-2208212, Reply LS to RAN4 on DMRS bundling, RAN1, RAN1#110 (August, 2022</a:t>
            </a:r>
            <a:r>
              <a:rPr lang="en-US" sz="1800" dirty="0" smtClean="0"/>
              <a:t>)</a:t>
            </a:r>
            <a:endParaRPr lang="en-US" sz="1800" dirty="0"/>
          </a:p>
        </p:txBody>
      </p:sp>
      <p:sp>
        <p:nvSpPr>
          <p:cNvPr id="3" name="제목 2"/>
          <p:cNvSpPr>
            <a:spLocks noGrp="1"/>
          </p:cNvSpPr>
          <p:nvPr>
            <p:ph type="title"/>
          </p:nvPr>
        </p:nvSpPr>
        <p:spPr/>
        <p:txBody>
          <a:bodyPr/>
          <a:lstStyle/>
          <a:p>
            <a:r>
              <a:rPr lang="en-US" dirty="0" smtClean="0"/>
              <a:t>References</a:t>
            </a:r>
            <a:endParaRPr lang="en-US" dirty="0"/>
          </a:p>
        </p:txBody>
      </p:sp>
    </p:spTree>
    <p:extLst>
      <p:ext uri="{BB962C8B-B14F-4D97-AF65-F5344CB8AC3E}">
        <p14:creationId xmlns:p14="http://schemas.microsoft.com/office/powerpoint/2010/main" val="205620394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15427</TotalTime>
  <Words>965</Words>
  <Application>Microsoft Office PowerPoint</Application>
  <PresentationFormat>와이드스크린</PresentationFormat>
  <Paragraphs>71</Paragraphs>
  <Slides>8</Slides>
  <Notes>0</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8</vt:i4>
      </vt:variant>
    </vt:vector>
  </HeadingPairs>
  <TitlesOfParts>
    <vt:vector size="17" baseType="lpstr">
      <vt:lpstr>微软雅黑</vt:lpstr>
      <vt:lpstr>宋体</vt:lpstr>
      <vt:lpstr>굴림</vt:lpstr>
      <vt:lpstr>Arial</vt:lpstr>
      <vt:lpstr>Arial Black</vt:lpstr>
      <vt:lpstr>Calibri</vt:lpstr>
      <vt:lpstr>Times New Roman</vt:lpstr>
      <vt:lpstr>Wingdings</vt:lpstr>
      <vt:lpstr>3gpp</vt:lpstr>
      <vt:lpstr>Moderator's summary for discussion  [97e-32-R17-CovEnh]</vt:lpstr>
      <vt:lpstr>Issues Discussed</vt:lpstr>
      <vt:lpstr>Initial Round Discussions</vt:lpstr>
      <vt:lpstr>Initial Round Outcomes</vt:lpstr>
      <vt:lpstr>Intermediate Round Discussions</vt:lpstr>
      <vt:lpstr>Final Round Discussions</vt:lpstr>
      <vt:lpstr>Final Outcome of [97e-32-R17-CovEnh]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897</cp:revision>
  <cp:lastPrinted>2016-09-15T08:31:00Z</cp:lastPrinted>
  <dcterms:created xsi:type="dcterms:W3CDTF">2009-11-27T05:15:00Z</dcterms:created>
  <dcterms:modified xsi:type="dcterms:W3CDTF">2022-09-15T23:31:04Z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