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8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0" r:id="rId4"/>
    <p:sldMasterId id="2147483662" r:id="rId5"/>
    <p:sldMasterId id="2147483667" r:id="rId6"/>
    <p:sldMasterId id="2147483673" r:id="rId7"/>
    <p:sldMasterId id="2147483686" r:id="rId8"/>
    <p:sldMasterId id="2147483703" r:id="rId9"/>
  </p:sldMasterIdLst>
  <p:notesMasterIdLst>
    <p:notesMasterId r:id="rId15"/>
  </p:notesMasterIdLst>
  <p:sldIdLst>
    <p:sldId id="403" r:id="rId10"/>
    <p:sldId id="526" r:id="rId11"/>
    <p:sldId id="542" r:id="rId12"/>
    <p:sldId id="543" r:id="rId13"/>
    <p:sldId id="402" r:id="rId14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FD4"/>
    <a:srgbClr val="FF9966"/>
    <a:srgbClr val="99FF99"/>
    <a:srgbClr val="66FF66"/>
    <a:srgbClr val="66FF99"/>
    <a:srgbClr val="FFFF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31" autoAdjust="0"/>
    <p:restoredTop sz="90353" autoAdjust="0"/>
  </p:normalViewPr>
  <p:slideViewPr>
    <p:cSldViewPr snapToGrid="0" snapToObjects="1">
      <p:cViewPr varScale="1">
        <p:scale>
          <a:sx n="214" d="100"/>
          <a:sy n="214" d="100"/>
        </p:scale>
        <p:origin x="180" y="174"/>
      </p:cViewPr>
      <p:guideLst>
        <p:guide orient="horz" pos="1620"/>
        <p:guide pos="2889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95FA6-4210-4153-9696-9433D918CE56}" type="datetimeFigureOut">
              <a:rPr lang="zh-CN" altLang="en-US"/>
              <a:t>2022/9/6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9F4C83-2CAC-433A-9444-069D612E362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05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01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2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33862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3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475943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4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830294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9C18F6C-21BC-4D3B-8982-EDF1076D3346}" type="slidenum">
              <a:rPr kumimoji="1" lang="zh-CN" altLang="en-US" smtClean="0">
                <a:solidFill>
                  <a:srgbClr val="000000"/>
                </a:solidFill>
              </a:rPr>
              <a:t>5</a:t>
            </a:fld>
            <a:endParaRPr kumimoji="1"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2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7" name="Title 7"/>
          <p:cNvSpPr>
            <a:spLocks noGrp="1"/>
          </p:cNvSpPr>
          <p:nvPr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 userDrawn="1"/>
        </p:nvSpPr>
        <p:spPr bwMode="auto">
          <a:xfrm>
            <a:off x="1338263" y="1397000"/>
            <a:ext cx="3351212" cy="1101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800" b="1" smtClean="0">
                <a:solidFill>
                  <a:schemeClr val="bg1"/>
                </a:solidFill>
                <a:ea typeface="微软雅黑" panose="020B0503020204020204" charset="-122"/>
              </a:rPr>
              <a:t>Thank You!</a:t>
            </a:r>
            <a:endParaRPr lang="zh-CN" altLang="en-US" sz="4800" b="1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 userDrawn="1"/>
        </p:nvSpPr>
        <p:spPr bwMode="auto">
          <a:xfrm>
            <a:off x="6451600" y="542925"/>
            <a:ext cx="2692400" cy="142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" name="直角三角形 17"/>
          <p:cNvSpPr>
            <a:spLocks noChangeArrowheads="1"/>
          </p:cNvSpPr>
          <p:nvPr userDrawn="1"/>
        </p:nvSpPr>
        <p:spPr bwMode="auto">
          <a:xfrm>
            <a:off x="-1588" y="0"/>
            <a:ext cx="914401" cy="666750"/>
          </a:xfrm>
          <a:prstGeom prst="rtTriangl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39A6248-81AA-4046-9DAF-FB8FC50471A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2FF46DD-FCDF-4C7A-9121-73C8BF03B88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11974C5C-EF19-4488-8596-D064604002FD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9887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20" descr="ZTE_ppt_design_0202-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07500" y="69850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40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-54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White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b="1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Subtitle:</a:t>
            </a:r>
            <a:endParaRPr lang="en-US" altLang="ja-JP" sz="900" b="1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28-36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Green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 userDrawn="1"/>
        </p:nvSpPr>
        <p:spPr bwMode="auto">
          <a:xfrm>
            <a:off x="9204325" y="2443163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4" name="矩形 11"/>
          <p:cNvSpPr/>
          <p:nvPr userDrawn="1"/>
        </p:nvSpPr>
        <p:spPr>
          <a:xfrm>
            <a:off x="9302750" y="276542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矩形 12"/>
          <p:cNvSpPr/>
          <p:nvPr userDrawn="1"/>
        </p:nvSpPr>
        <p:spPr>
          <a:xfrm>
            <a:off x="9302750" y="3629025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 userDrawn="1"/>
        </p:nvSpPr>
        <p:spPr bwMode="auto">
          <a:xfrm>
            <a:off x="9204325" y="330835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7" name="矩形 14"/>
          <p:cNvSpPr/>
          <p:nvPr userDrawn="1"/>
        </p:nvSpPr>
        <p:spPr>
          <a:xfrm>
            <a:off x="9302750" y="4494213"/>
            <a:ext cx="769938" cy="463550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 userDrawn="1"/>
        </p:nvSpPr>
        <p:spPr bwMode="auto">
          <a:xfrm>
            <a:off x="9204325" y="417353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[R182-G229-B31]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12135" r="19563" b="36963"/>
          <a:stretch>
            <a:fillRect/>
          </a:stretch>
        </p:blipFill>
        <p:spPr bwMode="auto">
          <a:xfrm>
            <a:off x="8034338" y="200025"/>
            <a:ext cx="96361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 bwMode="auto">
          <a:xfrm>
            <a:off x="1014413" y="346075"/>
            <a:ext cx="2251075" cy="996950"/>
          </a:xfrm>
          <a:prstGeom prst="rect">
            <a:avLst/>
          </a:prstGeom>
          <a:noFill/>
          <a:ln>
            <a:noFill/>
          </a:ln>
        </p:spPr>
        <p:txBody>
          <a:bodyPr lIns="53993" tIns="40807" rIns="53993" bIns="40807" anchor="ctr">
            <a:spAutoFit/>
          </a:bodyPr>
          <a:lstStyle>
            <a:lvl1pPr indent="-403225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80000"/>
              </a:lnSpc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smtClean="0">
                <a:solidFill>
                  <a:srgbClr val="4E4E4E"/>
                </a:solidFill>
                <a:ea typeface="微软雅黑" panose="020B0503020204020204" charset="-122"/>
              </a:rPr>
              <a:t>Agenda</a:t>
            </a:r>
            <a:endParaRPr lang="zh-CN" altLang="en-US" sz="3300" i="1" smtClean="0">
              <a:solidFill>
                <a:srgbClr val="4E4E4E"/>
              </a:solidFill>
              <a:ea typeface="微软雅黑" panose="020B0503020204020204" charset="-122"/>
            </a:endParaRPr>
          </a:p>
        </p:txBody>
      </p:sp>
      <p:cxnSp>
        <p:nvCxnSpPr>
          <p:cNvPr id="4" name="直接连接符 5"/>
          <p:cNvCxnSpPr/>
          <p:nvPr userDrawn="1"/>
        </p:nvCxnSpPr>
        <p:spPr>
          <a:xfrm>
            <a:off x="1227110" y="987425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9178925" y="1735138"/>
            <a:ext cx="1360488" cy="4635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Chapter 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36-40 pt</a:t>
            </a: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9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TextBox 24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11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3528E93-3D65-44F3-A606-DF7A1D76AA93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6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12" name="矩形 13"/>
          <p:cNvSpPr/>
          <p:nvPr userDrawn="1"/>
        </p:nvSpPr>
        <p:spPr>
          <a:xfrm>
            <a:off x="0" y="1685925"/>
            <a:ext cx="9144000" cy="2967038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3" name="图片 1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490788"/>
            <a:ext cx="13573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87D17401-2D84-4A10-92A7-01DF7C4BE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176463" y="1217613"/>
            <a:ext cx="4776787" cy="1193800"/>
          </a:xfrm>
          <a:prstGeom prst="rect">
            <a:avLst/>
          </a:prstGeom>
          <a:noFill/>
          <a:ln>
            <a:noFill/>
          </a:ln>
        </p:spPr>
        <p:txBody>
          <a:bodyPr wrap="none" lIns="53993" tIns="26996" rIns="53993" bIns="2699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5400" smtClean="0">
                <a:solidFill>
                  <a:srgbClr val="F2F2F2"/>
                </a:solidFill>
                <a:latin typeface="Impact" panose="020B0806030902050204" pitchFamily="34" charset="0"/>
              </a:rPr>
              <a:t>Thank you!</a:t>
            </a:r>
            <a:endParaRPr kumimoji="1" lang="zh-CN" altLang="en-US" sz="5400" smtClean="0">
              <a:solidFill>
                <a:srgbClr val="F2F2F2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EFCFE221-05BB-43C6-BC16-B5F35D54E0DC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376" tIns="45686" rIns="91376" bIns="4568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6803277-647C-43FE-962F-6E368A9BCC2E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0" y="4764088"/>
            <a:ext cx="13652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/>
          <p:cNvSpPr txBox="1">
            <a:spLocks noChangeArrowheads="1"/>
          </p:cNvSpPr>
          <p:nvPr userDrawn="1"/>
        </p:nvSpPr>
        <p:spPr bwMode="auto">
          <a:xfrm>
            <a:off x="9209088" y="4627563"/>
            <a:ext cx="1638300" cy="1841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Gray</a:t>
            </a: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0" tIns="45705" rIns="91410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94747CB-D440-4DF1-A3D8-E3100B5BCAC1}" type="slidenum">
              <a:rPr lang="en-US" altLang="zh-CN" sz="9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9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6"/>
          <p:cNvSpPr/>
          <p:nvPr userDrawn="1"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8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TextBox 26"/>
          <p:cNvSpPr txBox="1">
            <a:spLocks noChangeArrowheads="1"/>
          </p:cNvSpPr>
          <p:nvPr userDrawn="1"/>
        </p:nvSpPr>
        <p:spPr bwMode="auto">
          <a:xfrm>
            <a:off x="9204325" y="269716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7"/>
          <p:cNvSpPr txBox="1">
            <a:spLocks noChangeArrowheads="1"/>
          </p:cNvSpPr>
          <p:nvPr userDrawn="1"/>
        </p:nvSpPr>
        <p:spPr bwMode="auto">
          <a:xfrm>
            <a:off x="9204325" y="35528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 userDrawn="1"/>
        </p:nvSpPr>
        <p:spPr bwMode="auto">
          <a:xfrm>
            <a:off x="9204325" y="437038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42425" y="179388"/>
            <a:ext cx="1360488" cy="1339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9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9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2634F4A-6A58-4111-BE69-F9E374E2B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F41C6A8-C351-4E82-B803-CF064176D95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DC6DB37E-BEB4-4989-A34F-0215A8C6D57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15" name="左右箭头 14"/>
          <p:cNvSpPr/>
          <p:nvPr userDrawn="1"/>
        </p:nvSpPr>
        <p:spPr>
          <a:xfrm>
            <a:off x="0" y="195263"/>
            <a:ext cx="1476375" cy="431800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BEF3ED5-305F-4865-9653-AF2AC5B2175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1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109538"/>
            <a:ext cx="1109662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38"/>
          <p:cNvGrpSpPr/>
          <p:nvPr userDrawn="1"/>
        </p:nvGrpSpPr>
        <p:grpSpPr bwMode="auto">
          <a:xfrm>
            <a:off x="0" y="179388"/>
            <a:ext cx="1971675" cy="757237"/>
            <a:chOff x="-1" y="390971"/>
            <a:chExt cx="2648606" cy="1009700"/>
          </a:xfrm>
        </p:grpSpPr>
        <p:sp>
          <p:nvSpPr>
            <p:cNvPr id="16" name="右箭头 15"/>
            <p:cNvSpPr/>
            <p:nvPr userDrawn="1"/>
          </p:nvSpPr>
          <p:spPr>
            <a:xfrm>
              <a:off x="-1" y="390971"/>
              <a:ext cx="264860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" name="右箭头 16"/>
            <p:cNvSpPr/>
            <p:nvPr userDrawn="1"/>
          </p:nvSpPr>
          <p:spPr>
            <a:xfrm>
              <a:off x="-1" y="390971"/>
              <a:ext cx="242895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8" name="右箭头 17"/>
            <p:cNvSpPr/>
            <p:nvPr userDrawn="1"/>
          </p:nvSpPr>
          <p:spPr>
            <a:xfrm>
              <a:off x="-1" y="390971"/>
              <a:ext cx="2168787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TextBox 28"/>
          <p:cNvSpPr txBox="1">
            <a:spLocks noChangeArrowheads="1"/>
          </p:cNvSpPr>
          <p:nvPr userDrawn="1"/>
        </p:nvSpPr>
        <p:spPr bwMode="auto">
          <a:xfrm>
            <a:off x="71438" y="179388"/>
            <a:ext cx="1406525" cy="7572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en-US" altLang="zh-CN" b="1" i="1" smtClean="0">
                <a:solidFill>
                  <a:srgbClr val="FFFFFF"/>
                </a:solidFill>
                <a:ea typeface="微软雅黑" panose="020B0503020204020204" charset="-122"/>
              </a:rPr>
              <a:t>Best User</a:t>
            </a:r>
          </a:p>
          <a:p>
            <a:pPr algn="ctr" eaLnBrk="1" hangingPunct="1">
              <a:defRPr/>
            </a:pPr>
            <a:r>
              <a:rPr kumimoji="1" lang="en-US" altLang="zh-CN" b="1" i="1" smtClean="0">
                <a:solidFill>
                  <a:srgbClr val="FFFFFF"/>
                </a:solidFill>
                <a:ea typeface="微软雅黑" panose="020B0503020204020204" charset="-122"/>
              </a:rPr>
              <a:t>Experience</a:t>
            </a:r>
            <a:endParaRPr kumimoji="1" lang="zh-CN" altLang="en-US" b="1" i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rtlCol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71764A27-8F00-4ED4-A830-DC5FCB02987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 smtClean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 smtClean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25445DC-BD7A-4E3B-8CE2-7952106E81F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E4746AF1-82C1-4663-9A35-7298EF726A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883F5593-24B3-4972-BC98-4FA0F6A1C90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 smtClean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 smtClean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010400" y="96838"/>
            <a:ext cx="2128838" cy="247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00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&gt; ZTE Confidential &amp; Proprietary</a:t>
            </a:r>
            <a:endParaRPr lang="zh-CN" altLang="en-US" sz="100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 userDrawn="1"/>
        </p:nvSpPr>
        <p:spPr bwMode="auto">
          <a:xfrm>
            <a:off x="-1335088" y="2711450"/>
            <a:ext cx="1857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6" name="组合 25"/>
          <p:cNvGrpSpPr/>
          <p:nvPr userDrawn="1"/>
        </p:nvGrpSpPr>
        <p:grpSpPr bwMode="auto">
          <a:xfrm>
            <a:off x="9151938" y="2879725"/>
            <a:ext cx="1360487" cy="2052638"/>
            <a:chOff x="9152238" y="3839666"/>
            <a:chExt cx="1360488" cy="2736922"/>
          </a:xfrm>
        </p:grpSpPr>
        <p:grpSp>
          <p:nvGrpSpPr>
            <p:cNvPr id="7" name="组 19"/>
            <p:cNvGrpSpPr/>
            <p:nvPr userDrawn="1"/>
          </p:nvGrpSpPr>
          <p:grpSpPr bwMode="auto"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10" name="组 20"/>
              <p:cNvGrpSpPr/>
              <p:nvPr userDrawn="1"/>
            </p:nvGrpSpPr>
            <p:grpSpPr bwMode="auto"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20" name="矩形 17"/>
                <p:cNvSpPr/>
                <p:nvPr userDrawn="1"/>
              </p:nvSpPr>
              <p:spPr>
                <a:xfrm>
                  <a:off x="9286972" y="1724488"/>
                  <a:ext cx="254000" cy="254006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文本框 1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1756238"/>
                  <a:ext cx="596901" cy="2667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G91, B170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1" name="组 21"/>
              <p:cNvGrpSpPr/>
              <p:nvPr userDrawn="1"/>
            </p:nvGrpSpPr>
            <p:grpSpPr bwMode="auto"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18" name="矩形 15"/>
                <p:cNvSpPr/>
                <p:nvPr userDrawn="1"/>
              </p:nvSpPr>
              <p:spPr>
                <a:xfrm>
                  <a:off x="9286972" y="2033530"/>
                  <a:ext cx="254000" cy="281523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文本框 16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067397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G137, B207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2" name="组 22"/>
              <p:cNvGrpSpPr/>
              <p:nvPr userDrawn="1"/>
            </p:nvGrpSpPr>
            <p:grpSpPr bwMode="auto"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16" name="矩形 13"/>
                <p:cNvSpPr/>
                <p:nvPr userDrawn="1"/>
              </p:nvSpPr>
              <p:spPr>
                <a:xfrm>
                  <a:off x="9286972" y="2382789"/>
                  <a:ext cx="254000" cy="281524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文本框 14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416656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G174, B239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sp>
            <p:nvSpPr>
              <p:cNvPr id="13" name="矩形 11"/>
              <p:cNvSpPr/>
              <p:nvPr userDrawn="1"/>
            </p:nvSpPr>
            <p:spPr>
              <a:xfrm>
                <a:off x="9286972" y="2772265"/>
                <a:ext cx="254000" cy="254007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文本框 12"/>
              <p:cNvSpPr txBox="1">
                <a:spLocks noChangeArrowheads="1"/>
              </p:cNvSpPr>
              <p:nvPr userDrawn="1"/>
            </p:nvSpPr>
            <p:spPr bwMode="auto">
              <a:xfrm>
                <a:off x="9504459" y="2804017"/>
                <a:ext cx="717551" cy="266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Times" panose="02020603050405020304" pitchFamily="18" charset="0"/>
                  </a:rPr>
                  <a:t>G171, B189</a:t>
                </a:r>
                <a:endParaRPr kumimoji="1" lang="zh-CN" altLang="en-US" sz="700" i="1" smtClean="0">
                  <a:solidFill>
                    <a:srgbClr val="FFFFFF"/>
                  </a:solidFill>
                  <a:latin typeface="Times" panose="02020603050405020304" pitchFamily="18" charset="0"/>
                </a:endParaRPr>
              </a:p>
            </p:txBody>
          </p:sp>
        </p:grp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521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/>
            <a:lstStyle>
              <a:lvl1pPr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标题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30-32pt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主题蓝色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正文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(1-5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级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):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28-12pt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黑色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</p:txBody>
        </p:sp>
      </p:grpSp>
      <p:pic>
        <p:nvPicPr>
          <p:cNvPr id="22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4957763"/>
            <a:ext cx="5048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0"/>
          <p:cNvSpPr txBox="1">
            <a:spLocks noChangeArrowheads="1"/>
          </p:cNvSpPr>
          <p:nvPr userDrawn="1"/>
        </p:nvSpPr>
        <p:spPr bwMode="auto">
          <a:xfrm>
            <a:off x="7570788" y="4951413"/>
            <a:ext cx="1490662" cy="185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4067F2B2-7DF3-4B89-B471-B0268B84BD7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053320B-0AC6-43BA-95C6-709EAA7EBDE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791AFFE-EBC3-4BF3-91B3-0A8023AE65E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FF068ECA-C8C1-48F6-A8E5-A89E4BD1328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AB3F8CDC-F0D8-46DE-89BF-3FA434F6ED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F738861-7A04-4C88-AB90-5D9989BB8B5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55F804F3-92D9-4E8C-B1F6-B3D3C3BE13A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443F4A4-3DDC-4CDA-A000-D08B93C062D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84C30D8D-446E-4B2A-BE04-4CE18EBE6C4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fld id="{2FB56D59-009D-43D5-BE48-0DC6C064BFC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5588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BF84A86-A9C5-4B69-BCCC-78CE27A391F0}" type="slidenum">
              <a:rPr lang="en-US" altLang="zh-CN" sz="800" smtClean="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4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45A35272-C8A7-4F14-8520-D98FE1F053E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4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104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3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1040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1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38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1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32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34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  <p:pic>
        <p:nvPicPr>
          <p:cNvPr id="1035" name="Picture 19" descr="1-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051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4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60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1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5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8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9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6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57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341313"/>
            <a:ext cx="75930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200150"/>
            <a:ext cx="75930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6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8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8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8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82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5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6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3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3078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55CD9BF-D78F-4ED3-9B4B-3BB009522CF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8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4x3-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TE-PPT-16x9-0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512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5129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513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130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5133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131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32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25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5126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75BEA079-0924-4DAB-986A-01D4AB3AAA0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xStyles>
    <p:titleStyle>
      <a:lvl1pPr algn="l" defTabSz="457200" rtl="0" eaLnBrk="0" fontAlgn="base" latinLnBrk="1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168275" y="177800"/>
            <a:ext cx="862806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0975" y="1052513"/>
            <a:ext cx="8615363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002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195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1980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9219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922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922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2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9227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2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25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6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220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9221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258409B1-BD9C-42FA-9D0B-3594A7B353B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7"/>
          <p:cNvSpPr>
            <a:spLocks noGrp="1"/>
          </p:cNvSpPr>
          <p:nvPr>
            <p:ph type="ctrTitle" idx="4294967295"/>
          </p:nvPr>
        </p:nvSpPr>
        <p:spPr>
          <a:xfrm>
            <a:off x="58738" y="2030055"/>
            <a:ext cx="9034463" cy="736600"/>
          </a:xfrm>
        </p:spPr>
        <p:txBody>
          <a:bodyPr anchor="ctr"/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</a:rPr>
              <a:t>Discussion on the scope of Rel-18 NR SL positioning</a:t>
            </a:r>
            <a:r>
              <a:rPr lang="en-US" altLang="zh-CN" sz="3200" dirty="0" smtClean="0">
                <a:solidFill>
                  <a:schemeClr val="bg1"/>
                </a:solidFill>
              </a:rPr>
              <a:t/>
            </a:r>
            <a:br>
              <a:rPr lang="en-US" altLang="zh-CN" sz="3200" dirty="0" smtClean="0">
                <a:solidFill>
                  <a:schemeClr val="bg1"/>
                </a:solidFill>
              </a:rPr>
            </a:br>
            <a:endParaRPr 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</a:t>
            </a:r>
            <a:r>
              <a:rPr kumimoji="1"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TSG RAN Meeting #</a:t>
            </a:r>
            <a:r>
              <a:rPr kumimoji="1"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97-e</a:t>
            </a: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</a:t>
            </a:r>
            <a:r>
              <a:rPr kumimoji="1"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Meeting, September </a:t>
            </a:r>
            <a:r>
              <a:rPr kumimoji="1"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12 </a:t>
            </a:r>
            <a:r>
              <a:rPr kumimoji="1"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- </a:t>
            </a:r>
            <a:r>
              <a:rPr kumimoji="1"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16, 2022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ZTE, </a:t>
            </a:r>
            <a:r>
              <a:rPr lang="en-GB" altLang="zh-CN" sz="1800" dirty="0" err="1" smtClean="0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9.2.5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595362" y="107156"/>
            <a:ext cx="1678156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chemeClr val="bg1"/>
                </a:solidFill>
                <a:ea typeface="宋体" panose="02010600030101010101" pitchFamily="2" charset="-122"/>
              </a:rPr>
              <a:t>RP-222450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133254" y="174609"/>
            <a:ext cx="8512175" cy="534987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Background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8" y="839097"/>
            <a:ext cx="8470900" cy="989704"/>
          </a:xfrm>
        </p:spPr>
        <p:txBody>
          <a:bodyPr/>
          <a:lstStyle/>
          <a:p>
            <a:pPr marL="57150" lvl="2" indent="-285750" algn="just" fontAlgn="auto">
              <a:defRPr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SID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RP-221814 for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on expanded and improved NR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positioning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there is a note for checkpoint at RAN#97 meeting on Rel-18 NR SL positioning scope.</a:t>
            </a:r>
          </a:p>
          <a:p>
            <a:pPr marL="57150" lvl="2" indent="-285750" algn="just" fontAlgn="auto">
              <a:defRPr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57150" lvl="2" indent="-285750" algn="just" fontAlgn="auto">
              <a:defRPr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57150" lvl="2" indent="-285750" algn="just" fontAlgn="auto">
              <a:defRPr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57150" lvl="2" indent="-285750" algn="just" fontAlgn="auto">
              <a:defRPr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57150" lvl="2" indent="-285750" algn="just" fontAlgn="auto">
              <a:defRPr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2" indent="0" algn="just" fontAlgn="auto">
              <a:buNone/>
              <a:defRPr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3" indent="0" fontAlgn="auto">
              <a:buNone/>
              <a:defRPr/>
            </a:pPr>
            <a:endParaRPr lang="en-GB" altLang="zh-CN" sz="1800" dirty="0" smtClean="0"/>
          </a:p>
          <a:p>
            <a:pPr marL="228600" lvl="3" indent="0" fontAlgn="auto">
              <a:buNone/>
              <a:defRPr/>
            </a:pPr>
            <a:endParaRPr lang="en-GB" altLang="zh-CN" sz="1800" dirty="0"/>
          </a:p>
          <a:p>
            <a:pPr marL="457200" lvl="3" fontAlgn="auto">
              <a:defRPr/>
            </a:pPr>
            <a:endParaRPr lang="en-US" altLang="zh-CN" sz="1800" noProof="1" smtClean="0">
              <a:cs typeface="+mn-ea"/>
            </a:endParaRPr>
          </a:p>
          <a:p>
            <a:pPr marL="457200" lvl="3" fontAlgn="auto">
              <a:defRPr/>
            </a:pPr>
            <a:endParaRPr lang="en-US" altLang="zh-CN" sz="18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noProof="1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noProof="1" smtClean="0">
              <a:cs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964004"/>
              </p:ext>
            </p:extLst>
          </p:nvPr>
        </p:nvGraphicFramePr>
        <p:xfrm>
          <a:off x="624544" y="1828801"/>
          <a:ext cx="819719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7194"/>
              </a:tblGrid>
              <a:tr h="1271309">
                <a:tc>
                  <a:txBody>
                    <a:bodyPr/>
                    <a:lstStyle/>
                    <a:p>
                      <a:pPr marL="0" marR="0" lvl="3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Note: When the bandwidth requirements have been determined and the study of </a:t>
                      </a:r>
                      <a:r>
                        <a:rPr lang="en-GB" altLang="zh-CN" sz="18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sidelink</a:t>
                      </a:r>
                      <a:r>
                        <a:rPr lang="en-GB" altLang="zh-CN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communication in unlicensed spectrum has progressed, it can be reviewed whether unlicensed spectrum can be considered in further work. Checkpoint at RAN#97 to see if sufficient information is available for this review.</a:t>
                      </a:r>
                      <a:endParaRPr lang="zh-CN" altLang="zh-CN" sz="18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133254" y="174609"/>
            <a:ext cx="8512175" cy="534987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Current RAN1 status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8" y="839097"/>
            <a:ext cx="8470900" cy="989704"/>
          </a:xfrm>
        </p:spPr>
        <p:txBody>
          <a:bodyPr/>
          <a:lstStyle/>
          <a:p>
            <a:pPr marL="57150" lvl="2" indent="-285750" algn="just" fontAlgn="auto">
              <a:defRPr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RAN1 SL positioning study is ongoing in NR Rel-18 positioning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agenda. 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ost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progress of evaluation is for simulation assumptions. The performance evaluation collection/summary has not been started yet. </a:t>
            </a:r>
          </a:p>
          <a:p>
            <a:pPr marL="514350" lvl="3" indent="-285750" algn="just" fontAlgn="auto">
              <a:defRPr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Bandwidth requirements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simulation assumptions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include larger bandwidth, e.g. 100MHz which is not supported in ITS bands in FR1.</a:t>
            </a:r>
          </a:p>
          <a:p>
            <a:pPr marL="514350" lvl="3" indent="-285750" algn="just" fontAlgn="auto">
              <a:defRPr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Bandwidth requirements and simulation assumptions also include FR2</a:t>
            </a:r>
          </a:p>
          <a:p>
            <a:pPr marL="57150" lvl="2" indent="-285750" algn="just" fontAlgn="auto">
              <a:defRPr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study for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 communication excluding positioning on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unlicensed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spectrum is on going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NR Rel-18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SL evolution agenda,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study phase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focuses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FR1 unlicensed bands (n46 and n96/n102) to be completed by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RAN1#111 in November 2022. </a:t>
            </a:r>
          </a:p>
          <a:p>
            <a:pPr marL="57150" lvl="2" indent="-285750" algn="just" fontAlgn="auto">
              <a:defRPr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 of SL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FR2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not been started yet. </a:t>
            </a:r>
          </a:p>
          <a:p>
            <a:pPr marL="514350" lvl="3" indent="-285750" algn="just" fontAlgn="auto">
              <a:defRPr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likely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down-scoped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NR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Rel-18</a:t>
            </a:r>
          </a:p>
          <a:p>
            <a:pPr marL="57150" lvl="2" indent="-285750" algn="just" fontAlgn="auto">
              <a:defRPr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lvl="2" indent="-285750" algn="just" fontAlgn="auto">
              <a:defRPr/>
            </a:pPr>
            <a:endParaRPr lang="en-GB" altLang="zh-CN" sz="1800" dirty="0" smtClean="0"/>
          </a:p>
          <a:p>
            <a:pPr marL="228600" lvl="3" indent="0" fontAlgn="auto">
              <a:buNone/>
              <a:defRPr/>
            </a:pPr>
            <a:endParaRPr lang="en-GB" altLang="zh-CN" sz="1800" dirty="0"/>
          </a:p>
          <a:p>
            <a:pPr marL="457200" lvl="3" fontAlgn="auto">
              <a:defRPr/>
            </a:pPr>
            <a:endParaRPr lang="en-US" altLang="zh-CN" sz="1800" noProof="1" smtClean="0">
              <a:cs typeface="+mn-ea"/>
            </a:endParaRPr>
          </a:p>
          <a:p>
            <a:pPr marL="457200" lvl="3" fontAlgn="auto">
              <a:defRPr/>
            </a:pPr>
            <a:endParaRPr lang="en-US" altLang="zh-CN" sz="18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noProof="1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noProof="1" smtClean="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359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133254" y="174609"/>
            <a:ext cx="8512175" cy="534987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Proposals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8" y="688081"/>
            <a:ext cx="8470900" cy="2624865"/>
          </a:xfrm>
        </p:spPr>
        <p:txBody>
          <a:bodyPr/>
          <a:lstStyle/>
          <a:p>
            <a:pPr marL="57150" lvl="2" indent="-285750" algn="just" fontAlgn="auto">
              <a:defRPr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Views:</a:t>
            </a:r>
          </a:p>
          <a:p>
            <a:pPr marL="514350" lvl="3" indent="-285750" algn="just" fontAlgn="auto">
              <a:defRPr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workload of Rel-18 NR positioning including 7 sub-agendas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RAN1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already very high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marL="514350" lvl="3" indent="-285750" algn="just" fontAlgn="auto">
              <a:defRPr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Rel-17 standards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not support SL communication on unlicensed spectrum.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Overlapping/colliding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discussion may happen if the discussions for SL positioning on unlicensed spectrum and for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 communication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unlicensed spectrum are allowed in different Rel-18 agendas.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3" indent="-285750" algn="just" fontAlgn="auto">
              <a:defRPr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Study on FR2 SL positioning is hard because the study on support of basic SL communication in FR2 has not been started yet in Rel-18.</a:t>
            </a:r>
            <a:endParaRPr lang="en-GB" altLang="zh-CN" sz="1800" dirty="0"/>
          </a:p>
          <a:p>
            <a:pPr marL="457200" lvl="3" fontAlgn="auto">
              <a:defRPr/>
            </a:pPr>
            <a:endParaRPr lang="en-US" altLang="zh-CN" sz="1800" noProof="1" smtClean="0">
              <a:cs typeface="+mn-ea"/>
            </a:endParaRPr>
          </a:p>
          <a:p>
            <a:pPr marL="457200" lvl="3" fontAlgn="auto">
              <a:defRPr/>
            </a:pPr>
            <a:endParaRPr lang="en-US" altLang="zh-CN" sz="18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noProof="1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noProof="1" smtClean="0"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254" y="3312946"/>
            <a:ext cx="88816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lvl="2" indent="-285750" algn="just" fontAlgn="auto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Proposal: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Rel-18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NR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SL positioning should be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based on Rel-17 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Uu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positioning and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Rel-17 SL communication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: </a:t>
            </a:r>
            <a:endParaRPr lang="en-US" altLang="zh-CN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514350" lvl="3" indent="-285750" algn="just" fontAlgn="auto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Unlicensed spectrum </a:t>
            </a:r>
            <a:r>
              <a:rPr lang="en-US" altLang="zh-CN" sz="1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should not be included in the scope</a:t>
            </a:r>
            <a:endParaRPr lang="en-US" altLang="zh-CN" sz="1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514350" lvl="3" indent="-285750" algn="just" fontAlgn="auto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FR2  </a:t>
            </a:r>
            <a:r>
              <a:rPr lang="en-US" altLang="zh-CN" sz="1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should not be included in the scope</a:t>
            </a:r>
            <a:endParaRPr lang="en-GB" altLang="zh-CN" sz="1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5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altLang="zh-CN" smtClean="0"/>
              <a:t>Thanks</a:t>
            </a:r>
            <a:endParaRPr 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199</TotalTime>
  <Words>348</Words>
  <Application>Microsoft Office PowerPoint</Application>
  <PresentationFormat>全屏显示(16:9)</PresentationFormat>
  <Paragraphs>48</Paragraphs>
  <Slides>5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</vt:i4>
      </vt:variant>
      <vt:variant>
        <vt:lpstr>自定义放映</vt:lpstr>
      </vt:variant>
      <vt:variant>
        <vt:i4>1</vt:i4>
      </vt:variant>
    </vt:vector>
  </HeadingPairs>
  <TitlesOfParts>
    <vt:vector size="27" baseType="lpstr">
      <vt:lpstr>Heiti SC Light</vt:lpstr>
      <vt:lpstr>Microsoft YaHei Bold</vt:lpstr>
      <vt:lpstr>MS PGothic</vt:lpstr>
      <vt:lpstr>黑体</vt:lpstr>
      <vt:lpstr>宋体</vt:lpstr>
      <vt:lpstr>微软雅黑</vt:lpstr>
      <vt:lpstr>Arial</vt:lpstr>
      <vt:lpstr>Calibri</vt:lpstr>
      <vt:lpstr>Impact</vt:lpstr>
      <vt:lpstr>Times</vt:lpstr>
      <vt:lpstr>Times New Roman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Discussion on the scope of Rel-18 NR SL positioning </vt:lpstr>
      <vt:lpstr>Background</vt:lpstr>
      <vt:lpstr>Current RAN1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ZTE</dc:title>
  <dc:creator>ZTE</dc:creator>
  <cp:keywords>ZTE</cp:keywords>
  <cp:lastModifiedBy>ZTE-LRY</cp:lastModifiedBy>
  <cp:revision>1505</cp:revision>
  <dcterms:created xsi:type="dcterms:W3CDTF">2015-07-14T07:21:00Z</dcterms:created>
  <dcterms:modified xsi:type="dcterms:W3CDTF">2022-09-05T16:58:58Z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