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 id="2147483672" r:id="rId2"/>
  </p:sldMasterIdLst>
  <p:notesMasterIdLst>
    <p:notesMasterId r:id="rId10"/>
  </p:notesMasterIdLst>
  <p:handoutMasterIdLst>
    <p:handoutMasterId r:id="rId11"/>
  </p:handoutMasterIdLst>
  <p:sldIdLst>
    <p:sldId id="373" r:id="rId3"/>
    <p:sldId id="418" r:id="rId4"/>
    <p:sldId id="423" r:id="rId5"/>
    <p:sldId id="422" r:id="rId6"/>
    <p:sldId id="419" r:id="rId7"/>
    <p:sldId id="420" r:id="rId8"/>
    <p:sldId id="352" r:id="rId9"/>
  </p:sldIdLst>
  <p:sldSz cx="9144000" cy="5143500" type="screen16x9"/>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00006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351" autoAdjust="0"/>
    <p:restoredTop sz="96625" autoAdjust="0"/>
  </p:normalViewPr>
  <p:slideViewPr>
    <p:cSldViewPr>
      <p:cViewPr>
        <p:scale>
          <a:sx n="100" d="100"/>
          <a:sy n="100" d="100"/>
        </p:scale>
        <p:origin x="-2564" y="-1020"/>
      </p:cViewPr>
      <p:guideLst>
        <p:guide orient="horz" pos="162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9/5/2022</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2022/9/5</a:t>
            </a:fld>
            <a:endParaRPr lang="zh-CN" altLang="en-US"/>
          </a:p>
        </p:txBody>
      </p:sp>
      <p:sp>
        <p:nvSpPr>
          <p:cNvPr id="4" name="幻灯片图像占位符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6400" y="696913"/>
            <a:ext cx="6197600" cy="34861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7</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2733768"/>
            <a:ext cx="7772400" cy="832489"/>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3705876"/>
            <a:ext cx="8928992" cy="648072"/>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97565"/>
            <a:ext cx="2057400" cy="369705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897565"/>
            <a:ext cx="6019800" cy="369705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2733768"/>
            <a:ext cx="7772400" cy="832489"/>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3705876"/>
            <a:ext cx="8928992" cy="648072"/>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897564"/>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491631"/>
            <a:ext cx="4040188"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897564"/>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491631"/>
            <a:ext cx="4041775"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5" y="951570"/>
            <a:ext cx="3008313" cy="5475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951571"/>
            <a:ext cx="5111750" cy="364305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1" y="1545637"/>
            <a:ext cx="3008313" cy="304898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951570"/>
            <a:ext cx="5486400" cy="259411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97565"/>
            <a:ext cx="2057400" cy="369705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897565"/>
            <a:ext cx="6019800" cy="369705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897564"/>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491631"/>
            <a:ext cx="4040188"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897564"/>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491631"/>
            <a:ext cx="4041775"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5" y="951570"/>
            <a:ext cx="3008313" cy="5475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951571"/>
            <a:ext cx="5111750" cy="364305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1" y="1545637"/>
            <a:ext cx="3008313" cy="304898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951570"/>
            <a:ext cx="5486400" cy="259411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41480"/>
            <a:ext cx="8229600" cy="5835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951571"/>
            <a:ext cx="8229600" cy="364305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4767263"/>
            <a:ext cx="370384" cy="273844"/>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41480"/>
            <a:ext cx="8229600" cy="5835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951571"/>
            <a:ext cx="8229600" cy="364305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4767263"/>
            <a:ext cx="370384" cy="273844"/>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139702"/>
            <a:ext cx="8424936" cy="1080120"/>
          </a:xfrm>
        </p:spPr>
        <p:txBody>
          <a:bodyPr rtlCol="0">
            <a:noAutofit/>
          </a:bodyPr>
          <a:lstStyle/>
          <a:p>
            <a:pPr algn="ctr">
              <a:defRPr/>
            </a:pPr>
            <a:r>
              <a:rPr lang="en-US" altLang="zh-CN" sz="2000" dirty="0">
                <a:latin typeface="+mn-lt"/>
                <a:cs typeface="Arial" pitchFamily="34" charset="0"/>
              </a:rPr>
              <a:t>Observations and suggestions for meeting efficiency improvements</a:t>
            </a:r>
            <a:endParaRPr lang="zh-CN" altLang="en-US" sz="2000" dirty="0">
              <a:latin typeface="+mn-lt"/>
              <a:cs typeface="Arial" pitchFamily="34" charset="0"/>
            </a:endParaRPr>
          </a:p>
        </p:txBody>
      </p:sp>
      <p:sp>
        <p:nvSpPr>
          <p:cNvPr id="7" name="TextBox 2"/>
          <p:cNvSpPr txBox="1">
            <a:spLocks noChangeArrowheads="1"/>
          </p:cNvSpPr>
          <p:nvPr/>
        </p:nvSpPr>
        <p:spPr bwMode="auto">
          <a:xfrm>
            <a:off x="142875" y="3795886"/>
            <a:ext cx="8858250" cy="400110"/>
          </a:xfrm>
          <a:prstGeom prst="rect">
            <a:avLst/>
          </a:prstGeom>
          <a:noFill/>
          <a:ln w="9525">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rgbClr val="0070C0"/>
                </a:solidFill>
                <a:cs typeface="Arial" pitchFamily="34" charset="0"/>
              </a:rPr>
              <a:t>CATT</a:t>
            </a:r>
            <a:endParaRPr lang="en-US" altLang="zh-CN" sz="2000" b="1" dirty="0">
              <a:solidFill>
                <a:srgbClr val="0070C0"/>
              </a:solidFill>
              <a:cs typeface="Arial" pitchFamily="34" charset="0"/>
            </a:endParaRPr>
          </a:p>
        </p:txBody>
      </p:sp>
      <p:sp>
        <p:nvSpPr>
          <p:cNvPr id="2" name="矩形 1"/>
          <p:cNvSpPr/>
          <p:nvPr/>
        </p:nvSpPr>
        <p:spPr>
          <a:xfrm>
            <a:off x="539551" y="699542"/>
            <a:ext cx="8461573" cy="646331"/>
          </a:xfrm>
          <a:prstGeom prst="rect">
            <a:avLst/>
          </a:prstGeom>
        </p:spPr>
        <p:txBody>
          <a:bodyPr wrap="square">
            <a:spAutoFit/>
          </a:bodyPr>
          <a:lstStyle/>
          <a:p>
            <a:r>
              <a:rPr lang="en-US" altLang="zh-CN" dirty="0">
                <a:solidFill>
                  <a:schemeClr val="bg1"/>
                </a:solidFill>
              </a:rPr>
              <a:t>3GPP TSG RAN meeting #97e				</a:t>
            </a:r>
            <a:r>
              <a:rPr lang="en-US" altLang="zh-CN" dirty="0" smtClean="0">
                <a:solidFill>
                  <a:schemeClr val="bg1"/>
                </a:solidFill>
              </a:rPr>
              <a:t>	RP-222396</a:t>
            </a:r>
            <a:endParaRPr lang="zh-CN" altLang="zh-CN" dirty="0">
              <a:solidFill>
                <a:schemeClr val="bg1"/>
              </a:solidFill>
            </a:endParaRPr>
          </a:p>
          <a:p>
            <a:r>
              <a:rPr lang="en-US" altLang="zh-CN" dirty="0">
                <a:solidFill>
                  <a:schemeClr val="bg1"/>
                </a:solidFill>
              </a:rPr>
              <a:t>Electronic Meeting, September 12-16, 2022</a:t>
            </a:r>
            <a:endParaRPr lang="zh-CN" altLang="zh-CN" dirty="0">
              <a:solidFill>
                <a:schemeClr val="bg1"/>
              </a:solidFill>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b="1" dirty="0" smtClean="0">
                <a:latin typeface="+mn-lt"/>
                <a:cs typeface="Arial" pitchFamily="34" charset="0"/>
              </a:rPr>
              <a:t>Background</a:t>
            </a:r>
            <a:endParaRPr lang="en-US" sz="3600" b="1" dirty="0">
              <a:latin typeface="+mn-lt"/>
              <a:cs typeface="Arial" pitchFamily="34" charset="0"/>
            </a:endParaRPr>
          </a:p>
        </p:txBody>
      </p:sp>
      <p:sp>
        <p:nvSpPr>
          <p:cNvPr id="3" name="内容占位符 2"/>
          <p:cNvSpPr>
            <a:spLocks noGrp="1"/>
          </p:cNvSpPr>
          <p:nvPr>
            <p:ph idx="1"/>
          </p:nvPr>
        </p:nvSpPr>
        <p:spPr>
          <a:xfrm>
            <a:off x="467544" y="951571"/>
            <a:ext cx="8229600" cy="3636403"/>
          </a:xfrm>
        </p:spPr>
        <p:txBody>
          <a:bodyPr>
            <a:noAutofit/>
          </a:bodyPr>
          <a:lstStyle/>
          <a:p>
            <a:pPr>
              <a:lnSpc>
                <a:spcPct val="150000"/>
              </a:lnSpc>
              <a:buFont typeface="Wingdings" pitchFamily="2" charset="2"/>
              <a:buChar char="q"/>
            </a:pPr>
            <a:r>
              <a:rPr lang="en-US" sz="1800" dirty="0" smtClean="0">
                <a:solidFill>
                  <a:schemeClr val="tx1"/>
                </a:solidFill>
              </a:rPr>
              <a:t>RAN1#110 meeting was held from </a:t>
            </a:r>
            <a:r>
              <a:rPr lang="en-US" sz="1800" dirty="0">
                <a:solidFill>
                  <a:schemeClr val="tx1"/>
                </a:solidFill>
              </a:rPr>
              <a:t>August </a:t>
            </a:r>
            <a:r>
              <a:rPr lang="en-US" sz="1800" dirty="0" smtClean="0">
                <a:solidFill>
                  <a:schemeClr val="tx1"/>
                </a:solidFill>
              </a:rPr>
              <a:t>22</a:t>
            </a:r>
            <a:r>
              <a:rPr lang="en-US" sz="1800" baseline="30000" dirty="0" smtClean="0">
                <a:solidFill>
                  <a:schemeClr val="tx1"/>
                </a:solidFill>
              </a:rPr>
              <a:t>nd</a:t>
            </a:r>
            <a:r>
              <a:rPr lang="en-US" sz="1800" dirty="0" smtClean="0">
                <a:solidFill>
                  <a:schemeClr val="tx1"/>
                </a:solidFill>
              </a:rPr>
              <a:t> to 26</a:t>
            </a:r>
            <a:r>
              <a:rPr lang="en-US" sz="1800" baseline="30000" dirty="0" smtClean="0">
                <a:solidFill>
                  <a:schemeClr val="tx1"/>
                </a:solidFill>
              </a:rPr>
              <a:t>th</a:t>
            </a:r>
            <a:r>
              <a:rPr lang="en-US" sz="1800" dirty="0" smtClean="0">
                <a:solidFill>
                  <a:schemeClr val="tx1"/>
                </a:solidFill>
              </a:rPr>
              <a:t> in </a:t>
            </a:r>
            <a:r>
              <a:rPr lang="en-US" sz="1800" dirty="0">
                <a:solidFill>
                  <a:schemeClr val="tx1"/>
                </a:solidFill>
              </a:rPr>
              <a:t>Toulouse, </a:t>
            </a:r>
            <a:r>
              <a:rPr lang="en-US" sz="1800" dirty="0" smtClean="0">
                <a:solidFill>
                  <a:schemeClr val="tx1"/>
                </a:solidFill>
              </a:rPr>
              <a:t>France </a:t>
            </a:r>
            <a:r>
              <a:rPr lang="en-US" altLang="zh-CN" sz="1800" dirty="0" smtClean="0">
                <a:solidFill>
                  <a:schemeClr val="tx1"/>
                </a:solidFill>
              </a:rPr>
              <a:t>with two-way </a:t>
            </a:r>
            <a:r>
              <a:rPr lang="en-US" altLang="zh-CN" sz="1800" dirty="0">
                <a:solidFill>
                  <a:schemeClr val="tx1"/>
                </a:solidFill>
              </a:rPr>
              <a:t>remote participation </a:t>
            </a:r>
            <a:r>
              <a:rPr lang="en-US" altLang="zh-CN" sz="1800" dirty="0" smtClean="0">
                <a:solidFill>
                  <a:schemeClr val="tx1"/>
                </a:solidFill>
              </a:rPr>
              <a:t>, which is the 1</a:t>
            </a:r>
            <a:r>
              <a:rPr lang="en-US" altLang="zh-CN" sz="1800" baseline="30000" dirty="0" smtClean="0">
                <a:solidFill>
                  <a:schemeClr val="tx1"/>
                </a:solidFill>
              </a:rPr>
              <a:t>st</a:t>
            </a:r>
            <a:r>
              <a:rPr lang="en-US" altLang="zh-CN" sz="1800" dirty="0" smtClean="0">
                <a:solidFill>
                  <a:schemeClr val="tx1"/>
                </a:solidFill>
              </a:rPr>
              <a:t> RAN WG F2F meeting since 2020</a:t>
            </a:r>
            <a:r>
              <a:rPr lang="en-US" sz="1800" dirty="0" smtClean="0">
                <a:solidFill>
                  <a:schemeClr val="tx1"/>
                </a:solidFill>
              </a:rPr>
              <a:t>. </a:t>
            </a:r>
          </a:p>
          <a:p>
            <a:pPr>
              <a:lnSpc>
                <a:spcPct val="150000"/>
              </a:lnSpc>
              <a:buFont typeface="Wingdings" pitchFamily="2" charset="2"/>
              <a:buChar char="q"/>
            </a:pPr>
            <a:r>
              <a:rPr lang="en-US" sz="1800" dirty="0" smtClean="0">
                <a:solidFill>
                  <a:schemeClr val="tx1"/>
                </a:solidFill>
              </a:rPr>
              <a:t>It has been decided that all the WGs will have F2F meeting in November. And the initial plan for 2023’s meeting arrangements have also be announced where several F2F meetings will be held for WG/RP as per the plan.</a:t>
            </a:r>
          </a:p>
          <a:p>
            <a:pPr>
              <a:lnSpc>
                <a:spcPct val="150000"/>
              </a:lnSpc>
              <a:buFont typeface="Wingdings" pitchFamily="2" charset="2"/>
              <a:buChar char="q"/>
            </a:pPr>
            <a:r>
              <a:rPr lang="en-US" sz="1800" dirty="0" smtClean="0">
                <a:solidFill>
                  <a:schemeClr val="tx1"/>
                </a:solidFill>
              </a:rPr>
              <a:t>It is therefore meaningful to review the experience in the previous online/F2F meetings and discuss possible improvements for meeting efficiency.</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extLst>
      <p:ext uri="{BB962C8B-B14F-4D97-AF65-F5344CB8AC3E}">
        <p14:creationId xmlns:p14="http://schemas.microsoft.com/office/powerpoint/2010/main" val="21768242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latin typeface="+mn-lt"/>
                <a:cs typeface="Arial" pitchFamily="34" charset="0"/>
              </a:rPr>
              <a:t>Experience from RAN1#110</a:t>
            </a:r>
            <a:endParaRPr lang="zh-CN" altLang="en-US" sz="3200" b="1" dirty="0">
              <a:latin typeface="+mn-lt"/>
              <a:cs typeface="Arial" pitchFamily="34" charset="0"/>
            </a:endParaRPr>
          </a:p>
        </p:txBody>
      </p:sp>
      <p:sp>
        <p:nvSpPr>
          <p:cNvPr id="3" name="内容占位符 2"/>
          <p:cNvSpPr>
            <a:spLocks noGrp="1"/>
          </p:cNvSpPr>
          <p:nvPr>
            <p:ph idx="1"/>
          </p:nvPr>
        </p:nvSpPr>
        <p:spPr>
          <a:xfrm>
            <a:off x="457200" y="951570"/>
            <a:ext cx="8229600" cy="3780419"/>
          </a:xfrm>
        </p:spPr>
        <p:txBody>
          <a:bodyPr>
            <a:noAutofit/>
          </a:bodyPr>
          <a:lstStyle/>
          <a:p>
            <a:pPr>
              <a:lnSpc>
                <a:spcPct val="150000"/>
              </a:lnSpc>
              <a:buFont typeface="Wingdings" pitchFamily="2" charset="2"/>
              <a:buChar char="q"/>
            </a:pPr>
            <a:r>
              <a:rPr lang="en-US" altLang="zh-CN" sz="1600" dirty="0">
                <a:solidFill>
                  <a:schemeClr val="tx1"/>
                </a:solidFill>
              </a:rPr>
              <a:t>Overall, RAN1#110 meeting shows the feasibility of F2F meeting with two-way remote participation </a:t>
            </a:r>
          </a:p>
          <a:p>
            <a:pPr lvl="1">
              <a:lnSpc>
                <a:spcPct val="130000"/>
              </a:lnSpc>
              <a:spcBef>
                <a:spcPts val="0"/>
              </a:spcBef>
              <a:buFont typeface="Wingdings" pitchFamily="2" charset="2"/>
              <a:buChar char="l"/>
            </a:pPr>
            <a:r>
              <a:rPr lang="en-US" altLang="zh-CN" sz="1400" dirty="0" smtClean="0">
                <a:solidFill>
                  <a:schemeClr val="tx1"/>
                </a:solidFill>
              </a:rPr>
              <a:t>Remote participants can join all the online and organized offline sessions as expected despite some audio issues in some meeting room in the first couple of days</a:t>
            </a:r>
          </a:p>
          <a:p>
            <a:pPr lvl="1">
              <a:lnSpc>
                <a:spcPct val="130000"/>
              </a:lnSpc>
              <a:spcBef>
                <a:spcPts val="0"/>
              </a:spcBef>
              <a:buFont typeface="Wingdings" pitchFamily="2" charset="2"/>
              <a:buChar char="l"/>
            </a:pPr>
            <a:r>
              <a:rPr lang="en-US" altLang="zh-CN" sz="1400" dirty="0" smtClean="0">
                <a:solidFill>
                  <a:schemeClr val="tx1"/>
                </a:solidFill>
              </a:rPr>
              <a:t>Remote FLs can chair the offline sessions remotely despite occasional technical issues for audio and screen sharing</a:t>
            </a:r>
          </a:p>
          <a:p>
            <a:pPr lvl="1">
              <a:lnSpc>
                <a:spcPct val="130000"/>
              </a:lnSpc>
              <a:spcBef>
                <a:spcPts val="0"/>
              </a:spcBef>
              <a:buFont typeface="Wingdings" pitchFamily="2" charset="2"/>
              <a:buChar char="l"/>
            </a:pPr>
            <a:r>
              <a:rPr lang="en-US" altLang="zh-CN" sz="1400" dirty="0" err="1" smtClean="0">
                <a:solidFill>
                  <a:schemeClr val="tx1"/>
                </a:solidFill>
              </a:rPr>
              <a:t>Tohru</a:t>
            </a:r>
            <a:r>
              <a:rPr lang="en-US" altLang="zh-CN" sz="1400" dirty="0" smtClean="0">
                <a:solidFill>
                  <a:schemeClr val="tx1"/>
                </a:solidFill>
              </a:rPr>
              <a:t> was used for fair and efficient participation in online/offline discussions for F2F participants and remote participants</a:t>
            </a:r>
          </a:p>
          <a:p>
            <a:pPr lvl="1">
              <a:lnSpc>
                <a:spcPct val="130000"/>
              </a:lnSpc>
              <a:spcBef>
                <a:spcPts val="0"/>
              </a:spcBef>
              <a:buFont typeface="Wingdings" pitchFamily="2" charset="2"/>
              <a:buChar char="l"/>
            </a:pPr>
            <a:r>
              <a:rPr lang="en-US" altLang="zh-CN" sz="1400" dirty="0" smtClean="0">
                <a:solidFill>
                  <a:schemeClr val="tx1"/>
                </a:solidFill>
              </a:rPr>
              <a:t>The online/offline sessions start/close on time and draft folders are open during meeting time only which ensure sufficient rests for both F2F and </a:t>
            </a:r>
            <a:r>
              <a:rPr lang="en-US" altLang="zh-CN" sz="1400" dirty="0">
                <a:solidFill>
                  <a:schemeClr val="tx1"/>
                </a:solidFill>
              </a:rPr>
              <a:t>remote </a:t>
            </a:r>
            <a:r>
              <a:rPr lang="en-US" altLang="zh-CN" sz="1400" dirty="0" smtClean="0">
                <a:solidFill>
                  <a:schemeClr val="tx1"/>
                </a:solidFill>
              </a:rPr>
              <a:t>participants during the meeting </a:t>
            </a:r>
          </a:p>
          <a:p>
            <a:pPr>
              <a:lnSpc>
                <a:spcPct val="130000"/>
              </a:lnSpc>
              <a:spcBef>
                <a:spcPts val="0"/>
              </a:spcBef>
            </a:pPr>
            <a:endParaRPr lang="zh-CN" altLang="en-US" sz="1600" dirty="0">
              <a:solidFill>
                <a:schemeClr val="tx1"/>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extLst>
      <p:ext uri="{BB962C8B-B14F-4D97-AF65-F5344CB8AC3E}">
        <p14:creationId xmlns:p14="http://schemas.microsoft.com/office/powerpoint/2010/main" val="1834263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b="1" dirty="0" smtClean="0">
                <a:latin typeface="+mn-lt"/>
                <a:cs typeface="Arial" pitchFamily="34" charset="0"/>
              </a:rPr>
              <a:t>Possible improvements for future F2F meeting </a:t>
            </a:r>
            <a:endParaRPr lang="en-US" sz="3600" b="1" dirty="0">
              <a:latin typeface="+mn-lt"/>
              <a:cs typeface="Arial" pitchFamily="34" charset="0"/>
            </a:endParaRPr>
          </a:p>
        </p:txBody>
      </p:sp>
      <p:sp>
        <p:nvSpPr>
          <p:cNvPr id="3" name="内容占位符 2"/>
          <p:cNvSpPr>
            <a:spLocks noGrp="1"/>
          </p:cNvSpPr>
          <p:nvPr>
            <p:ph idx="1"/>
          </p:nvPr>
        </p:nvSpPr>
        <p:spPr>
          <a:xfrm>
            <a:off x="467544" y="951571"/>
            <a:ext cx="8229600" cy="3636403"/>
          </a:xfrm>
        </p:spPr>
        <p:txBody>
          <a:bodyPr>
            <a:noAutofit/>
          </a:bodyPr>
          <a:lstStyle/>
          <a:p>
            <a:pPr>
              <a:lnSpc>
                <a:spcPct val="150000"/>
              </a:lnSpc>
              <a:buFont typeface="Wingdings" pitchFamily="2" charset="2"/>
              <a:buChar char="q"/>
            </a:pPr>
            <a:r>
              <a:rPr lang="en-US" sz="1600" dirty="0" smtClean="0">
                <a:solidFill>
                  <a:schemeClr val="tx1"/>
                </a:solidFill>
              </a:rPr>
              <a:t>Technical improvements for GTW</a:t>
            </a:r>
          </a:p>
          <a:p>
            <a:pPr lvl="1">
              <a:lnSpc>
                <a:spcPct val="150000"/>
              </a:lnSpc>
              <a:buFont typeface="Wingdings" pitchFamily="2" charset="2"/>
              <a:buChar char="l"/>
            </a:pPr>
            <a:r>
              <a:rPr lang="en-US" sz="1400" dirty="0" smtClean="0">
                <a:solidFill>
                  <a:schemeClr val="tx1"/>
                </a:solidFill>
              </a:rPr>
              <a:t>Improve GTW audio/screen sharing quality</a:t>
            </a:r>
          </a:p>
          <a:p>
            <a:pPr lvl="1">
              <a:lnSpc>
                <a:spcPct val="150000"/>
              </a:lnSpc>
              <a:buFont typeface="Wingdings" pitchFamily="2" charset="2"/>
              <a:buChar char="l"/>
            </a:pPr>
            <a:r>
              <a:rPr lang="en-US" sz="1400" dirty="0" smtClean="0">
                <a:solidFill>
                  <a:schemeClr val="tx1"/>
                </a:solidFill>
              </a:rPr>
              <a:t>Shorten the switching delay between different sessions/chairs</a:t>
            </a:r>
          </a:p>
          <a:p>
            <a:pPr lvl="1">
              <a:lnSpc>
                <a:spcPct val="150000"/>
              </a:lnSpc>
              <a:buFont typeface="Wingdings" pitchFamily="2" charset="2"/>
              <a:buChar char="l"/>
            </a:pPr>
            <a:r>
              <a:rPr lang="en-US" sz="1400" dirty="0" smtClean="0">
                <a:solidFill>
                  <a:schemeClr val="tx1"/>
                </a:solidFill>
              </a:rPr>
              <a:t>Shorten the synchronization delay between the servers for remote and F2F participants</a:t>
            </a:r>
          </a:p>
          <a:p>
            <a:pPr lvl="2">
              <a:lnSpc>
                <a:spcPct val="150000"/>
              </a:lnSpc>
              <a:buFont typeface="Wingdings" pitchFamily="2" charset="2"/>
              <a:buChar char="ü"/>
            </a:pPr>
            <a:r>
              <a:rPr lang="en-US" sz="1200" dirty="0" smtClean="0">
                <a:solidFill>
                  <a:schemeClr val="tx1"/>
                </a:solidFill>
              </a:rPr>
              <a:t>Can potentially considering only one server for remote </a:t>
            </a:r>
            <a:r>
              <a:rPr lang="en-US" altLang="zh-CN" sz="1200" dirty="0" smtClean="0">
                <a:solidFill>
                  <a:schemeClr val="tx1"/>
                </a:solidFill>
              </a:rPr>
              <a:t>participants, to reduce the synchronization efforts and avoid potential confusion</a:t>
            </a:r>
            <a:endParaRPr lang="en-US" altLang="zh-CN" sz="1000" dirty="0" smtClean="0">
              <a:solidFill>
                <a:schemeClr val="tx1"/>
              </a:solidFill>
            </a:endParaRPr>
          </a:p>
          <a:p>
            <a:pPr>
              <a:lnSpc>
                <a:spcPct val="150000"/>
              </a:lnSpc>
              <a:buFont typeface="Wingdings" pitchFamily="2" charset="2"/>
              <a:buChar char="q"/>
            </a:pPr>
            <a:r>
              <a:rPr lang="en-US" sz="1600" dirty="0" smtClean="0">
                <a:solidFill>
                  <a:schemeClr val="tx1"/>
                </a:solidFill>
              </a:rPr>
              <a:t>Meeting management</a:t>
            </a:r>
          </a:p>
          <a:p>
            <a:pPr lvl="1">
              <a:lnSpc>
                <a:spcPct val="150000"/>
              </a:lnSpc>
              <a:buFont typeface="Wingdings" pitchFamily="2" charset="2"/>
              <a:buChar char="l"/>
            </a:pPr>
            <a:r>
              <a:rPr lang="en-US" sz="1400" dirty="0" smtClean="0">
                <a:solidFill>
                  <a:schemeClr val="tx1"/>
                </a:solidFill>
              </a:rPr>
              <a:t>Considering how to increase the offline discussions during the meeting</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Tree>
    <p:extLst>
      <p:ext uri="{BB962C8B-B14F-4D97-AF65-F5344CB8AC3E}">
        <p14:creationId xmlns:p14="http://schemas.microsoft.com/office/powerpoint/2010/main" val="23449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b="1" dirty="0" smtClean="0">
                <a:latin typeface="+mn-lt"/>
                <a:cs typeface="Arial" pitchFamily="34" charset="0"/>
              </a:rPr>
              <a:t>On remote access</a:t>
            </a:r>
            <a:endParaRPr lang="en-US" sz="3600" b="1" dirty="0">
              <a:latin typeface="+mn-lt"/>
              <a:cs typeface="Arial" pitchFamily="34" charset="0"/>
            </a:endParaRPr>
          </a:p>
        </p:txBody>
      </p:sp>
      <p:sp>
        <p:nvSpPr>
          <p:cNvPr id="3" name="内容占位符 2"/>
          <p:cNvSpPr>
            <a:spLocks noGrp="1"/>
          </p:cNvSpPr>
          <p:nvPr>
            <p:ph idx="1"/>
          </p:nvPr>
        </p:nvSpPr>
        <p:spPr>
          <a:xfrm>
            <a:off x="467544" y="951571"/>
            <a:ext cx="8229600" cy="3636403"/>
          </a:xfrm>
        </p:spPr>
        <p:txBody>
          <a:bodyPr>
            <a:noAutofit/>
          </a:bodyPr>
          <a:lstStyle/>
          <a:p>
            <a:pPr>
              <a:lnSpc>
                <a:spcPct val="150000"/>
              </a:lnSpc>
              <a:buFont typeface="Wingdings" pitchFamily="2" charset="2"/>
              <a:buChar char="q"/>
            </a:pPr>
            <a:r>
              <a:rPr lang="en-US" sz="1600" dirty="0" smtClean="0">
                <a:solidFill>
                  <a:schemeClr val="tx1"/>
                </a:solidFill>
              </a:rPr>
              <a:t>Travel difficulties are unlikely to disappear in the short term depending on the </a:t>
            </a:r>
            <a:r>
              <a:rPr lang="en-US" altLang="zh-CN" sz="1600" dirty="0" smtClean="0">
                <a:solidFill>
                  <a:schemeClr val="tx1"/>
                </a:solidFill>
              </a:rPr>
              <a:t>C</a:t>
            </a:r>
            <a:r>
              <a:rPr lang="en-US" sz="1600" dirty="0" smtClean="0">
                <a:solidFill>
                  <a:schemeClr val="tx1"/>
                </a:solidFill>
              </a:rPr>
              <a:t>ovid-19 situation and regional policies. </a:t>
            </a:r>
          </a:p>
          <a:p>
            <a:pPr>
              <a:lnSpc>
                <a:spcPct val="150000"/>
              </a:lnSpc>
              <a:buFont typeface="Wingdings" pitchFamily="2" charset="2"/>
              <a:buChar char="q"/>
            </a:pPr>
            <a:r>
              <a:rPr lang="en-US" altLang="zh-CN" sz="1600" dirty="0">
                <a:solidFill>
                  <a:schemeClr val="tx1"/>
                </a:solidFill>
              </a:rPr>
              <a:t>It is observed that delegates from remote access contribute a lot to the meeting progress and </a:t>
            </a:r>
            <a:r>
              <a:rPr lang="en-US" altLang="zh-CN" sz="1600" dirty="0" smtClean="0">
                <a:solidFill>
                  <a:schemeClr val="tx1"/>
                </a:solidFill>
              </a:rPr>
              <a:t>as stated previously such </a:t>
            </a:r>
            <a:r>
              <a:rPr lang="en-US" altLang="zh-CN" sz="1600" dirty="0">
                <a:solidFill>
                  <a:schemeClr val="tx1"/>
                </a:solidFill>
              </a:rPr>
              <a:t>‘hybrid’ access works well in the August </a:t>
            </a:r>
            <a:r>
              <a:rPr lang="en-US" altLang="zh-CN" sz="1600" dirty="0" smtClean="0">
                <a:solidFill>
                  <a:schemeClr val="tx1"/>
                </a:solidFill>
              </a:rPr>
              <a:t>RAN1 </a:t>
            </a:r>
            <a:r>
              <a:rPr lang="en-US" altLang="zh-CN" sz="1600" dirty="0">
                <a:solidFill>
                  <a:schemeClr val="tx1"/>
                </a:solidFill>
              </a:rPr>
              <a:t>meeting. </a:t>
            </a:r>
          </a:p>
          <a:p>
            <a:pPr>
              <a:lnSpc>
                <a:spcPct val="150000"/>
              </a:lnSpc>
              <a:buFont typeface="Wingdings" pitchFamily="2" charset="2"/>
              <a:buChar char="q"/>
            </a:pPr>
            <a:r>
              <a:rPr lang="en-US" sz="1600" dirty="0" smtClean="0">
                <a:solidFill>
                  <a:schemeClr val="tx1"/>
                </a:solidFill>
              </a:rPr>
              <a:t>We believe it is of 3GPP’s interests to support all the delegates to participate the discussions and give their contributions to the 3GPP work</a:t>
            </a:r>
          </a:p>
          <a:p>
            <a:pPr lvl="1">
              <a:lnSpc>
                <a:spcPct val="150000"/>
              </a:lnSpc>
              <a:buFont typeface="Wingdings" pitchFamily="2" charset="2"/>
              <a:buChar char="l"/>
            </a:pPr>
            <a:r>
              <a:rPr lang="en-US" altLang="zh-CN" sz="1400" dirty="0">
                <a:solidFill>
                  <a:schemeClr val="tx1"/>
                </a:solidFill>
              </a:rPr>
              <a:t>And as per the previous agreements both official online and offline should provide remote access. </a:t>
            </a:r>
            <a:endParaRPr lang="en-US" altLang="zh-CN" sz="1400" dirty="0" smtClean="0">
              <a:solidFill>
                <a:schemeClr val="tx1"/>
              </a:solidFill>
            </a:endParaRPr>
          </a:p>
          <a:p>
            <a:pPr lvl="1">
              <a:lnSpc>
                <a:spcPct val="150000"/>
              </a:lnSpc>
              <a:buFont typeface="Wingdings" pitchFamily="2" charset="2"/>
              <a:buChar char="l"/>
            </a:pPr>
            <a:r>
              <a:rPr lang="en-US" altLang="zh-CN" sz="1400" dirty="0" smtClean="0">
                <a:solidFill>
                  <a:schemeClr val="tx1"/>
                </a:solidFill>
              </a:rPr>
              <a:t>If there are technical/procedural difficulties to do so, </a:t>
            </a:r>
            <a:r>
              <a:rPr lang="en-US" sz="1400" dirty="0" smtClean="0">
                <a:solidFill>
                  <a:schemeClr val="tx1"/>
                </a:solidFill>
              </a:rPr>
              <a:t>we suggest to discuss ways to continuously support good input from remote access in the future F2F meetings. </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extLst>
      <p:ext uri="{BB962C8B-B14F-4D97-AF65-F5344CB8AC3E}">
        <p14:creationId xmlns:p14="http://schemas.microsoft.com/office/powerpoint/2010/main" val="4116194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b="1" dirty="0" smtClean="0">
                <a:latin typeface="+mn-lt"/>
                <a:cs typeface="Arial" pitchFamily="34" charset="0"/>
              </a:rPr>
              <a:t>Proposals</a:t>
            </a:r>
            <a:endParaRPr lang="en-US" sz="3600" b="1" dirty="0">
              <a:latin typeface="+mn-lt"/>
              <a:cs typeface="Arial" pitchFamily="34" charset="0"/>
            </a:endParaRPr>
          </a:p>
        </p:txBody>
      </p:sp>
      <p:sp>
        <p:nvSpPr>
          <p:cNvPr id="3" name="内容占位符 2"/>
          <p:cNvSpPr>
            <a:spLocks noGrp="1"/>
          </p:cNvSpPr>
          <p:nvPr>
            <p:ph idx="1"/>
          </p:nvPr>
        </p:nvSpPr>
        <p:spPr>
          <a:xfrm>
            <a:off x="467544" y="951571"/>
            <a:ext cx="8229600" cy="3636403"/>
          </a:xfrm>
        </p:spPr>
        <p:txBody>
          <a:bodyPr>
            <a:noAutofit/>
          </a:bodyPr>
          <a:lstStyle/>
          <a:p>
            <a:pPr>
              <a:lnSpc>
                <a:spcPct val="150000"/>
              </a:lnSpc>
              <a:buFont typeface="Wingdings" pitchFamily="2" charset="2"/>
              <a:buChar char="q"/>
            </a:pPr>
            <a:r>
              <a:rPr lang="en-US" b="1" dirty="0" smtClean="0"/>
              <a:t>Proposal 1</a:t>
            </a:r>
            <a:r>
              <a:rPr lang="en-US" dirty="0" smtClean="0"/>
              <a:t>	RP takes into account the aspects listed in page 4, to find ways for meeting efficiency improvements. </a:t>
            </a:r>
          </a:p>
          <a:p>
            <a:pPr>
              <a:lnSpc>
                <a:spcPct val="150000"/>
              </a:lnSpc>
              <a:buFont typeface="Wingdings" pitchFamily="2" charset="2"/>
              <a:buChar char="q"/>
            </a:pPr>
            <a:r>
              <a:rPr lang="en-US" b="1" dirty="0" smtClean="0"/>
              <a:t>Proposal 2</a:t>
            </a:r>
            <a:r>
              <a:rPr lang="en-US" dirty="0"/>
              <a:t>	</a:t>
            </a:r>
            <a:r>
              <a:rPr lang="en-US" dirty="0" smtClean="0"/>
              <a:t>Aim at </a:t>
            </a:r>
            <a:r>
              <a:rPr lang="en-US" dirty="0"/>
              <a:t>continuously support </a:t>
            </a:r>
            <a:r>
              <a:rPr lang="en-US" dirty="0" smtClean="0"/>
              <a:t>remote access for both official online and offline sessions with good experience </a:t>
            </a:r>
            <a:r>
              <a:rPr lang="en-US" dirty="0"/>
              <a:t>in the future F2F </a:t>
            </a:r>
            <a:r>
              <a:rPr lang="en-US" dirty="0" smtClean="0"/>
              <a:t>meetings, before remote access is officially removed from meeting planning.</a:t>
            </a:r>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Tree>
    <p:extLst>
      <p:ext uri="{BB962C8B-B14F-4D97-AF65-F5344CB8AC3E}">
        <p14:creationId xmlns:p14="http://schemas.microsoft.com/office/powerpoint/2010/main" val="1136037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4767263"/>
            <a:ext cx="432048" cy="273844"/>
          </a:xfrm>
        </p:spPr>
        <p:txBody>
          <a:bodyPr/>
          <a:lstStyle/>
          <a:p>
            <a:fld id="{7C091945-BED8-40C6-A17E-143F3A6898E6}" type="slidenum">
              <a:rPr lang="zh-CN" altLang="en-US" smtClean="0"/>
              <a:pPr/>
              <a:t>7</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410</Words>
  <Application>Microsoft Office PowerPoint</Application>
  <PresentationFormat>全屏显示(16:9)</PresentationFormat>
  <Paragraphs>39</Paragraphs>
  <Slides>7</Slides>
  <Notes>2</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1_Office 主题</vt:lpstr>
      <vt:lpstr>Office 主题</vt:lpstr>
      <vt:lpstr>Observations and suggestions for meeting efficiency improvements</vt:lpstr>
      <vt:lpstr>Background</vt:lpstr>
      <vt:lpstr>Experience from RAN1#110</vt:lpstr>
      <vt:lpstr>Possible improvements for future F2F meeting </vt:lpstr>
      <vt:lpstr>On remote access</vt:lpstr>
      <vt:lpstr>Proposals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2020-03-10T03:17:57Z</dcterms:created>
  <dcterms:modified xsi:type="dcterms:W3CDTF">2022-09-05T10:23:41Z</dcterms:modified>
</cp:coreProperties>
</file>