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6"/>
  </p:notesMasterIdLst>
  <p:sldIdLst>
    <p:sldId id="423" r:id="rId2"/>
    <p:sldId id="1940" r:id="rId3"/>
    <p:sldId id="2000" r:id="rId4"/>
    <p:sldId id="347"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dong Sun(vivo)" initials="XS" lastIdx="1" clrIdx="0">
    <p:extLst>
      <p:ext uri="{19B8F6BF-5375-455C-9EA6-DF929625EA0E}">
        <p15:presenceInfo xmlns:p15="http://schemas.microsoft.com/office/powerpoint/2012/main" userId="S::11048229@vivo.com::a67beb8c-5d5a-4675-9e35-acc480cb4d02" providerId="AD"/>
      </p:ext>
    </p:extLst>
  </p:cmAuthor>
  <p:cmAuthor id="2" name="Dongru LI (李东儒)" initials="DL(" lastIdx="2" clrIdx="1">
    <p:extLst>
      <p:ext uri="{19B8F6BF-5375-455C-9EA6-DF929625EA0E}">
        <p15:presenceInfo xmlns:p15="http://schemas.microsoft.com/office/powerpoint/2012/main" userId="S-1-5-21-2660122827-3251746268-3620619969-869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75" autoAdjust="0"/>
    <p:restoredTop sz="94660"/>
  </p:normalViewPr>
  <p:slideViewPr>
    <p:cSldViewPr snapToGrid="0">
      <p:cViewPr varScale="1">
        <p:scale>
          <a:sx n="70" d="100"/>
          <a:sy n="70" d="100"/>
        </p:scale>
        <p:origin x="638"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2022/9/5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2947139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33191810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2022/9/5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4" y="3021922"/>
            <a:ext cx="8897567" cy="2622508"/>
          </a:xfrm>
        </p:spPr>
        <p:txBody>
          <a:bodyPr/>
          <a:lstStyle/>
          <a:p>
            <a:r>
              <a:rPr lang="en-GB" altLang="zh-CN" sz="1600" b="1" dirty="0">
                <a:solidFill>
                  <a:schemeClr val="bg1"/>
                </a:solidFill>
              </a:rPr>
              <a:t>3GPP TSG RAN Meeting #97-e 	 				RP-222361</a:t>
            </a:r>
            <a:endParaRPr lang="zh-CN" altLang="zh-CN" sz="1600" dirty="0">
              <a:solidFill>
                <a:schemeClr val="bg1"/>
              </a:solidFill>
            </a:endParaRPr>
          </a:p>
          <a:p>
            <a:r>
              <a:rPr lang="en-GB" altLang="zh-CN" sz="1600" b="1" dirty="0">
                <a:solidFill>
                  <a:schemeClr val="bg1"/>
                </a:solidFill>
              </a:rPr>
              <a:t>Electronic Meeting,</a:t>
            </a:r>
            <a:r>
              <a:rPr lang="zh-CN" altLang="en-US" sz="1600" b="1" dirty="0">
                <a:solidFill>
                  <a:schemeClr val="bg1"/>
                </a:solidFill>
              </a:rPr>
              <a:t> </a:t>
            </a:r>
            <a:r>
              <a:rPr lang="en-US" altLang="zh-CN" sz="1600" b="1" dirty="0">
                <a:solidFill>
                  <a:schemeClr val="bg1"/>
                </a:solidFill>
              </a:rPr>
              <a:t>September 14-18</a:t>
            </a:r>
            <a:r>
              <a:rPr lang="en-GB" altLang="zh-CN" sz="1600" b="1" dirty="0">
                <a:solidFill>
                  <a:schemeClr val="bg1"/>
                </a:solidFill>
              </a:rPr>
              <a:t>, 202</a:t>
            </a:r>
            <a:r>
              <a:rPr lang="en-US" altLang="zh-CN" sz="1600" b="1" dirty="0">
                <a:solidFill>
                  <a:schemeClr val="bg1"/>
                </a:solidFill>
              </a:rPr>
              <a:t>2</a:t>
            </a:r>
            <a:endParaRPr lang="zh-CN" altLang="zh-CN" sz="1600" dirty="0">
              <a:solidFill>
                <a:schemeClr val="bg1"/>
              </a:solidFill>
            </a:endParaRPr>
          </a:p>
          <a:p>
            <a:endParaRPr lang="zh-CN" altLang="en-US" dirty="0"/>
          </a:p>
        </p:txBody>
      </p:sp>
      <p:sp>
        <p:nvSpPr>
          <p:cNvPr id="3" name="文本占位符 2"/>
          <p:cNvSpPr>
            <a:spLocks noGrp="1"/>
          </p:cNvSpPr>
          <p:nvPr>
            <p:ph type="body" sz="quarter" idx="35"/>
          </p:nvPr>
        </p:nvSpPr>
        <p:spPr>
          <a:xfrm>
            <a:off x="0" y="4910498"/>
            <a:ext cx="3709464" cy="607346"/>
          </a:xfrm>
        </p:spPr>
        <p:txBody>
          <a:bodyPr/>
          <a:lstStyle/>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a:t>
            </a:r>
            <a:r>
              <a:rPr lang="zh-CN" altLang="en-US" b="1" dirty="0"/>
              <a:t>  </a:t>
            </a:r>
            <a:r>
              <a:rPr lang="en-US" altLang="zh-CN" b="1" dirty="0"/>
              <a:t>9.6.1.1</a:t>
            </a:r>
          </a:p>
        </p:txBody>
      </p:sp>
      <p:sp>
        <p:nvSpPr>
          <p:cNvPr id="5" name="文本占位符 4"/>
          <p:cNvSpPr>
            <a:spLocks noGrp="1"/>
          </p:cNvSpPr>
          <p:nvPr>
            <p:ph type="body" sz="quarter" idx="38"/>
          </p:nvPr>
        </p:nvSpPr>
        <p:spPr>
          <a:xfrm>
            <a:off x="66218" y="3896678"/>
            <a:ext cx="8486111" cy="456860"/>
          </a:xfrm>
        </p:spPr>
        <p:txBody>
          <a:bodyPr/>
          <a:lstStyle/>
          <a:p>
            <a:pPr>
              <a:lnSpc>
                <a:spcPct val="100000"/>
              </a:lnSpc>
            </a:pPr>
            <a:r>
              <a:rPr lang="en-US" altLang="zh-CN" sz="2000" b="1" dirty="0"/>
              <a:t>Discussion on 4Rx for 6GHz bands</a:t>
            </a:r>
            <a:endParaRPr lang="zh-CN" altLang="en-US" sz="2000" b="1"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2320262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194925"/>
          </a:xfrm>
        </p:spPr>
        <p:txBody>
          <a:bodyPr>
            <a:normAutofit/>
          </a:bodyPr>
          <a:lstStyle/>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In RAN#96 meeting, the WF on 4Rx RP-221869 was discussed and WF was finally noted, with the conclusion that proposal 2 is endorsed:</a:t>
            </a:r>
          </a:p>
          <a:p>
            <a:pPr lvl="2"/>
            <a:r>
              <a:rPr lang="en-GB" b="1" dirty="0">
                <a:highlight>
                  <a:srgbClr val="00FF00"/>
                </a:highlight>
              </a:rPr>
              <a:t>Proposal 2</a:t>
            </a:r>
            <a:r>
              <a:rPr lang="en-GB" dirty="0">
                <a:highlight>
                  <a:srgbClr val="00FF00"/>
                </a:highlight>
              </a:rPr>
              <a:t>: Topic of 4Rx support in 6 GHz range is RAN-level discussion. </a:t>
            </a:r>
            <a:endParaRPr lang="en-US" dirty="0">
              <a:highlight>
                <a:srgbClr val="00FF00"/>
              </a:highlight>
            </a:endParaRP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In RAN#78 meeting, the WF RP-172788 concluded that 4Rx is mandatory for some specific Rel-15 bands:</a:t>
            </a:r>
          </a:p>
          <a:p>
            <a:pPr lvl="2"/>
            <a:r>
              <a:rPr lang="en-US" i="1" dirty="0">
                <a:highlight>
                  <a:srgbClr val="00FF00"/>
                </a:highlight>
              </a:rPr>
              <a:t>For NR Bands n7, n38, n41, n77, n78, and n79 the UE shall be </a:t>
            </a:r>
            <a:r>
              <a:rPr lang="en-GB" i="1" dirty="0">
                <a:highlight>
                  <a:srgbClr val="00FF00"/>
                </a:highlight>
              </a:rPr>
              <a:t>equipped with 4Rx ports as a baseline</a:t>
            </a:r>
            <a:endParaRPr lang="en-US" dirty="0">
              <a:highlight>
                <a:srgbClr val="00FF00"/>
              </a:highlight>
            </a:endParaRPr>
          </a:p>
          <a:p>
            <a:pPr lvl="3"/>
            <a:r>
              <a:rPr lang="en-GB" i="1" dirty="0">
                <a:highlight>
                  <a:srgbClr val="00FF00"/>
                </a:highlight>
              </a:rPr>
              <a:t>Applicability to other NR bands is FFS</a:t>
            </a:r>
            <a:endParaRPr lang="en-US" dirty="0">
              <a:highlight>
                <a:srgbClr val="00FF00"/>
              </a:highlight>
            </a:endParaRPr>
          </a:p>
          <a:p>
            <a:pPr lvl="3"/>
            <a:r>
              <a:rPr lang="en-GB" i="1" dirty="0">
                <a:highlight>
                  <a:srgbClr val="00FF00"/>
                </a:highlight>
              </a:rPr>
              <a:t>For certain UE types/categories, some exceptions to this requirement may be applicable in future</a:t>
            </a:r>
            <a:endParaRPr lang="en-US" dirty="0">
              <a:highlight>
                <a:srgbClr val="00FF00"/>
              </a:highlight>
            </a:endParaRP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However, it is clear that the agreements is only applicable for the above specific bands, but not all the bands above 3GHz, other NR bands is FFS.</a:t>
            </a: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lvl="3">
              <a:lnSpc>
                <a:spcPct val="80000"/>
              </a:lnSpc>
              <a:spcBef>
                <a:spcPts val="300"/>
              </a:spcBef>
            </a:pPr>
            <a:endParaRPr lang="en-US" altLang="zh-CN" sz="1600" dirty="0">
              <a:latin typeface="Arial" panose="020B0604020202020204" pitchFamily="34" charset="0"/>
              <a:cs typeface="Arial" panose="020B0604020202020204" pitchFamily="34" charset="0"/>
            </a:endParaRPr>
          </a:p>
          <a:p>
            <a:pPr marL="597694" lvl="2" indent="-285750" fontAlgn="base" hangingPunct="0">
              <a:lnSpc>
                <a:spcPct val="100000"/>
              </a:lnSpc>
              <a:spcBef>
                <a:spcPts val="600"/>
              </a:spcBef>
              <a:spcAft>
                <a:spcPts val="600"/>
              </a:spcAft>
            </a:pPr>
            <a:endParaRPr lang="en-US" altLang="zh-CN" sz="1400" dirty="0">
              <a:latin typeface="vivo Bold"/>
              <a:cs typeface="Calibri" panose="020F0502020204030204" pitchFamily="34" charset="0"/>
            </a:endParaRPr>
          </a:p>
          <a:p>
            <a:pPr marL="0" lvl="3" indent="0" fontAlgn="ctr">
              <a:spcBef>
                <a:spcPts val="1000"/>
              </a:spcBef>
              <a:buNone/>
            </a:pPr>
            <a:endParaRPr lang="en-US" altLang="zh-CN" sz="2400" dirty="0">
              <a:latin typeface="Vivo"/>
            </a:endParaRPr>
          </a:p>
          <a:p>
            <a:pPr marL="812006" lvl="3" fontAlgn="ctr">
              <a:spcBef>
                <a:spcPts val="1000"/>
              </a:spcBef>
            </a:pPr>
            <a:endParaRPr lang="en-US" altLang="en-US" sz="1600" dirty="0">
              <a:latin typeface="Vivo"/>
            </a:endParaRPr>
          </a:p>
          <a:p>
            <a:pPr lvl="2"/>
            <a:endParaRPr lang="en-US" b="1" dirty="0"/>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Discussions on 4Rx</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BA8CEC15-9705-4EFC-AA6D-279A4D32120D}"/>
              </a:ext>
            </a:extLst>
          </p:cNvPr>
          <p:cNvSpPr/>
          <p:nvPr/>
        </p:nvSpPr>
        <p:spPr>
          <a:xfrm>
            <a:off x="475503" y="5870042"/>
            <a:ext cx="11240992" cy="707886"/>
          </a:xfrm>
          <a:prstGeom prst="rect">
            <a:avLst/>
          </a:prstGeom>
        </p:spPr>
        <p:txBody>
          <a:bodyPr wrap="square">
            <a:spAutoFit/>
          </a:bodyPr>
          <a:lstStyle/>
          <a:p>
            <a:pPr>
              <a:spcAft>
                <a:spcPts val="1000"/>
              </a:spcAft>
            </a:pPr>
            <a:r>
              <a:rPr lang="en-US" altLang="zh-CN" sz="2000" b="1" dirty="0">
                <a:latin typeface="Arial" panose="020B0604020202020204" pitchFamily="34" charset="0"/>
                <a:cs typeface="Arial" panose="020B0604020202020204" pitchFamily="34" charset="0"/>
              </a:rPr>
              <a:t>Observation:  Rel-15 4RX mandatory is just applicable to specific NR bands, but not all TDD bands above 3GHz.</a:t>
            </a:r>
          </a:p>
        </p:txBody>
      </p:sp>
    </p:spTree>
    <p:extLst>
      <p:ext uri="{BB962C8B-B14F-4D97-AF65-F5344CB8AC3E}">
        <p14:creationId xmlns:p14="http://schemas.microsoft.com/office/powerpoint/2010/main" val="238673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194925"/>
          </a:xfrm>
        </p:spPr>
        <p:txBody>
          <a:bodyPr>
            <a:normAutofit/>
          </a:bodyPr>
          <a:lstStyle/>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For UE antenna implementation, there would be separate antenna for band n78/n79 (3.5GHz/5GHz) and band n104 (close to 7GHz), considering the difficulty of antenna sharing with other bands, to make 4Rx mandatory for 7GHz frequency would be less flexible.</a:t>
            </a: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In addition, for 6GHz unlicensed bands, 2Rx was decided as mandatory. From UE design perspective, it is valuable to align the same applicability for the similar frequency bands to reduce UE implementation burden.</a:t>
            </a: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lvl="3">
              <a:lnSpc>
                <a:spcPct val="80000"/>
              </a:lnSpc>
              <a:spcBef>
                <a:spcPts val="300"/>
              </a:spcBef>
            </a:pPr>
            <a:endParaRPr lang="en-US" altLang="zh-CN" sz="1600" dirty="0">
              <a:latin typeface="Arial" panose="020B0604020202020204" pitchFamily="34" charset="0"/>
              <a:cs typeface="Arial" panose="020B0604020202020204" pitchFamily="34" charset="0"/>
            </a:endParaRPr>
          </a:p>
          <a:p>
            <a:pPr marL="597694" lvl="2" indent="-285750" fontAlgn="base" hangingPunct="0">
              <a:lnSpc>
                <a:spcPct val="100000"/>
              </a:lnSpc>
              <a:spcBef>
                <a:spcPts val="600"/>
              </a:spcBef>
              <a:spcAft>
                <a:spcPts val="600"/>
              </a:spcAft>
            </a:pPr>
            <a:endParaRPr lang="en-US" altLang="zh-CN" sz="1400" dirty="0">
              <a:latin typeface="vivo Bold"/>
              <a:cs typeface="Calibri" panose="020F0502020204030204" pitchFamily="34" charset="0"/>
            </a:endParaRPr>
          </a:p>
          <a:p>
            <a:pPr marL="0" lvl="3" indent="0" fontAlgn="ctr">
              <a:spcBef>
                <a:spcPts val="1000"/>
              </a:spcBef>
              <a:buNone/>
            </a:pPr>
            <a:endParaRPr lang="en-US" altLang="zh-CN" sz="2400" dirty="0">
              <a:latin typeface="Vivo"/>
            </a:endParaRPr>
          </a:p>
          <a:p>
            <a:pPr marL="812006" lvl="3" fontAlgn="ctr">
              <a:spcBef>
                <a:spcPts val="1000"/>
              </a:spcBef>
            </a:pPr>
            <a:endParaRPr lang="en-US" altLang="en-US" sz="1600" dirty="0">
              <a:latin typeface="Vivo"/>
            </a:endParaRPr>
          </a:p>
          <a:p>
            <a:pPr lvl="2"/>
            <a:endParaRPr lang="en-US" b="1" dirty="0"/>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Discussions on 4Rx, cont.</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BA8CEC15-9705-4EFC-AA6D-279A4D32120D}"/>
              </a:ext>
            </a:extLst>
          </p:cNvPr>
          <p:cNvSpPr/>
          <p:nvPr/>
        </p:nvSpPr>
        <p:spPr>
          <a:xfrm>
            <a:off x="475503" y="3976989"/>
            <a:ext cx="11117407" cy="400110"/>
          </a:xfrm>
          <a:prstGeom prst="rect">
            <a:avLst/>
          </a:prstGeom>
        </p:spPr>
        <p:txBody>
          <a:bodyPr wrap="square">
            <a:spAutoFit/>
          </a:bodyPr>
          <a:lstStyle/>
          <a:p>
            <a:pPr>
              <a:spcAft>
                <a:spcPts val="1000"/>
              </a:spcAft>
            </a:pPr>
            <a:r>
              <a:rPr lang="en-US" altLang="zh-CN" sz="2000" b="1" dirty="0">
                <a:latin typeface="Arial" panose="020B0604020202020204" pitchFamily="34" charset="0"/>
                <a:cs typeface="Arial" panose="020B0604020202020204" pitchFamily="34" charset="0"/>
              </a:rPr>
              <a:t>Proposal:  4Rx support is optional for the licensed operation in 6GHz range.</a:t>
            </a:r>
          </a:p>
        </p:txBody>
      </p:sp>
    </p:spTree>
    <p:extLst>
      <p:ext uri="{BB962C8B-B14F-4D97-AF65-F5344CB8AC3E}">
        <p14:creationId xmlns:p14="http://schemas.microsoft.com/office/powerpoint/2010/main" val="2187618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15149</TotalTime>
  <Words>320</Words>
  <Application>Microsoft Office PowerPoint</Application>
  <PresentationFormat>宽屏</PresentationFormat>
  <Paragraphs>38</Paragraphs>
  <Slides>4</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vt:i4>
      </vt:variant>
    </vt:vector>
  </HeadingPairs>
  <TitlesOfParts>
    <vt:vector size="21" baseType="lpstr">
      <vt:lpstr>Helvetica Neue</vt:lpstr>
      <vt:lpstr>Helvetica Neue Medium</vt:lpstr>
      <vt:lpstr>Vivo</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Calibri Light</vt:lpstr>
      <vt:lpstr>Times New Roman</vt:lpstr>
      <vt:lpstr>1_Office 主题</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dc:creator>
  <cp:keywords>Ruixin</cp:keywords>
  <cp:lastModifiedBy>Ruixin(vivo)</cp:lastModifiedBy>
  <cp:revision>977</cp:revision>
  <dcterms:created xsi:type="dcterms:W3CDTF">2019-03-21T01:16:59Z</dcterms:created>
  <dcterms:modified xsi:type="dcterms:W3CDTF">2022-09-05T09:23:57Z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