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handoutMasterIdLst>
    <p:handoutMasterId r:id="rId12"/>
  </p:handoutMasterIdLst>
  <p:sldIdLst>
    <p:sldId id="349" r:id="rId5"/>
    <p:sldId id="350" r:id="rId6"/>
    <p:sldId id="356" r:id="rId7"/>
    <p:sldId id="357" r:id="rId8"/>
    <p:sldId id="358" r:id="rId9"/>
    <p:sldId id="353" r:id="rId10"/>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B9F2"/>
    <a:srgbClr val="353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73" autoAdjust="0"/>
    <p:restoredTop sz="86410" autoAdjust="0"/>
  </p:normalViewPr>
  <p:slideViewPr>
    <p:cSldViewPr snapToGrid="0" snapToObjects="1" showGuides="1">
      <p:cViewPr varScale="1">
        <p:scale>
          <a:sx n="108" d="100"/>
          <a:sy n="108" d="100"/>
        </p:scale>
        <p:origin x="438" y="96"/>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9/3/2022</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03/09/2022</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ran/TSG_RAN/TSGR_95e/Docs/RP-221018.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4_Radio/TSGR4_104-e/Docs/R4-221428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Views on scope of Rel-18 further MG enhancement</a:t>
            </a: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a:t>MediaTek Inc. </a:t>
            </a: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b="1" dirty="0">
                <a:latin typeface="+mj-lt"/>
              </a:rPr>
              <a:t>3GPP TSG RAN 97E</a:t>
            </a:r>
            <a:r>
              <a:rPr lang="en-US" b="1">
                <a:latin typeface="+mj-lt"/>
              </a:rPr>
              <a:t>	RP-222336</a:t>
            </a:r>
            <a:endParaRPr lang="en-US" b="1" dirty="0">
              <a:solidFill>
                <a:srgbClr val="FF0000"/>
              </a:solidFill>
              <a:highlight>
                <a:srgbClr val="FFFF00"/>
              </a:highlight>
              <a:latin typeface="+mj-lt"/>
            </a:endParaRPr>
          </a:p>
          <a:p>
            <a:pPr>
              <a:tabLst>
                <a:tab pos="11199813" algn="r"/>
              </a:tabLst>
            </a:pPr>
            <a:r>
              <a:rPr lang="en-US" dirty="0"/>
              <a:t>September  12</a:t>
            </a:r>
            <a:r>
              <a:rPr lang="en-US" baseline="30000" dirty="0"/>
              <a:t>th</a:t>
            </a:r>
            <a:r>
              <a:rPr lang="en-US" dirty="0"/>
              <a:t>-16</a:t>
            </a:r>
            <a:r>
              <a:rPr lang="en-US" baseline="30000" dirty="0"/>
              <a:t>th</a:t>
            </a:r>
            <a:r>
              <a:rPr lang="en-US" dirty="0"/>
              <a:t>, 2022	Agenda Item 9.3.4.7</a:t>
            </a:r>
          </a:p>
        </p:txBody>
      </p:sp>
      <p:sp>
        <p:nvSpPr>
          <p:cNvPr id="5" name="TextBox 4"/>
          <p:cNvSpPr txBox="1"/>
          <p:nvPr/>
        </p:nvSpPr>
        <p:spPr>
          <a:xfrm>
            <a:off x="3800212" y="3691156"/>
            <a:ext cx="4597167" cy="545284"/>
          </a:xfrm>
          <a:prstGeom prst="rect">
            <a:avLst/>
          </a:prstGeom>
        </p:spPr>
        <p:txBody>
          <a:bodyPr wrap="none" lIns="0" tIns="0" rIns="0" bIns="0" rtlCol="0">
            <a:noAutofit/>
          </a:bodyPr>
          <a:lstStyle/>
          <a:p>
            <a:pPr algn="ctr"/>
            <a:endParaRPr lang="en-US" b="1" dirty="0">
              <a:solidFill>
                <a:srgbClr val="FF0000"/>
              </a:solidFill>
              <a:latin typeface="+mj-lt"/>
            </a:endParaRP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[1/2]</a:t>
            </a:r>
            <a:br>
              <a:rPr lang="en-US" dirty="0"/>
            </a:br>
            <a:r>
              <a:rPr lang="en-US" dirty="0"/>
              <a:t>    </a:t>
            </a:r>
            <a:r>
              <a:rPr lang="en-US" sz="2800" dirty="0"/>
              <a:t>- The objective #1 in WID</a:t>
            </a:r>
            <a:endParaRPr lang="en-US" dirty="0"/>
          </a:p>
        </p:txBody>
      </p:sp>
      <p:sp>
        <p:nvSpPr>
          <p:cNvPr id="3" name="Content Placeholder 2"/>
          <p:cNvSpPr>
            <a:spLocks noGrp="1"/>
          </p:cNvSpPr>
          <p:nvPr>
            <p:ph idx="1"/>
          </p:nvPr>
        </p:nvSpPr>
        <p:spPr/>
        <p:txBody>
          <a:bodyPr/>
          <a:lstStyle/>
          <a:p>
            <a:r>
              <a:rPr lang="en-US" sz="2000" dirty="0"/>
              <a:t>The WID </a:t>
            </a:r>
            <a:r>
              <a:rPr lang="en-US" sz="2000" dirty="0">
                <a:hlinkClick r:id="rId2"/>
              </a:rPr>
              <a:t>RP-221018</a:t>
            </a:r>
            <a:r>
              <a:rPr lang="en-US" sz="2000" dirty="0"/>
              <a:t> for NR_MG_enh2 was approved in RP#95e with 2 objectives</a:t>
            </a:r>
          </a:p>
          <a:p>
            <a:r>
              <a:rPr lang="en-US" altLang="zh-TW" sz="2000" dirty="0"/>
              <a:t>For the 1</a:t>
            </a:r>
            <a:r>
              <a:rPr lang="en-US" altLang="zh-TW" sz="2000" baseline="30000" dirty="0"/>
              <a:t>st</a:t>
            </a:r>
            <a:r>
              <a:rPr lang="en-US" altLang="zh-TW" sz="2000" dirty="0"/>
              <a:t> objective, </a:t>
            </a:r>
            <a:r>
              <a:rPr lang="en-US" altLang="zh-TW" sz="2000" b="1" dirty="0">
                <a:solidFill>
                  <a:srgbClr val="0000FF"/>
                </a:solidFill>
              </a:rPr>
              <a:t>2 cases </a:t>
            </a:r>
            <a:r>
              <a:rPr lang="en-US" altLang="zh-TW" sz="2000" dirty="0"/>
              <a:t>were agreed to be prioritized. </a:t>
            </a:r>
          </a:p>
          <a:p>
            <a:pPr lvl="1"/>
            <a:r>
              <a:rPr lang="en-US" altLang="zh-TW" sz="1600" dirty="0"/>
              <a:t>Case 1: Pre-configured MG + concurrent MG</a:t>
            </a:r>
          </a:p>
          <a:p>
            <a:pPr lvl="1"/>
            <a:r>
              <a:rPr lang="en-US" altLang="zh-TW" sz="1600" dirty="0"/>
              <a:t>Case 2: NCSG + concurrent MG</a:t>
            </a:r>
          </a:p>
          <a:p>
            <a:endParaRPr lang="en-US" altLang="zh-TW" dirty="0"/>
          </a:p>
          <a:p>
            <a:endParaRPr lang="en-US" sz="20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2</a:t>
            </a:fld>
            <a:endParaRPr lang="en-GB"/>
          </a:p>
        </p:txBody>
      </p:sp>
      <p:sp>
        <p:nvSpPr>
          <p:cNvPr id="7" name="TextBox 6">
            <a:extLst>
              <a:ext uri="{FF2B5EF4-FFF2-40B4-BE49-F238E27FC236}">
                <a16:creationId xmlns:a16="http://schemas.microsoft.com/office/drawing/2014/main" id="{FE528867-58B8-4BF8-BABC-699D76A120EF}"/>
              </a:ext>
            </a:extLst>
          </p:cNvPr>
          <p:cNvSpPr txBox="1"/>
          <p:nvPr/>
        </p:nvSpPr>
        <p:spPr>
          <a:xfrm>
            <a:off x="1965644" y="3398721"/>
            <a:ext cx="8263885" cy="2977738"/>
          </a:xfrm>
          <a:prstGeom prst="rect">
            <a:avLst/>
          </a:prstGeom>
          <a:noFill/>
          <a:ln>
            <a:solidFill>
              <a:schemeClr val="accent1"/>
            </a:solidFill>
          </a:ln>
        </p:spPr>
        <p:txBody>
          <a:bodyPr wrap="square">
            <a:spAutoFit/>
          </a:bodyPr>
          <a:lstStyle/>
          <a:p>
            <a:pPr marL="342900" lvl="0" indent="-342900" hangingPunct="0">
              <a:spcAft>
                <a:spcPts val="900"/>
              </a:spcAft>
              <a:buFont typeface="+mj-lt"/>
              <a:buAutoNum type="arabicParenBoth"/>
            </a:pPr>
            <a:r>
              <a:rPr lang="en-US" altLang="zh-TW" sz="1600" dirty="0">
                <a:effectLst/>
                <a:latin typeface="Times New Roman" panose="02020603050405020304" pitchFamily="18" charset="0"/>
                <a:ea typeface="Batang" panose="02030600000101010101" pitchFamily="18" charset="-127"/>
              </a:rPr>
              <a:t>Enhancements of pre-configured MGs, multiple concurrent MGs and NCSG </a:t>
            </a:r>
            <a:endParaRPr lang="zh-TW" altLang="zh-TW" sz="1600" dirty="0">
              <a:effectLst/>
              <a:latin typeface="Times New Roman" panose="02020603050405020304" pitchFamily="18" charset="0"/>
              <a:ea typeface="新細明體" panose="02020500000000000000" pitchFamily="18" charset="-120"/>
            </a:endParaRPr>
          </a:p>
          <a:p>
            <a:pPr marL="742950" lvl="1" indent="-285750" hangingPunct="0">
              <a:spcAft>
                <a:spcPts val="600"/>
              </a:spcAft>
              <a:buFont typeface="Symbol" panose="05050102010706020507" pitchFamily="18" charset="2"/>
              <a:buChar char=""/>
            </a:pPr>
            <a:r>
              <a:rPr lang="en-GB" altLang="zh-TW" sz="1600" dirty="0">
                <a:effectLst/>
                <a:latin typeface="Times New Roman" panose="02020603050405020304" pitchFamily="18" charset="0"/>
                <a:ea typeface="新細明體" panose="02020500000000000000" pitchFamily="18" charset="-120"/>
              </a:rPr>
              <a:t>Define RRM requirements for UEs configured with a combination of pre-configured MGs, and/or multiple concurrent MGs and/or NCSG [RAN4]</a:t>
            </a:r>
            <a:endParaRPr lang="zh-TW" altLang="zh-TW" sz="1600" dirty="0">
              <a:effectLst/>
              <a:latin typeface="Times New Roman" panose="02020603050405020304" pitchFamily="18" charset="0"/>
              <a:ea typeface="新細明體" panose="02020500000000000000" pitchFamily="18" charset="-120"/>
            </a:endParaRPr>
          </a:p>
          <a:p>
            <a:pPr marL="1143000" lvl="2" indent="-228600" hangingPunct="0">
              <a:spcAft>
                <a:spcPts val="600"/>
              </a:spcAft>
              <a:buFont typeface="Wingdings" panose="05000000000000000000" pitchFamily="2" charset="2"/>
              <a:buChar char=""/>
            </a:pPr>
            <a:r>
              <a:rPr lang="en-GB" altLang="zh-TW" sz="1600" dirty="0">
                <a:effectLst/>
                <a:latin typeface="Times New Roman" panose="02020603050405020304" pitchFamily="18" charset="0"/>
                <a:ea typeface="新細明體" panose="02020500000000000000" pitchFamily="18" charset="-120"/>
              </a:rPr>
              <a:t>Prioritize at least joint requirements for UE configured with</a:t>
            </a:r>
            <a:endParaRPr lang="zh-TW" altLang="zh-TW" sz="1600" dirty="0">
              <a:effectLst/>
              <a:latin typeface="Times New Roman" panose="02020603050405020304" pitchFamily="18" charset="0"/>
              <a:ea typeface="新細明體" panose="02020500000000000000" pitchFamily="18" charset="-120"/>
            </a:endParaRPr>
          </a:p>
          <a:p>
            <a:pPr marL="1600200" lvl="3" indent="-228600" hangingPunct="0">
              <a:spcAft>
                <a:spcPts val="600"/>
              </a:spcAft>
              <a:buFont typeface="Symbol" panose="05050102010706020507" pitchFamily="18" charset="2"/>
              <a:buChar char=""/>
            </a:pPr>
            <a:r>
              <a:rPr lang="en-GB" altLang="zh-TW" sz="1600" dirty="0">
                <a:solidFill>
                  <a:srgbClr val="0000FF"/>
                </a:solidFill>
                <a:effectLst/>
                <a:latin typeface="Times New Roman" panose="02020603050405020304" pitchFamily="18" charset="0"/>
                <a:ea typeface="新細明體" panose="02020500000000000000" pitchFamily="18" charset="-120"/>
              </a:rPr>
              <a:t>Case 1: Pre-configured MGs and multiple concurrent MGs (i.e., concurrent MGs where at least one of the gaps is a pre-configured gap)</a:t>
            </a:r>
            <a:endParaRPr lang="zh-TW" altLang="zh-TW" sz="1600" dirty="0">
              <a:solidFill>
                <a:srgbClr val="0000FF"/>
              </a:solidFill>
              <a:effectLst/>
              <a:latin typeface="Times New Roman" panose="02020603050405020304" pitchFamily="18" charset="0"/>
              <a:ea typeface="新細明體" panose="02020500000000000000" pitchFamily="18" charset="-120"/>
            </a:endParaRPr>
          </a:p>
          <a:p>
            <a:pPr marL="1600200" lvl="3" indent="-228600" hangingPunct="0">
              <a:spcAft>
                <a:spcPts val="600"/>
              </a:spcAft>
              <a:buFont typeface="Symbol" panose="05050102010706020507" pitchFamily="18" charset="2"/>
              <a:buChar char=""/>
            </a:pPr>
            <a:r>
              <a:rPr lang="en-GB" altLang="zh-TW" sz="1600" dirty="0">
                <a:solidFill>
                  <a:srgbClr val="0000FF"/>
                </a:solidFill>
                <a:effectLst/>
                <a:latin typeface="Times New Roman" panose="02020603050405020304" pitchFamily="18" charset="0"/>
                <a:ea typeface="新細明體" panose="02020500000000000000" pitchFamily="18" charset="-120"/>
              </a:rPr>
              <a:t>Case 2: NCSG and multiple concurrent MGs (i.e., concurrent MGs where at least one of the gaps is NCSG)</a:t>
            </a:r>
            <a:endParaRPr lang="zh-TW" altLang="zh-TW" sz="1600" dirty="0">
              <a:solidFill>
                <a:srgbClr val="0000FF"/>
              </a:solidFill>
              <a:effectLst/>
              <a:latin typeface="Times New Roman" panose="02020603050405020304" pitchFamily="18" charset="0"/>
              <a:ea typeface="新細明體" panose="02020500000000000000" pitchFamily="18" charset="-120"/>
            </a:endParaRPr>
          </a:p>
          <a:p>
            <a:pPr marL="1143000" lvl="2" indent="-228600" hangingPunct="0">
              <a:spcAft>
                <a:spcPts val="600"/>
              </a:spcAft>
              <a:buFont typeface="Wingdings" panose="05000000000000000000" pitchFamily="2" charset="2"/>
              <a:buChar char=""/>
            </a:pPr>
            <a:r>
              <a:rPr lang="en-GB" altLang="zh-TW" sz="1600" dirty="0">
                <a:effectLst/>
                <a:latin typeface="Times New Roman" panose="02020603050405020304" pitchFamily="18" charset="0"/>
                <a:ea typeface="新細明體" panose="02020500000000000000" pitchFamily="18" charset="-120"/>
              </a:rPr>
              <a:t>Note: Prioritization among other possible combinations of pre-configured MG, concurrent MG and NCSG can be discussed in WI phase</a:t>
            </a:r>
            <a:endParaRPr lang="zh-TW" altLang="zh-TW" sz="1600" dirty="0">
              <a:effectLst/>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1038450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[2/2]</a:t>
            </a:r>
            <a:br>
              <a:rPr lang="en-US" dirty="0"/>
            </a:br>
            <a:r>
              <a:rPr lang="en-US" dirty="0"/>
              <a:t>    </a:t>
            </a:r>
            <a:r>
              <a:rPr lang="en-US" sz="2800" dirty="0"/>
              <a:t>- Status in last RAN4 meeting</a:t>
            </a:r>
            <a:endParaRPr lang="en-US" dirty="0"/>
          </a:p>
        </p:txBody>
      </p:sp>
      <p:sp>
        <p:nvSpPr>
          <p:cNvPr id="3" name="Content Placeholder 2"/>
          <p:cNvSpPr>
            <a:spLocks noGrp="1"/>
          </p:cNvSpPr>
          <p:nvPr>
            <p:ph idx="1"/>
          </p:nvPr>
        </p:nvSpPr>
        <p:spPr/>
        <p:txBody>
          <a:bodyPr/>
          <a:lstStyle/>
          <a:p>
            <a:r>
              <a:rPr lang="en-US" sz="2000" dirty="0"/>
              <a:t>In the Email thread </a:t>
            </a:r>
            <a:r>
              <a:rPr lang="nn-NO" sz="2000" dirty="0"/>
              <a:t>[104-e][235] NR_MG_enh2, issues regarding the scope of Case 1 and Case 2 were discussed, as captured in the Moderator’s summary </a:t>
            </a:r>
            <a:r>
              <a:rPr lang="nn-NO" sz="2000" dirty="0">
                <a:hlinkClick r:id="rId2"/>
              </a:rPr>
              <a:t>R4-2214284</a:t>
            </a:r>
            <a:r>
              <a:rPr lang="nn-NO" sz="2000" dirty="0"/>
              <a:t>. The discussion points includes </a:t>
            </a:r>
          </a:p>
          <a:p>
            <a:pPr lvl="1"/>
            <a:r>
              <a:rPr lang="en-US" altLang="zh-TW" dirty="0"/>
              <a:t>Whether the concurrent gap in Case 1 includes NCSG</a:t>
            </a:r>
          </a:p>
          <a:p>
            <a:pPr lvl="1"/>
            <a:r>
              <a:rPr lang="en-US" altLang="zh-TW" dirty="0"/>
              <a:t>Whether the concurrent gap in Case 2 includes pre-configured gap</a:t>
            </a:r>
          </a:p>
          <a:p>
            <a:pPr lvl="1"/>
            <a:r>
              <a:rPr lang="en-US" altLang="zh-TW" dirty="0"/>
              <a:t>Whether MUSIM gaps are considered in Objective #1</a:t>
            </a:r>
          </a:p>
          <a:p>
            <a:pPr lvl="1"/>
            <a:r>
              <a:rPr lang="en-US" altLang="zh-TW" dirty="0"/>
              <a:t>Whether Rel-17 MAC-CE based </a:t>
            </a:r>
            <a:r>
              <a:rPr lang="en-US" altLang="zh-TW" dirty="0" err="1"/>
              <a:t>ePOS</a:t>
            </a:r>
            <a:r>
              <a:rPr lang="en-US" altLang="zh-TW" dirty="0"/>
              <a:t> gap is considered in Objective #1</a:t>
            </a:r>
          </a:p>
          <a:p>
            <a:pPr lvl="1"/>
            <a:r>
              <a:rPr lang="en-US" altLang="zh-TW" dirty="0"/>
              <a:t>Whether Pre-configured NCSG is considered in Objective #1</a:t>
            </a:r>
          </a:p>
          <a:p>
            <a:endParaRPr lang="en-US" altLang="zh-TW" sz="2000" dirty="0"/>
          </a:p>
          <a:p>
            <a:r>
              <a:rPr lang="en-US" altLang="zh-TW" sz="2000" dirty="0"/>
              <a:t>These scope discussions may take a very long time in</a:t>
            </a:r>
            <a:r>
              <a:rPr lang="zh-TW" altLang="en-US" sz="2000" dirty="0"/>
              <a:t> </a:t>
            </a:r>
            <a:r>
              <a:rPr lang="en-US" altLang="zh-TW" sz="2000" dirty="0"/>
              <a:t>RAN4</a:t>
            </a:r>
            <a:r>
              <a:rPr lang="zh-TW" altLang="en-US" sz="2000" dirty="0"/>
              <a:t> </a:t>
            </a:r>
            <a:r>
              <a:rPr lang="en-US" altLang="zh-TW" sz="2000" dirty="0"/>
              <a:t>and</a:t>
            </a:r>
            <a:r>
              <a:rPr lang="zh-TW" altLang="en-US" sz="2000" dirty="0"/>
              <a:t> </a:t>
            </a:r>
            <a:r>
              <a:rPr lang="en-US" altLang="zh-TW" sz="2000" dirty="0"/>
              <a:t>extra efforts from delegates before reaching consensus. </a:t>
            </a:r>
            <a:endParaRPr lang="en-US" sz="20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3</a:t>
            </a:fld>
            <a:endParaRPr lang="en-GB"/>
          </a:p>
        </p:txBody>
      </p:sp>
    </p:spTree>
    <p:extLst>
      <p:ext uri="{BB962C8B-B14F-4D97-AF65-F5344CB8AC3E}">
        <p14:creationId xmlns:p14="http://schemas.microsoft.com/office/powerpoint/2010/main" val="391639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p:txBody>
          <a:bodyPr/>
          <a:lstStyle/>
          <a:p>
            <a:r>
              <a:rPr lang="en-US" sz="2000" dirty="0"/>
              <a:t>To help RAN4 progress step-by-step, it is very important to ensure that RAN4 starts the work from the most fundamental cases in the beginning. Further extending the conclusions to other more complicated cases can be considered in the future.</a:t>
            </a:r>
          </a:p>
          <a:p>
            <a:pPr lvl="1"/>
            <a:r>
              <a:rPr lang="en-US" altLang="zh-TW" dirty="0"/>
              <a:t>This is also the way we did in Rel-17 </a:t>
            </a:r>
            <a:r>
              <a:rPr lang="en-US" altLang="zh-TW" dirty="0" err="1"/>
              <a:t>NR_MG_enh</a:t>
            </a:r>
            <a:r>
              <a:rPr lang="en-US" altLang="zh-TW" dirty="0"/>
              <a:t>, in which we postpone the hybrid requirements to Rel-18. So that we can focus on the baseline requirements for individual objectives in Rel-17.</a:t>
            </a:r>
          </a:p>
          <a:p>
            <a:endParaRPr lang="en-US" sz="2000" dirty="0"/>
          </a:p>
          <a:p>
            <a:r>
              <a:rPr lang="en-US" sz="2000" dirty="0"/>
              <a:t>In this sense, we propose to RAN to provide a guidance </a:t>
            </a:r>
            <a:r>
              <a:rPr lang="en-US" altLang="zh-TW" sz="2000" dirty="0"/>
              <a:t>to clarify the definition of Case 1 and Case 2 in Objective #1, e.g.,</a:t>
            </a:r>
            <a:endParaRPr lang="en-US" sz="2000" dirty="0"/>
          </a:p>
          <a:p>
            <a:pPr lvl="1"/>
            <a:r>
              <a:rPr lang="en-US" dirty="0"/>
              <a:t>Case 1: Pre-configured MGs and multiple concurrent MGs (i.e., concurrent MGs where at least one of the gaps is a pre-configured gap </a:t>
            </a:r>
            <a:r>
              <a:rPr lang="en-US" u="sng" dirty="0">
                <a:solidFill>
                  <a:srgbClr val="C00000"/>
                </a:solidFill>
              </a:rPr>
              <a:t>and none of them is NCSG or is used for NTN or MUSIM</a:t>
            </a:r>
            <a:r>
              <a:rPr lang="en-US" dirty="0"/>
              <a:t>)</a:t>
            </a:r>
          </a:p>
          <a:p>
            <a:pPr lvl="1"/>
            <a:r>
              <a:rPr lang="en-US" dirty="0"/>
              <a:t>Case 2: NCSG and multiple concurrent MGs (i.e., concurrent MGs where at least one of the gaps is NCSG </a:t>
            </a:r>
            <a:r>
              <a:rPr lang="en-US" u="sng" dirty="0">
                <a:solidFill>
                  <a:srgbClr val="C00000"/>
                </a:solidFill>
              </a:rPr>
              <a:t>and none of them is pre-configured MG or is used for NTN or MUSIM</a:t>
            </a:r>
            <a:r>
              <a:rPr lang="en-US" dirty="0"/>
              <a:t>)</a:t>
            </a:r>
          </a:p>
          <a:p>
            <a:pPr lvl="1"/>
            <a:endParaRPr lang="en-US" sz="1400" dirty="0"/>
          </a:p>
          <a:p>
            <a:pPr lvl="1"/>
            <a:endParaRPr lang="en-US" sz="14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1909202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F6CEC-3026-4907-B5FB-B94D94DC9B42}"/>
              </a:ext>
            </a:extLst>
          </p:cNvPr>
          <p:cNvSpPr>
            <a:spLocks noGrp="1"/>
          </p:cNvSpPr>
          <p:nvPr>
            <p:ph type="title"/>
          </p:nvPr>
        </p:nvSpPr>
        <p:spPr/>
        <p:txBody>
          <a:bodyPr/>
          <a:lstStyle/>
          <a:p>
            <a:r>
              <a:rPr lang="en-US" altLang="zh-TW" dirty="0"/>
              <a:t>Proposal</a:t>
            </a:r>
            <a:endParaRPr lang="zh-TW" altLang="en-US" dirty="0"/>
          </a:p>
        </p:txBody>
      </p:sp>
      <p:sp>
        <p:nvSpPr>
          <p:cNvPr id="3" name="Content Placeholder 2">
            <a:extLst>
              <a:ext uri="{FF2B5EF4-FFF2-40B4-BE49-F238E27FC236}">
                <a16:creationId xmlns:a16="http://schemas.microsoft.com/office/drawing/2014/main" id="{D83CFA95-69F8-48F9-B295-7BE8CB9D95E9}"/>
              </a:ext>
            </a:extLst>
          </p:cNvPr>
          <p:cNvSpPr>
            <a:spLocks noGrp="1"/>
          </p:cNvSpPr>
          <p:nvPr>
            <p:ph idx="1"/>
          </p:nvPr>
        </p:nvSpPr>
        <p:spPr/>
        <p:txBody>
          <a:bodyPr/>
          <a:lstStyle/>
          <a:p>
            <a:r>
              <a:rPr lang="en-US" altLang="zh-TW" sz="2000" b="1" i="1" dirty="0"/>
              <a:t>Revise the definition of Case 1 and Case 2 in Objective #1:</a:t>
            </a:r>
          </a:p>
          <a:p>
            <a:pPr lvl="1"/>
            <a:r>
              <a:rPr lang="en-US" altLang="zh-TW" b="1" i="1" dirty="0"/>
              <a:t>Case 1: Pre-configured MGs and multiple concurrent MGs (i.e., concurrent MGs where at least one of the gaps is a pre-configured gap </a:t>
            </a:r>
            <a:r>
              <a:rPr lang="en-US" altLang="zh-TW" b="1" i="1" u="sng" dirty="0">
                <a:solidFill>
                  <a:srgbClr val="C00000"/>
                </a:solidFill>
              </a:rPr>
              <a:t>and none of them is NCSG or is used for NTN or MUSIM</a:t>
            </a:r>
            <a:r>
              <a:rPr lang="en-US" altLang="zh-TW" b="1" i="1" dirty="0"/>
              <a:t>)</a:t>
            </a:r>
          </a:p>
          <a:p>
            <a:pPr lvl="1"/>
            <a:r>
              <a:rPr lang="en-US" altLang="zh-TW" b="1" i="1" dirty="0"/>
              <a:t>Case 2: NCSG and multiple concurrent MGs (i.e., concurrent MGs where at least one of the gaps is NCSG </a:t>
            </a:r>
            <a:r>
              <a:rPr lang="en-US" altLang="zh-TW" b="1" i="1" u="sng" dirty="0">
                <a:solidFill>
                  <a:srgbClr val="C00000"/>
                </a:solidFill>
              </a:rPr>
              <a:t>and none of them is pre-configured MG or is used for NTN or MUSIM</a:t>
            </a:r>
            <a:r>
              <a:rPr lang="en-US" altLang="zh-TW" b="1" i="1" dirty="0"/>
              <a:t>)</a:t>
            </a:r>
          </a:p>
          <a:p>
            <a:pPr lvl="1"/>
            <a:endParaRPr lang="en-US" altLang="zh-TW" b="1" i="1" dirty="0"/>
          </a:p>
          <a:p>
            <a:endParaRPr lang="zh-TW" altLang="en-US" dirty="0"/>
          </a:p>
        </p:txBody>
      </p:sp>
      <p:sp>
        <p:nvSpPr>
          <p:cNvPr id="4" name="Slide Number Placeholder 3">
            <a:extLst>
              <a:ext uri="{FF2B5EF4-FFF2-40B4-BE49-F238E27FC236}">
                <a16:creationId xmlns:a16="http://schemas.microsoft.com/office/drawing/2014/main" id="{0D9FA1A3-9631-40DD-BFF7-D6AD9015F965}"/>
              </a:ext>
            </a:extLst>
          </p:cNvPr>
          <p:cNvSpPr>
            <a:spLocks noGrp="1"/>
          </p:cNvSpPr>
          <p:nvPr>
            <p:ph type="sldNum" sz="quarter" idx="12"/>
          </p:nvPr>
        </p:nvSpPr>
        <p:spPr/>
        <p:txBody>
          <a:bodyPr/>
          <a:lstStyle/>
          <a:p>
            <a:fld id="{0AEF9A4B-07C9-404C-9053-A3A2AC3AD5D6}" type="slidenum">
              <a:rPr lang="en-GB" smtClean="0"/>
              <a:pPr/>
              <a:t>5</a:t>
            </a:fld>
            <a:endParaRPr lang="en-GB"/>
          </a:p>
        </p:txBody>
      </p:sp>
    </p:spTree>
    <p:extLst>
      <p:ext uri="{BB962C8B-B14F-4D97-AF65-F5344CB8AC3E}">
        <p14:creationId xmlns:p14="http://schemas.microsoft.com/office/powerpoint/2010/main" val="4238967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0AEF9A4B-07C9-404C-9053-A3A2AC3AD5D6}" type="slidenum">
              <a:rPr lang="en-GB" smtClean="0"/>
              <a:pPr/>
              <a:t>6</a:t>
            </a:fld>
            <a:endParaRPr lang="en-GB"/>
          </a:p>
        </p:txBody>
      </p:sp>
      <p:sp>
        <p:nvSpPr>
          <p:cNvPr id="5" name="Text Placeholder 4"/>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687327981"/>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20074B-8044-4ACB-8192-E1F9D470D5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4bdb6f-217d-4cda-85cc-0ca32126c36c"/>
    <ds:schemaRef ds:uri="9238aee7-caa6-41e3-83d0-457e088803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AE3721-68DA-44FB-9053-28AE77C22796}">
  <ds:schemaRefs>
    <ds:schemaRef ds:uri="http://schemas.microsoft.com/office/2006/metadata/properties"/>
    <ds:schemaRef ds:uri="http://schemas.microsoft.com/office/infopath/2007/PartnerControls"/>
    <ds:schemaRef ds:uri="554bdb6f-217d-4cda-85cc-0ca32126c36c"/>
    <ds:schemaRef ds:uri="9238aee7-caa6-41e3-83d0-457e088803cc"/>
  </ds:schemaRefs>
</ds:datastoreItem>
</file>

<file path=customXml/itemProps3.xml><?xml version="1.0" encoding="utf-8"?>
<ds:datastoreItem xmlns:ds="http://schemas.openxmlformats.org/officeDocument/2006/customXml" ds:itemID="{A56D0D48-2A0E-4A6F-9268-56F6181636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MediaTek Light</Template>
  <TotalTime>9030</TotalTime>
  <Words>622</Words>
  <Application>Microsoft Office PowerPoint</Application>
  <PresentationFormat>Custom</PresentationFormat>
  <Paragraphs>42</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Calibri Light</vt:lpstr>
      <vt:lpstr>Symbol</vt:lpstr>
      <vt:lpstr>Times New Roman</vt:lpstr>
      <vt:lpstr>Wingdings</vt:lpstr>
      <vt:lpstr>MediaTek_PPT_Template_16x9_Internal Use</vt:lpstr>
      <vt:lpstr>Views on scope of Rel-18 further MG enhancement</vt:lpstr>
      <vt:lpstr>Background [1/2]     - The objective #1 in WID</vt:lpstr>
      <vt:lpstr>Background [2/2]     - Status in last RAN4 meeting</vt:lpstr>
      <vt:lpstr>Discussion</vt:lpstr>
      <vt:lpstr>Proposal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MediaTek Inc.</dc:creator>
  <cp:lastModifiedBy>Ato-MediaTek</cp:lastModifiedBy>
  <cp:revision>235</cp:revision>
  <dcterms:created xsi:type="dcterms:W3CDTF">2019-11-21T19:15:22Z</dcterms:created>
  <dcterms:modified xsi:type="dcterms:W3CDTF">2022-09-03T12:50:04Z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Technical Type">
    <vt:lpwstr/>
  </property>
  <property fmtid="{D5CDD505-2E9C-101B-9397-08002B2CF9AE}" pid="5" name="Document Type">
    <vt:lpwstr/>
  </property>
</Properties>
</file>