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6" r:id="rId1"/>
    <p:sldMasterId id="2147483669" r:id="rId2"/>
  </p:sldMasterIdLst>
  <p:notesMasterIdLst>
    <p:notesMasterId r:id="rId5"/>
  </p:notesMasterIdLst>
  <p:handoutMasterIdLst>
    <p:handoutMasterId r:id="rId6"/>
  </p:handoutMasterIdLst>
  <p:sldIdLst>
    <p:sldId id="2145707371" r:id="rId3"/>
    <p:sldId id="325" r:id="rId4"/>
  </p:sldIdLst>
  <p:sldSz cx="12192000" cy="6858000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TIM Sans" panose="02020503040602060503" pitchFamily="18" charset="0"/>
      <p:regular r:id="rId11"/>
      <p:bold r:id="rId12"/>
      <p:italic r:id="rId13"/>
      <p:boldItalic r:id="rId14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B4"/>
    <a:srgbClr val="03E7ED"/>
    <a:srgbClr val="0033A1"/>
    <a:srgbClr val="0539BB"/>
    <a:srgbClr val="004691"/>
    <a:srgbClr val="EB0028"/>
    <a:srgbClr val="00B0EF"/>
    <a:srgbClr val="124193"/>
    <a:srgbClr val="D2EA1E"/>
    <a:srgbClr val="FF1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6460" autoAdjust="0"/>
  </p:normalViewPr>
  <p:slideViewPr>
    <p:cSldViewPr snapToGrid="0" snapToObjects="1">
      <p:cViewPr varScale="1">
        <p:scale>
          <a:sx n="59" d="100"/>
          <a:sy n="59" d="100"/>
        </p:scale>
        <p:origin x="892" y="36"/>
      </p:cViewPr>
      <p:guideLst>
        <p:guide orient="horz" pos="1162"/>
        <p:guide pos="3840"/>
        <p:guide pos="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A4D58A1-5C31-422B-B98D-2202F47DB1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33C55B5-4A87-4CF6-B0C4-2775066BB9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1545E-A485-4C0E-9909-6D5775479099}" type="datetimeFigureOut">
              <a:rPr lang="it-IT" smtClean="0"/>
              <a:t>05/09/2022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6642A0-B774-47F1-A791-5B6E641C8D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4D7D578-E844-48AE-AD20-79C16683E7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FC442-8020-46C5-AF10-4F641D68AD9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8828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6BA8-1C26-E241-87A3-7E6D47DF2B15}" type="datetimeFigureOut">
              <a:rPr lang="it-IT" smtClean="0"/>
              <a:t>05/09/2022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E622D-138F-DD46-A48B-F8C674FCEA9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16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8E622D-138F-DD46-A48B-F8C674FCEA9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8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D966BC-D448-4FCC-8C4D-CA6BDF8197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" y="0"/>
            <a:ext cx="12070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47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266F9081-B884-4FB5-823D-49AB509BFB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377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no - Cia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DE9495C1-B9F7-CF46-8454-707638B66872}"/>
              </a:ext>
            </a:extLst>
          </p:cNvPr>
          <p:cNvSpPr/>
          <p:nvPr userDrawn="1"/>
        </p:nvSpPr>
        <p:spPr>
          <a:xfrm>
            <a:off x="299000" y="-10886"/>
            <a:ext cx="304800" cy="642257"/>
          </a:xfrm>
          <a:custGeom>
            <a:avLst/>
            <a:gdLst>
              <a:gd name="connsiteX0" fmla="*/ 0 w 304800"/>
              <a:gd name="connsiteY0" fmla="*/ 0 h 642257"/>
              <a:gd name="connsiteX1" fmla="*/ 0 w 304800"/>
              <a:gd name="connsiteY1" fmla="*/ 642257 h 642257"/>
              <a:gd name="connsiteX2" fmla="*/ 304800 w 304800"/>
              <a:gd name="connsiteY2" fmla="*/ 642257 h 6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642257">
                <a:moveTo>
                  <a:pt x="0" y="0"/>
                </a:moveTo>
                <a:lnTo>
                  <a:pt x="0" y="642257"/>
                </a:lnTo>
                <a:lnTo>
                  <a:pt x="304800" y="642257"/>
                </a:lnTo>
              </a:path>
            </a:pathLst>
          </a:cu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hape 12">
            <a:extLst>
              <a:ext uri="{FF2B5EF4-FFF2-40B4-BE49-F238E27FC236}">
                <a16:creationId xmlns:a16="http://schemas.microsoft.com/office/drawing/2014/main" id="{3B29A374-D836-4CC5-8D09-AB8F57E62826}"/>
              </a:ext>
            </a:extLst>
          </p:cNvPr>
          <p:cNvSpPr txBox="1"/>
          <p:nvPr userDrawn="1"/>
        </p:nvSpPr>
        <p:spPr>
          <a:xfrm>
            <a:off x="11718524" y="6514635"/>
            <a:ext cx="229953" cy="12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 b="0" i="0" u="none" strike="noStrike" cap="none">
                <a:solidFill>
                  <a:schemeClr val="bg1"/>
                </a:solidFill>
                <a:latin typeface="TIM Sans" panose="02020503040602060503" pitchFamily="18" charset="77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>
              <a:solidFill>
                <a:schemeClr val="bg1"/>
              </a:solidFill>
              <a:latin typeface="TIM Sans" panose="02020503040602060503" pitchFamily="18" charset="77"/>
              <a:ea typeface="Arial"/>
              <a:cs typeface="Arial"/>
              <a:sym typeface="Arial"/>
            </a:endParaRPr>
          </a:p>
        </p:txBody>
      </p:sp>
      <p:cxnSp>
        <p:nvCxnSpPr>
          <p:cNvPr id="14" name="Shape 13">
            <a:extLst>
              <a:ext uri="{FF2B5EF4-FFF2-40B4-BE49-F238E27FC236}">
                <a16:creationId xmlns:a16="http://schemas.microsoft.com/office/drawing/2014/main" id="{E63D71B6-E1F3-4C1E-9073-1DEBF8D106B8}"/>
              </a:ext>
            </a:extLst>
          </p:cNvPr>
          <p:cNvCxnSpPr/>
          <p:nvPr userDrawn="1"/>
        </p:nvCxnSpPr>
        <p:spPr>
          <a:xfrm>
            <a:off x="11650345" y="6372225"/>
            <a:ext cx="0" cy="260350"/>
          </a:xfrm>
          <a:prstGeom prst="straightConnector1">
            <a:avLst/>
          </a:prstGeom>
          <a:noFill/>
          <a:ln w="9525" cap="flat" cmpd="sng">
            <a:solidFill>
              <a:srgbClr val="EB0028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334399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0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180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ementi di base">
            <a:extLst>
              <a:ext uri="{FF2B5EF4-FFF2-40B4-BE49-F238E27FC236}">
                <a16:creationId xmlns:a16="http://schemas.microsoft.com/office/drawing/2014/main" id="{A4782657-81B4-2C4E-864F-EEDC72B649FB}"/>
              </a:ext>
            </a:extLst>
          </p:cNvPr>
          <p:cNvSpPr txBox="1"/>
          <p:nvPr/>
        </p:nvSpPr>
        <p:spPr>
          <a:xfrm>
            <a:off x="9234312" y="5635556"/>
            <a:ext cx="2604762" cy="400972"/>
          </a:xfrm>
          <a:prstGeom prst="rect">
            <a:avLst/>
          </a:prstGeom>
          <a:solidFill>
            <a:srgbClr val="0033A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774" tIns="72000" rIns="50774" bIns="50774" anchor="ctr" anchorCtr="0">
            <a:spAutoFit/>
          </a:bodyPr>
          <a:lstStyle>
            <a:lvl1pPr algn="l">
              <a:lnSpc>
                <a:spcPct val="50000"/>
              </a:lnSpc>
              <a:defRPr sz="15000" b="1">
                <a:latin typeface="+mn-lt"/>
                <a:ea typeface="+mn-ea"/>
                <a:cs typeface="+mn-cs"/>
                <a:sym typeface="TIM Sans"/>
              </a:defRPr>
            </a:lvl1pPr>
          </a:lstStyle>
          <a:p>
            <a:pPr lvl="0" algn="ctr" defTabSz="1827520">
              <a:lnSpc>
                <a:spcPct val="90000"/>
              </a:lnSpc>
              <a:defRPr/>
            </a:pPr>
            <a:r>
              <a:rPr lang="it-IT" sz="2000" kern="0" dirty="0">
                <a:solidFill>
                  <a:srgbClr val="FFFFFF"/>
                </a:solidFill>
              </a:rPr>
              <a:t>RP-222163</a:t>
            </a:r>
            <a:endParaRPr kumimoji="0" lang="it-IT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sym typeface="TIM Sans"/>
            </a:endParaRPr>
          </a:p>
        </p:txBody>
      </p:sp>
      <p:sp>
        <p:nvSpPr>
          <p:cNvPr id="23" name="Figura a mano libera 22">
            <a:extLst>
              <a:ext uri="{FF2B5EF4-FFF2-40B4-BE49-F238E27FC236}">
                <a16:creationId xmlns:a16="http://schemas.microsoft.com/office/drawing/2014/main" id="{17FA5F31-D38F-4F47-8B21-D0CEEDFD8BB5}"/>
              </a:ext>
            </a:extLst>
          </p:cNvPr>
          <p:cNvSpPr/>
          <p:nvPr/>
        </p:nvSpPr>
        <p:spPr>
          <a:xfrm>
            <a:off x="10137422" y="5249334"/>
            <a:ext cx="2065867" cy="316088"/>
          </a:xfrm>
          <a:custGeom>
            <a:avLst/>
            <a:gdLst>
              <a:gd name="connsiteX0" fmla="*/ 0 w 2065867"/>
              <a:gd name="connsiteY0" fmla="*/ 316088 h 316088"/>
              <a:gd name="connsiteX1" fmla="*/ 0 w 2065867"/>
              <a:gd name="connsiteY1" fmla="*/ 0 h 316088"/>
              <a:gd name="connsiteX2" fmla="*/ 2065867 w 2065867"/>
              <a:gd name="connsiteY2" fmla="*/ 0 h 31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5867" h="316088">
                <a:moveTo>
                  <a:pt x="0" y="316088"/>
                </a:moveTo>
                <a:lnTo>
                  <a:pt x="0" y="0"/>
                </a:lnTo>
                <a:lnTo>
                  <a:pt x="2065867" y="0"/>
                </a:lnTo>
              </a:path>
            </a:pathLst>
          </a:custGeom>
          <a:noFill/>
          <a:ln w="635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igura a mano libera 23">
            <a:extLst>
              <a:ext uri="{FF2B5EF4-FFF2-40B4-BE49-F238E27FC236}">
                <a16:creationId xmlns:a16="http://schemas.microsoft.com/office/drawing/2014/main" id="{0746F794-C608-DB4D-A86E-BE0D562940B8}"/>
              </a:ext>
            </a:extLst>
          </p:cNvPr>
          <p:cNvSpPr/>
          <p:nvPr/>
        </p:nvSpPr>
        <p:spPr>
          <a:xfrm>
            <a:off x="8489245" y="5878484"/>
            <a:ext cx="632178" cy="979516"/>
          </a:xfrm>
          <a:custGeom>
            <a:avLst/>
            <a:gdLst>
              <a:gd name="connsiteX0" fmla="*/ 632178 w 632178"/>
              <a:gd name="connsiteY0" fmla="*/ 0 h 1219200"/>
              <a:gd name="connsiteX1" fmla="*/ 0 w 632178"/>
              <a:gd name="connsiteY1" fmla="*/ 0 h 1219200"/>
              <a:gd name="connsiteX2" fmla="*/ 0 w 632178"/>
              <a:gd name="connsiteY2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2178" h="1219200">
                <a:moveTo>
                  <a:pt x="632178" y="0"/>
                </a:moveTo>
                <a:lnTo>
                  <a:pt x="0" y="0"/>
                </a:lnTo>
                <a:lnTo>
                  <a:pt x="0" y="1219200"/>
                </a:lnTo>
              </a:path>
            </a:pathLst>
          </a:custGeom>
          <a:noFill/>
          <a:ln w="635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7" name="Connettore 4 26">
            <a:extLst>
              <a:ext uri="{FF2B5EF4-FFF2-40B4-BE49-F238E27FC236}">
                <a16:creationId xmlns:a16="http://schemas.microsoft.com/office/drawing/2014/main" id="{E92F61CC-92A6-4B4C-98C5-A95320227618}"/>
              </a:ext>
            </a:extLst>
          </p:cNvPr>
          <p:cNvCxnSpPr>
            <a:cxnSpLocks/>
          </p:cNvCxnSpPr>
          <p:nvPr/>
        </p:nvCxnSpPr>
        <p:spPr>
          <a:xfrm flipV="1">
            <a:off x="-12955" y="1753502"/>
            <a:ext cx="1241779" cy="1008470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tangolo 27">
            <a:extLst>
              <a:ext uri="{FF2B5EF4-FFF2-40B4-BE49-F238E27FC236}">
                <a16:creationId xmlns:a16="http://schemas.microsoft.com/office/drawing/2014/main" id="{F22BF0AA-CD4B-2540-87E5-EE4C17574109}"/>
              </a:ext>
            </a:extLst>
          </p:cNvPr>
          <p:cNvSpPr/>
          <p:nvPr/>
        </p:nvSpPr>
        <p:spPr>
          <a:xfrm>
            <a:off x="1354668" y="1407857"/>
            <a:ext cx="6579510" cy="4541814"/>
          </a:xfrm>
          <a:prstGeom prst="rect">
            <a:avLst/>
          </a:prstGeom>
          <a:solidFill>
            <a:srgbClr val="003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Elementi di base">
            <a:extLst>
              <a:ext uri="{FF2B5EF4-FFF2-40B4-BE49-F238E27FC236}">
                <a16:creationId xmlns:a16="http://schemas.microsoft.com/office/drawing/2014/main" id="{10F483DE-BAF0-8748-AF67-0A8E9D901E9E}"/>
              </a:ext>
            </a:extLst>
          </p:cNvPr>
          <p:cNvSpPr txBox="1"/>
          <p:nvPr/>
        </p:nvSpPr>
        <p:spPr>
          <a:xfrm>
            <a:off x="1354668" y="715958"/>
            <a:ext cx="3581125" cy="677971"/>
          </a:xfrm>
          <a:prstGeom prst="rect">
            <a:avLst/>
          </a:prstGeom>
          <a:solidFill>
            <a:srgbClr val="0033A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774" tIns="72000" rIns="50400" bIns="50774" anchor="ctr" anchorCtr="0">
            <a:spAutoFit/>
          </a:bodyPr>
          <a:lstStyle>
            <a:lvl1pPr algn="l">
              <a:lnSpc>
                <a:spcPct val="50000"/>
              </a:lnSpc>
              <a:defRPr sz="15000" b="1">
                <a:latin typeface="+mn-lt"/>
                <a:ea typeface="+mn-ea"/>
                <a:cs typeface="+mn-cs"/>
                <a:sym typeface="TIM San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3GPP TSG RAN Meeting #97-e</a:t>
            </a:r>
          </a:p>
          <a:p>
            <a:pPr>
              <a:lnSpc>
                <a:spcPct val="100000"/>
              </a:lnSpc>
            </a:pPr>
            <a:r>
              <a:rPr lang="en-GB" sz="1800" dirty="0">
                <a:solidFill>
                  <a:schemeClr val="bg1">
                    <a:lumMod val="95000"/>
                  </a:schemeClr>
                </a:solidFill>
              </a:rPr>
              <a:t>September 12-16, 2022</a:t>
            </a:r>
            <a:endParaRPr lang="it-IT" sz="1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Segnaposto testo 1">
            <a:extLst>
              <a:ext uri="{FF2B5EF4-FFF2-40B4-BE49-F238E27FC236}">
                <a16:creationId xmlns:a16="http://schemas.microsoft.com/office/drawing/2014/main" id="{2E78C93A-7B58-435B-ADD7-C0E342D0BCBA}"/>
              </a:ext>
            </a:extLst>
          </p:cNvPr>
          <p:cNvSpPr txBox="1">
            <a:spLocks/>
          </p:cNvSpPr>
          <p:nvPr/>
        </p:nvSpPr>
        <p:spPr>
          <a:xfrm>
            <a:off x="1606356" y="1699393"/>
            <a:ext cx="3931687" cy="3507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685800" rtl="0" eaLnBrk="1" latinLnBrk="0" hangingPunct="1">
              <a:lnSpc>
                <a:spcPct val="150000"/>
              </a:lnSpc>
              <a:spcBef>
                <a:spcPts val="750"/>
              </a:spcBef>
              <a:buFontTx/>
              <a:buNone/>
              <a:defRPr sz="1200" b="1" i="0" kern="1200" baseline="0">
                <a:solidFill>
                  <a:srgbClr val="FFFFFF"/>
                </a:solidFill>
                <a:latin typeface="TIM Sans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Tx/>
              <a:buNone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50000"/>
              </a:lnSpc>
              <a:spcBef>
                <a:spcPts val="375"/>
              </a:spcBef>
              <a:buFontTx/>
              <a:buNone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b="1" i="0" kern="1200" baseline="0">
                <a:solidFill>
                  <a:schemeClr val="accent3"/>
                </a:solidFill>
                <a:latin typeface="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GRUPPO TIM</a:t>
            </a:r>
          </a:p>
        </p:txBody>
      </p:sp>
      <p:sp>
        <p:nvSpPr>
          <p:cNvPr id="16" name="Titolo 2">
            <a:extLst>
              <a:ext uri="{FF2B5EF4-FFF2-40B4-BE49-F238E27FC236}">
                <a16:creationId xmlns:a16="http://schemas.microsoft.com/office/drawing/2014/main" id="{0DD0DF29-A147-4B91-BF5A-5D4B027C7ACC}"/>
              </a:ext>
            </a:extLst>
          </p:cNvPr>
          <p:cNvSpPr txBox="1">
            <a:spLocks/>
          </p:cNvSpPr>
          <p:nvPr/>
        </p:nvSpPr>
        <p:spPr>
          <a:xfrm>
            <a:off x="1594498" y="2354355"/>
            <a:ext cx="5593701" cy="1586274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kern="1200" baseline="0">
                <a:solidFill>
                  <a:srgbClr val="FFFFFF"/>
                </a:solidFill>
                <a:latin typeface="TIM Sans" panose="02020503040602060503" pitchFamily="18" charset="0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Arial"/>
              </a:rPr>
              <a:t>On device compliance to 3GPP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Arial"/>
              </a:rPr>
              <a:t>specifications</a:t>
            </a:r>
            <a:endParaRPr kumimoji="0" lang="it-IT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+mn-lt"/>
                <a:ea typeface="ＭＳ Ｐゴシック"/>
                <a:cs typeface="Arial"/>
              </a:rPr>
              <a:t>Agenda item 5.2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Arial"/>
              </a:rPr>
              <a:t>Soure</a:t>
            </a: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Arial"/>
              </a:rPr>
              <a:t>: Telecom Italia, Telefonica, Orange,</a:t>
            </a:r>
            <a:r>
              <a:rPr kumimoji="0" lang="it-IT" sz="14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Arial"/>
              </a:rPr>
              <a:t> Bouygues Telecom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 err="1">
                <a:latin typeface="+mn-lt"/>
                <a:ea typeface="ＭＳ Ｐゴシック"/>
                <a:cs typeface="Arial"/>
              </a:rPr>
              <a:t>Document</a:t>
            </a:r>
            <a:r>
              <a:rPr lang="it-IT" sz="1400" dirty="0">
                <a:latin typeface="+mn-lt"/>
                <a:ea typeface="ＭＳ Ｐゴシック"/>
                <a:cs typeface="Arial"/>
              </a:rPr>
              <a:t> for: </a:t>
            </a:r>
            <a:r>
              <a:rPr lang="it-IT" sz="1400" dirty="0" err="1">
                <a:latin typeface="+mn-lt"/>
                <a:ea typeface="ＭＳ Ｐゴシック"/>
                <a:cs typeface="Arial"/>
              </a:rPr>
              <a:t>discussion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4390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8" grpId="0" animBg="1"/>
      <p:bldP spid="29" grpId="0" animBg="1"/>
      <p:bldP spid="11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B6A2553-5C99-4757-8853-6FAED597D141}"/>
              </a:ext>
            </a:extLst>
          </p:cNvPr>
          <p:cNvSpPr txBox="1">
            <a:spLocks/>
          </p:cNvSpPr>
          <p:nvPr/>
        </p:nvSpPr>
        <p:spPr>
          <a:xfrm>
            <a:off x="616189" y="392536"/>
            <a:ext cx="7798468" cy="4565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Background and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469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proposal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rgbClr val="00469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D791DA-0FED-40E2-A5CF-5CEF4F60A548}"/>
              </a:ext>
            </a:extLst>
          </p:cNvPr>
          <p:cNvSpPr txBox="1"/>
          <p:nvPr/>
        </p:nvSpPr>
        <p:spPr>
          <a:xfrm>
            <a:off x="381802" y="1041992"/>
            <a:ext cx="113974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Background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UE not conformant to the 3GPP specifications are currently produced and commercialised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Devices not supporting mandatory features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Mandatory features are not signalled by the UE, therefore the network has no general means to identify and reject non-conformant devices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Tests specified by RAN5 are not applicable to non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-conformant devices and therefore they cannot be certified (e.g., by GCF)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Proposal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It is requested that 3GPP RAN mandates RAN2 to define a solution to identify devices not supporting mandatory UE features so to make the network aware of the presence of these UEs non-conformant to 3GPP specifications and take proper actions</a:t>
            </a:r>
            <a:endParaRPr lang="it-IT" dirty="0">
              <a:solidFill>
                <a:prstClr val="black"/>
              </a:solidFill>
              <a:latin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604857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M InnovationLAB_Template PPT 16.9 Presentazioni video.pptx  -  Read-Only" id="{B306A289-90E1-412E-8532-AE5A48115825}" vid="{4AC0080A-0FD1-4A5C-820A-608ECDF5E16B}"/>
    </a:ext>
  </a:extLst>
</a:theme>
</file>

<file path=ppt/theme/theme2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IM InnovationLAB_Template PPT 16.9 Presentazioni video.pptx  -  Read-Only" id="{B306A289-90E1-412E-8532-AE5A48115825}" vid="{FF2A16FC-3485-44A3-A340-A099995F1646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TIM InnovationLAB_Apr2021</Template>
  <TotalTime>1619</TotalTime>
  <Words>146</Words>
  <Application>Microsoft Office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TIM Sans</vt:lpstr>
      <vt:lpstr>1_Tema di Office</vt:lpstr>
      <vt:lpstr>2_Tema di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Elia Gabriele</dc:creator>
  <cp:lastModifiedBy>Romano Giovanni</cp:lastModifiedBy>
  <cp:revision>68</cp:revision>
  <cp:lastPrinted>2019-09-27T11:11:51Z</cp:lastPrinted>
  <dcterms:created xsi:type="dcterms:W3CDTF">2021-04-22T10:07:09Z</dcterms:created>
  <dcterms:modified xsi:type="dcterms:W3CDTF">2022-09-05T14:06:54Z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5e397fc-1581-4f20-a09a-f1b2dd53ab2e_Enabled">
    <vt:lpwstr>true</vt:lpwstr>
  </property>
  <property fmtid="{D5CDD505-2E9C-101B-9397-08002B2CF9AE}" pid="3" name="MSIP_Label_d5e397fc-1581-4f20-a09a-f1b2dd53ab2e_SetDate">
    <vt:lpwstr>2022-08-29T15:21:20Z</vt:lpwstr>
  </property>
  <property fmtid="{D5CDD505-2E9C-101B-9397-08002B2CF9AE}" pid="4" name="MSIP_Label_d5e397fc-1581-4f20-a09a-f1b2dd53ab2e_Method">
    <vt:lpwstr>Privileged</vt:lpwstr>
  </property>
  <property fmtid="{D5CDD505-2E9C-101B-9397-08002B2CF9AE}" pid="5" name="MSIP_Label_d5e397fc-1581-4f20-a09a-f1b2dd53ab2e_Name">
    <vt:lpwstr>PUBBLICO</vt:lpwstr>
  </property>
  <property fmtid="{D5CDD505-2E9C-101B-9397-08002B2CF9AE}" pid="6" name="MSIP_Label_d5e397fc-1581-4f20-a09a-f1b2dd53ab2e_SiteId">
    <vt:lpwstr>6815f468-021c-48f2-a6b2-d65c8e979dfb</vt:lpwstr>
  </property>
  <property fmtid="{D5CDD505-2E9C-101B-9397-08002B2CF9AE}" pid="7" name="MSIP_Label_d5e397fc-1581-4f20-a09a-f1b2dd53ab2e_ActionId">
    <vt:lpwstr>269b8b99-25ee-4698-992b-6b8fc76cde4e</vt:lpwstr>
  </property>
  <property fmtid="{D5CDD505-2E9C-101B-9397-08002B2CF9AE}" pid="8" name="MSIP_Label_d5e397fc-1581-4f20-a09a-f1b2dd53ab2e_ContentBits">
    <vt:lpwstr>0</vt:lpwstr>
  </property>
</Properties>
</file>