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4"/>
  </p:sldMasterIdLst>
  <p:notesMasterIdLst>
    <p:notesMasterId r:id="rId14"/>
  </p:notesMasterIdLst>
  <p:handoutMasterIdLst>
    <p:handoutMasterId r:id="rId15"/>
  </p:handoutMasterIdLst>
  <p:sldIdLst>
    <p:sldId id="934" r:id="rId5"/>
    <p:sldId id="971" r:id="rId6"/>
    <p:sldId id="1006" r:id="rId7"/>
    <p:sldId id="1003" r:id="rId8"/>
    <p:sldId id="1007" r:id="rId9"/>
    <p:sldId id="1004" r:id="rId10"/>
    <p:sldId id="1008" r:id="rId11"/>
    <p:sldId id="1005" r:id="rId12"/>
    <p:sldId id="1002" r:id="rId13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>
    <p:extLst>
      <p:ext uri="{19B8F6BF-5375-455C-9EA6-DF929625EA0E}">
        <p15:presenceInfo xmlns:p15="http://schemas.microsoft.com/office/powerpoint/2012/main" userId="Andrey2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CC"/>
    <a:srgbClr val="0000FF"/>
    <a:srgbClr val="00CC00"/>
    <a:srgbClr val="009900"/>
    <a:srgbClr val="FF9933"/>
    <a:srgbClr val="FF9900"/>
    <a:srgbClr val="FFCC00"/>
    <a:srgbClr val="CCFF33"/>
    <a:srgbClr val="FF3300"/>
    <a:srgbClr val="66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EA3096-1F1D-461D-ACEB-84C3340AE11B}" v="1" dt="2021-08-01T13:08:49.4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浅色样式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56" autoAdjust="0"/>
    <p:restoredTop sz="96301" autoAdjust="0"/>
  </p:normalViewPr>
  <p:slideViewPr>
    <p:cSldViewPr snapToGrid="0">
      <p:cViewPr varScale="1">
        <p:scale>
          <a:sx n="112" d="100"/>
          <a:sy n="112" d="100"/>
        </p:scale>
        <p:origin x="1026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293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9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40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rvyakov, Andrey" userId="dbdfc4e7-c505-4785-a117-c03dfe609c52" providerId="ADAL" clId="{2EEA3096-1F1D-461D-ACEB-84C3340AE11B}"/>
    <pc:docChg chg="undo custSel modSld">
      <pc:chgData name="Chervyakov, Andrey" userId="dbdfc4e7-c505-4785-a117-c03dfe609c52" providerId="ADAL" clId="{2EEA3096-1F1D-461D-ACEB-84C3340AE11B}" dt="2021-08-01T13:34:33.887" v="226" actId="1592"/>
      <pc:docMkLst>
        <pc:docMk/>
      </pc:docMkLst>
      <pc:sldChg chg="modSp mod addCm delCm modCm">
        <pc:chgData name="Chervyakov, Andrey" userId="dbdfc4e7-c505-4785-a117-c03dfe609c52" providerId="ADAL" clId="{2EEA3096-1F1D-461D-ACEB-84C3340AE11B}" dt="2021-08-01T13:34:33.887" v="226" actId="1592"/>
        <pc:sldMkLst>
          <pc:docMk/>
          <pc:sldMk cId="2261567071" sldId="928"/>
        </pc:sldMkLst>
        <pc:spChg chg="mod">
          <ac:chgData name="Chervyakov, Andrey" userId="dbdfc4e7-c505-4785-a117-c03dfe609c52" providerId="ADAL" clId="{2EEA3096-1F1D-461D-ACEB-84C3340AE11B}" dt="2021-08-01T13:34:27.529" v="225" actId="20577"/>
          <ac:spMkLst>
            <pc:docMk/>
            <pc:sldMk cId="2261567071" sldId="928"/>
            <ac:spMk id="3" creationId="{B1BE6906-4FA3-42DA-8E86-BA4DD12F41A6}"/>
          </ac:spMkLst>
        </pc:spChg>
      </pc:sldChg>
      <pc:sldChg chg="modSp mod addCm delCm">
        <pc:chgData name="Chervyakov, Andrey" userId="dbdfc4e7-c505-4785-a117-c03dfe609c52" providerId="ADAL" clId="{2EEA3096-1F1D-461D-ACEB-84C3340AE11B}" dt="2021-08-01T13:21:43.609" v="217" actId="948"/>
        <pc:sldMkLst>
          <pc:docMk/>
          <pc:sldMk cId="3082891650" sldId="970"/>
        </pc:sldMkLst>
        <pc:spChg chg="mod">
          <ac:chgData name="Chervyakov, Andrey" userId="dbdfc4e7-c505-4785-a117-c03dfe609c52" providerId="ADAL" clId="{2EEA3096-1F1D-461D-ACEB-84C3340AE11B}" dt="2021-08-01T13:21:43.609" v="217" actId="948"/>
          <ac:spMkLst>
            <pc:docMk/>
            <pc:sldMk cId="3082891650" sldId="970"/>
            <ac:spMk id="3" creationId="{B1BE6906-4FA3-42DA-8E86-BA4DD12F41A6}"/>
          </ac:spMkLst>
        </pc:spChg>
      </pc:sldChg>
      <pc:sldChg chg="modSp mod">
        <pc:chgData name="Chervyakov, Andrey" userId="dbdfc4e7-c505-4785-a117-c03dfe609c52" providerId="ADAL" clId="{2EEA3096-1F1D-461D-ACEB-84C3340AE11B}" dt="2021-08-01T13:22:13.589" v="219" actId="108"/>
        <pc:sldMkLst>
          <pc:docMk/>
          <pc:sldMk cId="4244984083" sldId="972"/>
        </pc:sldMkLst>
        <pc:spChg chg="mod">
          <ac:chgData name="Chervyakov, Andrey" userId="dbdfc4e7-c505-4785-a117-c03dfe609c52" providerId="ADAL" clId="{2EEA3096-1F1D-461D-ACEB-84C3340AE11B}" dt="2021-08-01T13:22:13.589" v="219" actId="108"/>
          <ac:spMkLst>
            <pc:docMk/>
            <pc:sldMk cId="4244984083" sldId="972"/>
            <ac:spMk id="197" creationId="{B6CDA6FF-6740-49E7-B14C-1831ED62E0F8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177" indent="0" algn="ctr">
              <a:buNone/>
              <a:defRPr/>
            </a:lvl2pPr>
            <a:lvl3pPr marL="914354" indent="0" algn="ctr">
              <a:buNone/>
              <a:defRPr/>
            </a:lvl3pPr>
            <a:lvl4pPr marL="1371531" indent="0" algn="ctr">
              <a:buNone/>
              <a:defRPr/>
            </a:lvl4pPr>
            <a:lvl5pPr marL="1828709" indent="0" algn="ctr">
              <a:buNone/>
              <a:defRPr/>
            </a:lvl5pPr>
            <a:lvl6pPr marL="2285886" indent="0" algn="ctr">
              <a:buNone/>
              <a:defRPr/>
            </a:lvl6pPr>
            <a:lvl7pPr marL="2743063" indent="0" algn="ctr">
              <a:buNone/>
              <a:defRPr/>
            </a:lvl7pPr>
            <a:lvl8pPr marL="3200240" indent="0" algn="ctr">
              <a:buNone/>
              <a:defRPr/>
            </a:lvl8pPr>
            <a:lvl9pPr marL="3657417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FE6C394A-9E02-4841-ACC8-9EFF4DA633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F5492D28-9CB3-4957-BFD2-683A3D6260A5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DFCFD951-EB5F-444C-A429-749DF9E8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1801"/>
            </a:lvl2pPr>
            <a:lvl3pPr marL="914354" indent="0">
              <a:buNone/>
              <a:defRPr sz="1600"/>
            </a:lvl3pPr>
            <a:lvl4pPr marL="1371531" indent="0">
              <a:buNone/>
              <a:defRPr sz="1401"/>
            </a:lvl4pPr>
            <a:lvl5pPr marL="1828709" indent="0">
              <a:buNone/>
              <a:defRPr sz="1401"/>
            </a:lvl5pPr>
            <a:lvl6pPr marL="2285886" indent="0">
              <a:buNone/>
              <a:defRPr sz="1401"/>
            </a:lvl6pPr>
            <a:lvl7pPr marL="2743063" indent="0">
              <a:buNone/>
              <a:defRPr sz="1401"/>
            </a:lvl7pPr>
            <a:lvl8pPr marL="3200240" indent="0">
              <a:buNone/>
              <a:defRPr sz="1401"/>
            </a:lvl8pPr>
            <a:lvl9pPr marL="3657417" indent="0">
              <a:buNone/>
              <a:defRPr sz="14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1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WG4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11432126" y="6464300"/>
            <a:ext cx="527049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563" y="37307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31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0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2943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121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298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476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652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829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007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988556"/>
          </a:xfrm>
        </p:spPr>
        <p:txBody>
          <a:bodyPr/>
          <a:lstStyle/>
          <a:p>
            <a:r>
              <a:rPr lang="en-US" altLang="zh-CN" b="1" dirty="0" smtClean="0"/>
              <a:t>RAN4 </a:t>
            </a:r>
            <a:r>
              <a:rPr lang="en-US" b="1" dirty="0" smtClean="0"/>
              <a:t>R18 baskets </a:t>
            </a:r>
            <a:r>
              <a:rPr lang="en-US" altLang="zh-CN" b="1" dirty="0" smtClean="0"/>
              <a:t>handling</a:t>
            </a:r>
            <a:endParaRPr lang="en-US" b="1" dirty="0">
              <a:latin typeface="+mj-ea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="" xmlns:a16="http://schemas.microsoft.com/office/drawing/2014/main" id="{EBB0B9E5-9838-4AA8-B169-89A3469C2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629683"/>
            <a:ext cx="8534400" cy="1036178"/>
          </a:xfrm>
        </p:spPr>
        <p:txBody>
          <a:bodyPr/>
          <a:lstStyle/>
          <a:p>
            <a:r>
              <a:rPr lang="en-US" dirty="0">
                <a:latin typeface="+mj-ea"/>
                <a:ea typeface="+mj-ea"/>
              </a:rPr>
              <a:t>RAN4 </a:t>
            </a:r>
            <a:r>
              <a:rPr lang="en-US" dirty="0" smtClean="0">
                <a:latin typeface="+mj-ea"/>
                <a:ea typeface="+mj-ea"/>
              </a:rPr>
              <a:t>Chair</a:t>
            </a:r>
            <a:r>
              <a:rPr lang="en-US" dirty="0"/>
              <a:t> </a:t>
            </a:r>
            <a:r>
              <a:rPr lang="en-US" dirty="0" smtClean="0"/>
              <a:t>(Huawei)</a:t>
            </a:r>
            <a:endParaRPr lang="en-US" dirty="0">
              <a:latin typeface="+mj-ea"/>
              <a:ea typeface="+mj-e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236841" y="274551"/>
            <a:ext cx="5061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+mj-ea"/>
                <a:ea typeface="+mj-ea"/>
              </a:rPr>
              <a:t>3GPP TSG-RAN </a:t>
            </a:r>
            <a:r>
              <a:rPr lang="en-US" sz="1600" b="1" dirty="0" smtClean="0">
                <a:latin typeface="+mj-ea"/>
                <a:ea typeface="+mj-ea"/>
              </a:rPr>
              <a:t>Meeting #96</a:t>
            </a:r>
          </a:p>
          <a:p>
            <a:r>
              <a:rPr lang="en-US" sz="1600" b="1" dirty="0" smtClean="0">
                <a:latin typeface="+mj-ea"/>
                <a:ea typeface="+mj-ea"/>
              </a:rPr>
              <a:t>Budapest, Hungary, June </a:t>
            </a:r>
            <a:r>
              <a:rPr lang="en-US" sz="1600" b="1" dirty="0">
                <a:latin typeface="+mj-ea"/>
                <a:ea typeface="+mj-ea"/>
              </a:rPr>
              <a:t>6 – 9</a:t>
            </a:r>
            <a:r>
              <a:rPr lang="en-US" sz="1600" b="1" dirty="0" smtClean="0">
                <a:latin typeface="+mj-ea"/>
                <a:ea typeface="+mj-ea"/>
              </a:rPr>
              <a:t>, 2022</a:t>
            </a:r>
            <a:endParaRPr lang="en-US" sz="1600" b="1" dirty="0">
              <a:latin typeface="+mj-ea"/>
              <a:ea typeface="+mj-ea"/>
            </a:endParaRPr>
          </a:p>
          <a:p>
            <a:r>
              <a:rPr lang="en-GB" altLang="zh-CN" sz="1600" b="1" dirty="0">
                <a:latin typeface="+mj-ea"/>
                <a:ea typeface="+mj-ea"/>
              </a:rPr>
              <a:t> </a:t>
            </a:r>
            <a:endParaRPr lang="zh-CN" altLang="zh-CN" sz="1600" dirty="0">
              <a:latin typeface="+mj-ea"/>
              <a:ea typeface="+mj-ea"/>
            </a:endParaRPr>
          </a:p>
          <a:p>
            <a:r>
              <a:rPr lang="en-US" sz="1600" b="1" dirty="0">
                <a:latin typeface="+mj-ea"/>
                <a:ea typeface="+mj-ea"/>
              </a:rPr>
              <a:t>Agenda </a:t>
            </a:r>
            <a:r>
              <a:rPr lang="en-US" sz="1600" b="1" dirty="0" smtClean="0">
                <a:latin typeface="+mj-ea"/>
                <a:ea typeface="+mj-ea"/>
              </a:rPr>
              <a:t>Item: 9.1.5, 10.1.5</a:t>
            </a:r>
            <a:endParaRPr lang="en-US" sz="1600" b="1" dirty="0">
              <a:latin typeface="+mj-ea"/>
              <a:ea typeface="+mj-ea"/>
            </a:endParaRPr>
          </a:p>
          <a:p>
            <a:endParaRPr lang="en-US" dirty="0">
              <a:latin typeface="+mj-ea"/>
              <a:ea typeface="+mj-ea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=""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8002955" y="274551"/>
            <a:ext cx="2519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RP-221822</a:t>
            </a:r>
            <a:r>
              <a:rPr 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519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013770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>
                <a:latin typeface="+mj-ea"/>
                <a:ea typeface="+mj-ea"/>
              </a:rPr>
              <a:t>The discussions on consolidation of Rel-18 basket WIDs were organized in RAN4.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>
                <a:latin typeface="+mj-ea"/>
                <a:ea typeface="+mj-ea"/>
              </a:rPr>
              <a:t>RAN4 reached consensus on how to merge/treat the basket WIs for NR-CA, NR-DC, MR-DC, SUL and V2X band combinations.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>
                <a:latin typeface="+mj-ea"/>
                <a:ea typeface="+mj-ea"/>
              </a:rPr>
              <a:t>RAN4 came up with the optional solutions to consolidate the basket WIs for LTE band combinations and basket WIs for high power UE.</a:t>
            </a:r>
            <a:endParaRPr lang="en-US" altLang="zh-CN" sz="1200" dirty="0">
              <a:latin typeface="+mj-ea"/>
              <a:ea typeface="+mj-e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403791"/>
            <a:ext cx="9263641" cy="450794"/>
          </a:xfrm>
        </p:spPr>
        <p:txBody>
          <a:bodyPr/>
          <a:lstStyle/>
          <a:p>
            <a:r>
              <a:rPr lang="en-US" altLang="zh-CN" sz="2400" b="1" dirty="0"/>
              <a:t>Outcome of RAN4 discussions</a:t>
            </a:r>
            <a:endParaRPr lang="ru-RU" sz="2400" dirty="0"/>
          </a:p>
        </p:txBody>
      </p:sp>
      <p:sp>
        <p:nvSpPr>
          <p:cNvPr id="2" name="文本框 1"/>
          <p:cNvSpPr txBox="1"/>
          <p:nvPr/>
        </p:nvSpPr>
        <p:spPr>
          <a:xfrm>
            <a:off x="284268" y="2376432"/>
            <a:ext cx="5400000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</a:pPr>
            <a:r>
              <a:rPr 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1) Agreements: Based on the summary, I would like to propose that RAN4 endorses the following agreements:</a:t>
            </a:r>
          </a:p>
          <a:p>
            <a:pPr marL="540000" lvl="1" indent="-285737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n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General:</a:t>
            </a:r>
          </a:p>
          <a:p>
            <a:pPr marL="720000" lvl="2" indent="-285737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l"/>
            </a:pP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To 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merge 1BUL and 2BUL basket WI for NR CA, i.e. merged into </a:t>
            </a:r>
            <a:r>
              <a:rPr lang="en-US" altLang="zh-CN" sz="9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xBUL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(x=1,2).</a:t>
            </a:r>
          </a:p>
          <a:p>
            <a:pPr marL="720000" lvl="2" indent="-285737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l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 establish one basket WI for SUL and one basket WI for V2X.</a:t>
            </a:r>
          </a:p>
          <a:p>
            <a:pPr marL="1080000" lvl="3" indent="-285737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NR_SUL_combos_R18</a:t>
            </a:r>
          </a:p>
          <a:p>
            <a:pPr marL="1080000" lvl="3" indent="-285737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NR_LTE_V2X_PC5_combos_R18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20000" lvl="2" indent="-285737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l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2UL CA in FR1 + 1UL in FR2 can be treated in 2UL since we don’t need to count the number of FR2 UL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20000" lvl="2" indent="-285737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l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There is no need to set a dedicated WI for non-block approval combos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40000" lvl="1" indent="-285737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n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Consider the following NR CA/DC band combination basket WIDs in Rel-18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20000" lvl="2" indent="-285737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l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NR CA/DC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080000" lvl="3" indent="-285737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NR_CA_R18_intra including TR and TP’s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080000" lvl="3" indent="-285737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NR_CADC_R18_2BDL_xBUL (x=1,2) including TR and TP’s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080000" lvl="3" indent="-285737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NR_CADC_R18_3BDL_xBUL (x=1,2) including TR and TP’s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080000" lvl="3" indent="-285737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NR_CADC_R18_yBDL_xBUL (y=4,5,6, x=1,2) without TR and TP’s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20000" lvl="2" indent="-285737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l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MRDC 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080000" lvl="3" indent="-285737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DC_R18_1BLTE_1BNR_2DL2UL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080000" lvl="3" indent="-285737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DC_R18_2BLTE_1BNR_3DL2UL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080000" lvl="3" indent="-285737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DC_R18_xBLTE_1BNR_yDL2UL (x= 3, 4, 5)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080000" lvl="3" indent="-285737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DC_R18_xBLTE_2BNR_yDL2UL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080000" lvl="3" indent="-285737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DC_R18_xBLTE_yBNR_zDL2UL (x=1, 2, 3, y&gt;2 , z≤6)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080000" lvl="3" indent="-285737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DC_R18_xBLTE_yBNR_zDL3UL (x=1, 2, 3, 4, y=1, 2; 3≤z≤6)</a:t>
            </a:r>
            <a:endParaRPr 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57097" y="2376432"/>
            <a:ext cx="5400000" cy="3793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</a:pPr>
            <a:r>
              <a:rPr lang="en-US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2) FFS</a:t>
            </a:r>
            <a:r>
              <a:rPr 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 How to consolidate the LTE and HPUE, companies have different views and more discussions would be needed. There are following options for further consideration:</a:t>
            </a:r>
          </a:p>
          <a:p>
            <a:pPr marL="540000" lvl="1" indent="-285737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n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How to consolidate LTE basket WIs: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20000" lvl="2" indent="-285737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l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Option 1 (</a:t>
            </a:r>
            <a:r>
              <a:rPr lang="en-US" altLang="zh-CN" sz="9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Alt.c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): 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080000" lvl="3" indent="-285737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LTECA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260000" lvl="4" indent="-285737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LTE_CA_R18_xBDL_1BUL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260000" lvl="4" indent="-285737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LTE_CA_R18_xBDL_2BUL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20000" lvl="2" indent="-285737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l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Option 2: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080000" lvl="3" indent="-285737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One LTE CA basket WI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40000" lvl="1" indent="-285737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n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How to handle HPUE basket WIs: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20000" lvl="2" indent="-285737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l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Option 1: Basket WIDs is power class inclusive (Nokia, T-Mobile USA, ZTE, Ericsson, Meta, Skyworks, Vodafone, LGE, Verizon, Qualcomm, AT&amp;T, LGE)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20000" lvl="2" indent="-285737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l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Option 2: Separate default PC and HPUE combos basket WIs, i.e. (China Telecom, China Unicom, Huawei, Apple, Qualcomm, CHTTL, LGE)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080000" lvl="3" indent="-285737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High power basket WIDs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260000" lvl="4" indent="-285737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NR_PC2/1.5_CA_R18_2BDL_2BUL including TR and TP’s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260000" lvl="4" indent="-285737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ENDC_UE_PC2/1.5_R18_NR_TDD including TR and TP’s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260000" lvl="4" indent="-285737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NR_UE_PC2/1.5_R18_CADC_SUL_xBDL_yBUL including TR and TP’s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260000" lvl="4" indent="-285737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ENDC_PC2/1.5_R18_xLTE_yNR including TR and TP’s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260000" lvl="4" indent="-285737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NR_intra_HPUE_R18 including TR and TP’s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20000" lvl="2" indent="-285737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l"/>
            </a:pPr>
            <a:r>
              <a:rPr lang="en-GB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Option 3: Others to merge all the HPUE combos basket WIs into one HPUE basket WI. (China Telecom, CHTTL, ZTE)</a:t>
            </a:r>
            <a:endParaRPr 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4268" y="2126230"/>
            <a:ext cx="528702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Agreement on basket WIs for CA/DC, MR-DC, SUL and V2X band combinations</a:t>
            </a:r>
            <a:endParaRPr lang="en-US" sz="1000" b="1" u="sng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57097" y="2126230"/>
            <a:ext cx="53735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Optional solutions on basket WIs for LTE band combinations and high power UE</a:t>
            </a:r>
            <a:endParaRPr lang="en-US" sz="1000" b="1" u="sng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 bwMode="auto">
          <a:xfrm>
            <a:off x="5950707" y="2169512"/>
            <a:ext cx="0" cy="405557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5983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013770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>
                <a:latin typeface="+mj-ea"/>
                <a:ea typeface="+mj-ea"/>
              </a:rPr>
              <a:t>The following issues were discussed via NWM</a:t>
            </a:r>
            <a:endParaRPr lang="en-US" altLang="zh-CN" sz="1400" dirty="0" smtClean="0">
              <a:latin typeface="+mj-ea"/>
              <a:ea typeface="+mj-ea"/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>
                <a:latin typeface="+mj-ea"/>
                <a:ea typeface="+mj-ea"/>
              </a:rPr>
              <a:t>Issue </a:t>
            </a:r>
            <a:r>
              <a:rPr lang="en-US" altLang="zh-CN" sz="1200" dirty="0">
                <a:latin typeface="+mj-ea"/>
                <a:ea typeface="+mj-ea"/>
              </a:rPr>
              <a:t>#1-1: Do we need to merge the proposed two LTE basket WIs into one LTE basket WI?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>
                <a:latin typeface="+mj-ea"/>
                <a:ea typeface="+mj-ea"/>
              </a:rPr>
              <a:t>Issue </a:t>
            </a:r>
            <a:r>
              <a:rPr lang="en-US" altLang="zh-CN" sz="1200" dirty="0">
                <a:latin typeface="+mj-ea"/>
                <a:ea typeface="+mj-ea"/>
              </a:rPr>
              <a:t>#1-2: Do we need to merge NR CA intra-band basket WI (RP-221327) and NR CA intra-band HPUE basket WI (RP-221534)?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>
                <a:latin typeface="+mj-ea"/>
                <a:ea typeface="+mj-ea"/>
              </a:rPr>
              <a:t>Issue </a:t>
            </a:r>
            <a:r>
              <a:rPr lang="en-US" altLang="zh-CN" sz="1200" dirty="0">
                <a:latin typeface="+mj-ea"/>
                <a:ea typeface="+mj-ea"/>
              </a:rPr>
              <a:t>#1-3: How can the LTE new band combination proposal of CA_41A-41A be handled?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>
                <a:latin typeface="+mj-ea"/>
                <a:ea typeface="+mj-ea"/>
              </a:rPr>
              <a:t>Issue </a:t>
            </a:r>
            <a:r>
              <a:rPr lang="en-US" altLang="zh-CN" sz="1200" dirty="0">
                <a:latin typeface="+mj-ea"/>
                <a:ea typeface="+mj-ea"/>
              </a:rPr>
              <a:t>#1-4: Add (x=1,2,3,4) to the WI acronym DC_R18_xBLTE_2BNR_yDL2UL (RP-221411</a:t>
            </a:r>
            <a:r>
              <a:rPr lang="en-US" altLang="zh-CN" sz="1200" dirty="0" smtClean="0">
                <a:latin typeface="+mj-ea"/>
                <a:ea typeface="+mj-ea"/>
              </a:rPr>
              <a:t>)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Recommendations from the moderator</a:t>
            </a:r>
            <a:endParaRPr lang="en-US" altLang="zh-CN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Proposal #1: For the basket WIs of LTE, NR-CA/DC, MR-DC, SUL, and V2X:</a:t>
            </a:r>
            <a:endParaRPr lang="zh-CN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Merge RP-221308 and RP-221535 into one LTE CA basket WI to capture all the LTE CA band combinations including intra-band CA band combination.</a:t>
            </a:r>
            <a:endParaRPr lang="zh-CN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Have separate intra-band NR CA/DC basket WIs for power class 3 (PC3) and other power classes.</a:t>
            </a:r>
            <a:endParaRPr lang="zh-CN" altLang="zh-CN" sz="1200" dirty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Treat FDD intra-band combinations and UL intra-band combinations in a non-block approval manner.</a:t>
            </a:r>
            <a:endParaRPr lang="zh-CN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Add the (x=1,2,3,4) to the WID title of WI on DC_R18_xBLTE_2BNR_yDL2UL</a:t>
            </a:r>
            <a:endParaRPr lang="zh-CN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Consider approving the basket WIs in the next slide (Slide </a:t>
            </a:r>
            <a:r>
              <a:rPr lang="en-US" altLang="zh-CN" sz="1200" dirty="0" smtClean="0"/>
              <a:t>#4)</a:t>
            </a:r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latin typeface="+mj-ea"/>
              </a:rPr>
              <a:t>Only power class 3 (PC3) is considered for </a:t>
            </a:r>
            <a:r>
              <a:rPr lang="en-US" altLang="zh-CN" sz="1200" dirty="0" smtClean="0">
                <a:latin typeface="+mj-ea"/>
              </a:rPr>
              <a:t>those </a:t>
            </a:r>
            <a:r>
              <a:rPr lang="en-US" altLang="zh-CN" sz="1200" dirty="0">
                <a:latin typeface="+mj-ea"/>
              </a:rPr>
              <a:t>basket </a:t>
            </a:r>
            <a:r>
              <a:rPr lang="en-US" altLang="zh-CN" sz="1200" dirty="0" smtClean="0">
                <a:latin typeface="+mj-ea"/>
              </a:rPr>
              <a:t>WIs</a:t>
            </a:r>
            <a:endParaRPr lang="zh-CN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latin typeface="+mj-ea"/>
              <a:ea typeface="+mj-e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1" y="399053"/>
            <a:ext cx="10230025" cy="450794"/>
          </a:xfrm>
        </p:spPr>
        <p:txBody>
          <a:bodyPr/>
          <a:lstStyle/>
          <a:p>
            <a:pPr algn="l"/>
            <a:r>
              <a:rPr lang="en-US" altLang="zh-CN" sz="2400" b="1" dirty="0" smtClean="0"/>
              <a:t>Proposals for basket WIs of LTE, NR-CA/DC</a:t>
            </a:r>
            <a:r>
              <a:rPr lang="en-US" altLang="zh-CN" sz="2400" b="1" dirty="0"/>
              <a:t>, MR-DC, </a:t>
            </a:r>
            <a:r>
              <a:rPr lang="en-US" altLang="zh-CN" sz="2400" b="1" dirty="0" smtClean="0"/>
              <a:t>SUL, V2X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6535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013770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>
                <a:latin typeface="+mj-ea"/>
                <a:ea typeface="+mj-ea"/>
              </a:rPr>
              <a:t>Consider to approve the basket WIs in the table </a:t>
            </a:r>
            <a:r>
              <a:rPr lang="en-US" altLang="zh-CN" sz="1400" dirty="0" smtClean="0">
                <a:latin typeface="+mj-ea"/>
                <a:ea typeface="+mj-ea"/>
              </a:rPr>
              <a:t>below</a:t>
            </a:r>
            <a:endParaRPr lang="en-US" altLang="zh-CN" sz="1400" dirty="0" smtClean="0">
              <a:latin typeface="+mj-ea"/>
              <a:ea typeface="+mj-e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1" y="399053"/>
            <a:ext cx="10230025" cy="450794"/>
          </a:xfrm>
        </p:spPr>
        <p:txBody>
          <a:bodyPr/>
          <a:lstStyle/>
          <a:p>
            <a:pPr algn="l"/>
            <a:r>
              <a:rPr lang="en-US" altLang="zh-CN" sz="2400" b="1" dirty="0" smtClean="0"/>
              <a:t>Proposals for basket WIs of LTE, NR-CA/DC</a:t>
            </a:r>
            <a:r>
              <a:rPr lang="en-US" altLang="zh-CN" sz="2400" b="1" dirty="0"/>
              <a:t>, MR-DC, </a:t>
            </a:r>
            <a:r>
              <a:rPr lang="en-US" altLang="zh-CN" sz="2400" b="1" dirty="0" smtClean="0"/>
              <a:t>SUL, V2X</a:t>
            </a:r>
            <a:endParaRPr lang="ru-RU" sz="2400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8339735"/>
              </p:ext>
            </p:extLst>
          </p:nvPr>
        </p:nvGraphicFramePr>
        <p:xfrm>
          <a:off x="367468" y="1577482"/>
          <a:ext cx="11485550" cy="3614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14185"/>
                <a:gridCol w="1046649"/>
                <a:gridCol w="120054"/>
                <a:gridCol w="1165134"/>
                <a:gridCol w="900604"/>
                <a:gridCol w="4838924"/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 WIs (Acronym) based on RAN4 agreement</a:t>
                      </a:r>
                      <a:endParaRPr lang="zh-CN" altLang="en-US"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TR</a:t>
                      </a:r>
                      <a:endParaRPr lang="zh-CN" altLang="en-US"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err="1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Tdoc</a:t>
                      </a:r>
                      <a:r>
                        <a:rPr lang="en-US" altLang="zh-CN" sz="9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(s)</a:t>
                      </a:r>
                      <a:r>
                        <a:rPr lang="en-US" altLang="zh-CN" sz="900" baseline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RAN#96</a:t>
                      </a:r>
                      <a:endParaRPr lang="zh-CN" altLang="en-US"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Company</a:t>
                      </a:r>
                      <a:endParaRPr lang="zh-CN" altLang="en-US"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Proposals</a:t>
                      </a:r>
                      <a:endParaRPr lang="zh-CN" altLang="en-US"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LTE_CA_R18_xBDL_yBUL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TR needed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13">
                  <a:txBody>
                    <a:bodyPr/>
                    <a:lstStyle/>
                    <a:p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altLang="zh-CN" sz="900" b="1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RP-221535</a:t>
                      </a:r>
                      <a:endParaRPr lang="zh-CN" altLang="en-US" sz="900" b="1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altLang="zh-CN" sz="900" b="1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Huawei</a:t>
                      </a:r>
                      <a:endParaRPr lang="zh-CN" altLang="en-US" sz="900" b="1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Approve</a:t>
                      </a:r>
                      <a:r>
                        <a:rPr lang="en-US" altLang="zh-CN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altLang="zh-CN" sz="9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RP-221535</a:t>
                      </a:r>
                      <a:r>
                        <a:rPr lang="zh-CN" altLang="en-US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altLang="zh-CN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with scope limited to PC3 and modifications if needed</a:t>
                      </a:r>
                      <a:endParaRPr lang="zh-CN" altLang="en-US" sz="9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GB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DC_R18_1BLTE_1BNR_2DL2UL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TR needed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sz="9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RP-221264</a:t>
                      </a:r>
                      <a:endParaRPr lang="zh-CN" altLang="en-US" sz="9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CHTTL</a:t>
                      </a:r>
                      <a:endParaRPr lang="zh-CN" altLang="en-US" sz="9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Approve</a:t>
                      </a:r>
                      <a:r>
                        <a:rPr lang="en-US" altLang="zh-CN" sz="900" b="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RP-221264 with scope limited to PC3 and modifications if needed</a:t>
                      </a:r>
                      <a:endParaRPr lang="zh-CN" altLang="en-US" sz="9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GB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DC_R18_2BLTE_1BNR_3DL2UL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TR needed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sz="9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RP-221532</a:t>
                      </a:r>
                      <a:endParaRPr lang="zh-CN" altLang="en-US" sz="9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Huawei</a:t>
                      </a:r>
                      <a:endParaRPr lang="zh-CN" altLang="en-US" sz="9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Approve </a:t>
                      </a:r>
                      <a:r>
                        <a:rPr lang="en-US" altLang="zh-CN" sz="9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RP-221532</a:t>
                      </a:r>
                      <a:r>
                        <a:rPr lang="zh-CN" altLang="en-US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altLang="zh-CN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with scope limited to PC3 and modifications if needed</a:t>
                      </a:r>
                      <a:endParaRPr lang="zh-CN" altLang="en-US" sz="9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GB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DC_R18_xBLTE_1BNR_yDL2UL (x= 3, 4, 5)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No</a:t>
                      </a:r>
                      <a:r>
                        <a:rPr lang="en-US" altLang="zh-CN" sz="9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TR </a:t>
                      </a:r>
                      <a:r>
                        <a:rPr lang="en-US" altLang="zh-CN" sz="9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needed</a:t>
                      </a:r>
                    </a:p>
                    <a:p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sz="9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RP-221541</a:t>
                      </a: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Nokia</a:t>
                      </a: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Merge contributions</a:t>
                      </a:r>
                      <a:r>
                        <a:rPr lang="en-US" altLang="zh-CN" sz="900" b="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into RP-221541 and approve RP-221541 </a:t>
                      </a:r>
                      <a:r>
                        <a:rPr lang="en-US" altLang="zh-CN" sz="900" b="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with scope limited to PC3 and modifications if </a:t>
                      </a:r>
                      <a:r>
                        <a:rPr lang="en-US" altLang="zh-CN" sz="900" b="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needed</a:t>
                      </a: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RP-221333</a:t>
                      </a:r>
                      <a:r>
                        <a:rPr lang="zh-CN" altLang="en-US" sz="900" b="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900" b="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and </a:t>
                      </a:r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RP-221399</a:t>
                      </a:r>
                      <a:r>
                        <a:rPr lang="zh-CN" altLang="en-US" sz="900" b="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900" b="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are noted</a:t>
                      </a:r>
                      <a:endParaRPr lang="zh-CN" altLang="en-US" sz="900" b="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DC_R18_xBLTE_2BNR_yDL2UL</a:t>
                      </a:r>
                      <a:endParaRPr lang="zh-CN" altLang="zh-CN" sz="9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TR</a:t>
                      </a:r>
                      <a:r>
                        <a:rPr lang="en-US" altLang="zh-CN" sz="9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needed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sz="9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RP-221411</a:t>
                      </a:r>
                      <a:endParaRPr lang="zh-CN" altLang="en-US" sz="9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LGE</a:t>
                      </a:r>
                      <a:endParaRPr lang="zh-CN" altLang="en-US" sz="9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Approve</a:t>
                      </a:r>
                      <a:r>
                        <a:rPr lang="en-US" altLang="zh-CN" sz="900" b="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9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RP-221411</a:t>
                      </a:r>
                      <a:r>
                        <a:rPr lang="zh-CN" altLang="en-US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altLang="zh-CN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with scope limited to PC3 and modifications if needed</a:t>
                      </a:r>
                      <a:endParaRPr lang="zh-CN" altLang="en-US" sz="9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GB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DC_R18_xBLTE_yBNR_zDL2UL (x=1, 2, 3, y&gt;2 , z≤6)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No</a:t>
                      </a:r>
                      <a:r>
                        <a:rPr lang="en-US" altLang="zh-CN" sz="9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TR needed</a:t>
                      </a:r>
                      <a:endParaRPr lang="zh-CN" altLang="en-US" sz="9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sz="9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RP-221637</a:t>
                      </a:r>
                      <a:endParaRPr lang="zh-CN" altLang="en-US" sz="9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ZTE</a:t>
                      </a:r>
                      <a:endParaRPr lang="zh-CN" altLang="en-US" sz="9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Approve RP-221637 with scope limited to PC3 and modifications if needed</a:t>
                      </a:r>
                      <a:endParaRPr lang="zh-CN" altLang="en-US" sz="9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DC_R18_xBLTE_yBNR_zDL3UL (x=1, 2, 3, 4, y=1, 2; 3≤z≤6)</a:t>
                      </a:r>
                      <a:endParaRPr lang="zh-CN" altLang="en-US" sz="9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No</a:t>
                      </a:r>
                      <a:r>
                        <a:rPr lang="en-US" altLang="zh-CN" sz="9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TR needed</a:t>
                      </a:r>
                      <a:endParaRPr lang="zh-CN" altLang="en-US" sz="9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sz="9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RP-221400</a:t>
                      </a:r>
                      <a:endParaRPr lang="zh-CN" altLang="en-US" sz="9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Samsung</a:t>
                      </a: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Approve RP-221400 </a:t>
                      </a:r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with scope limited</a:t>
                      </a:r>
                      <a:r>
                        <a:rPr lang="en-US" altLang="zh-CN" sz="900" b="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to PC3 and modifications if </a:t>
                      </a:r>
                      <a:r>
                        <a:rPr lang="en-US" altLang="zh-CN" sz="900" b="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needed</a:t>
                      </a: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RP-221636</a:t>
                      </a:r>
                      <a:r>
                        <a:rPr lang="zh-CN" altLang="en-US" sz="900" b="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900" b="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is noted</a:t>
                      </a:r>
                      <a:endParaRPr lang="zh-CN" altLang="en-US" sz="9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NR_CA_R18_intra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TR needed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sz="9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RP-221327</a:t>
                      </a:r>
                      <a:endParaRPr lang="zh-CN" altLang="en-US" sz="9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Ericsson</a:t>
                      </a:r>
                      <a:endParaRPr lang="zh-CN" altLang="en-US" sz="9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Approve</a:t>
                      </a:r>
                      <a:r>
                        <a:rPr lang="en-US" altLang="zh-CN" sz="900" b="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9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RP-221327</a:t>
                      </a:r>
                      <a:r>
                        <a:rPr lang="zh-CN" altLang="en-US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altLang="zh-CN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with scope limited to PC3 and modifications if needed</a:t>
                      </a:r>
                      <a:endParaRPr lang="zh-CN" altLang="en-US" sz="9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GB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NR_CADC_R18_2BDL_xBUL (x=1,2) 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TR needed</a:t>
                      </a:r>
                      <a:endParaRPr lang="zh-CN" altLang="en-US" sz="9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900" kern="1200" dirty="0" smtClean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RP-221634</a:t>
                      </a:r>
                      <a:endParaRPr lang="zh-CN" altLang="en-US" sz="9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ZTE</a:t>
                      </a:r>
                      <a:endParaRPr lang="zh-CN" altLang="en-US" sz="9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Approve RP-221634 with scope</a:t>
                      </a:r>
                      <a:r>
                        <a:rPr lang="en-US" altLang="zh-CN" sz="900" b="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limited to PC3 and modifications if needed</a:t>
                      </a:r>
                      <a:endParaRPr lang="zh-CN" altLang="en-US" sz="9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GB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NR_CADC_R18_3BDL_xBUL (x=1,2)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TR needed</a:t>
                      </a:r>
                      <a:endParaRPr lang="zh-CN" altLang="en-US" sz="9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900" kern="1200" dirty="0" smtClean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RP-221635</a:t>
                      </a:r>
                      <a:endParaRPr lang="zh-CN" altLang="en-US" sz="9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ZTE</a:t>
                      </a:r>
                      <a:endParaRPr lang="zh-CN" altLang="en-US" sz="9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</a:t>
                      </a:r>
                      <a:r>
                        <a:rPr lang="en-US" altLang="zh-CN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pprove </a:t>
                      </a:r>
                      <a:r>
                        <a:rPr lang="en-US" altLang="zh-CN" sz="9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RP-221635</a:t>
                      </a:r>
                      <a:r>
                        <a:rPr lang="zh-CN" altLang="en-US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altLang="zh-CN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with scope limited to PC3 and modifications if </a:t>
                      </a:r>
                      <a:r>
                        <a:rPr lang="en-US" altLang="zh-CN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needed</a:t>
                      </a: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RP-221741</a:t>
                      </a:r>
                      <a:r>
                        <a:rPr lang="zh-CN" altLang="en-US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altLang="zh-CN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is noted</a:t>
                      </a:r>
                      <a:endParaRPr lang="en-US" altLang="zh-CN" sz="9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GB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NR_CADC_R18_yBDL_xBUL (y=4,5,6, x=1,2)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</a:t>
                      </a:r>
                      <a:r>
                        <a:rPr lang="en-US" altLang="zh-CN" sz="9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TR needed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sz="9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RP-221334</a:t>
                      </a:r>
                      <a:endParaRPr lang="en-US" altLang="zh-CN" sz="900" b="1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Ericsson</a:t>
                      </a:r>
                    </a:p>
                    <a:p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Approve </a:t>
                      </a:r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RP-221334 with scope limited to PC3 and modifications if </a:t>
                      </a:r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needed</a:t>
                      </a: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RP-221398</a:t>
                      </a:r>
                      <a:r>
                        <a:rPr lang="zh-CN" altLang="en-US" sz="900" b="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900" b="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is noted</a:t>
                      </a:r>
                      <a:endParaRPr lang="zh-CN" altLang="en-US" sz="9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NR_SUL_combos_R18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TR needed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sz="9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45720" marR="45720"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RP-221531</a:t>
                      </a:r>
                      <a:endParaRPr lang="zh-CN" altLang="en-US" sz="9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Huawei</a:t>
                      </a:r>
                      <a:endParaRPr lang="zh-CN" altLang="en-US" sz="9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Approve</a:t>
                      </a:r>
                      <a:r>
                        <a:rPr lang="en-US" altLang="zh-CN" sz="900" b="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9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RP-221531</a:t>
                      </a:r>
                      <a:r>
                        <a:rPr lang="zh-CN" altLang="en-US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altLang="zh-CN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with scope limited to PC3 and modifications if needed</a:t>
                      </a:r>
                      <a:endParaRPr lang="zh-CN" altLang="en-US" sz="9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NR_LTE_V2X_PC5_combos_R18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TR needed</a:t>
                      </a:r>
                      <a:endParaRPr lang="zh-CN" altLang="en-US" sz="9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sz="9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45720" marR="45720"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RP-221740</a:t>
                      </a:r>
                      <a:endParaRPr lang="zh-CN" altLang="en-US" sz="9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CATT</a:t>
                      </a:r>
                      <a:endParaRPr lang="zh-CN" altLang="en-US" sz="9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Approve</a:t>
                      </a:r>
                      <a:r>
                        <a:rPr lang="en-US" altLang="zh-CN" sz="900" b="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RP-221740 with scope limited to PC3 and modifications if needed</a:t>
                      </a:r>
                      <a:endParaRPr lang="zh-CN" altLang="en-US" sz="9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3012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009032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latin typeface="+mj-ea"/>
              </a:rPr>
              <a:t>The following issues were discussed via NWM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Issue #2-1: how to handle RP-221312 (New WID on high power UE for NR inter-band CA with 26dBm on FDD band). Companies commented that the general requirements need be finalized first</a:t>
            </a:r>
            <a:r>
              <a:rPr lang="en-US" altLang="zh-CN" sz="1200" dirty="0" smtClean="0"/>
              <a:t>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Issue #2-2: how to handle RP- RP-221329? The general requirements for PC1.5 should be finalized first</a:t>
            </a:r>
            <a:r>
              <a:rPr lang="en-US" altLang="zh-CN" sz="1200" dirty="0" smtClean="0"/>
              <a:t>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Issue #2-3: Can RP-221075 (RMR HPUE) be merged into RP-221202?</a:t>
            </a:r>
            <a:endParaRPr lang="zh-CN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Issue #2-4: Change the WID name of Rev_RP-221534 to Rev_RP-221534 WID on high power for FR1 for NR_CA_R18_intra with power class &gt; PC3 on TDD band(s)</a:t>
            </a:r>
            <a:endParaRPr lang="zh-CN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Issue #2-5: Add the objective “Investigate solution which targets at reducing sensitivity degradation" into 1311 WID.</a:t>
            </a:r>
            <a:endParaRPr lang="zh-CN" altLang="zh-CN" sz="12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Recommendations </a:t>
            </a:r>
            <a:r>
              <a:rPr lang="en-US" altLang="zh-CN" sz="1400" dirty="0"/>
              <a:t>from the moderator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Proposal #2: for basket WIs of HPUE: </a:t>
            </a:r>
            <a:endParaRPr lang="en-US" altLang="zh-CN" sz="1200" dirty="0" smtClean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For </a:t>
            </a:r>
            <a:r>
              <a:rPr lang="en-US" altLang="zh-CN" sz="1200" dirty="0"/>
              <a:t>issue #2-3, there is no need to merge RP-221075 (RMR HPUE) into RP-221202 (HPUE for fixed wireless/vehicle-mounted use cases</a:t>
            </a:r>
            <a:r>
              <a:rPr lang="en-US" altLang="zh-CN" sz="1200" dirty="0"/>
              <a:t>)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For </a:t>
            </a:r>
            <a:r>
              <a:rPr lang="en-US" altLang="zh-CN" sz="1200" dirty="0"/>
              <a:t>RP-221534 Rel-18 high power UE for NR TDD intra-band CA in </a:t>
            </a:r>
            <a:r>
              <a:rPr lang="en-US" altLang="zh-CN" sz="1200" dirty="0" smtClean="0"/>
              <a:t>FR1</a:t>
            </a:r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Change </a:t>
            </a:r>
            <a:r>
              <a:rPr lang="en-US" altLang="zh-CN" sz="1200" dirty="0"/>
              <a:t>the title to WID on high power for FR1 for NR_CA_R18_intra with power class &gt; PC3 on TDD band(s)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Include </a:t>
            </a:r>
            <a:r>
              <a:rPr lang="en-US" altLang="zh-CN" sz="1200" dirty="0"/>
              <a:t>NR CA with power class 1.5 on single n77 UL carrier and 2,3,4 DL carriers in the basket of Rev_RP-221303 WID on high power for FR1 for NR_CADC_R18_yBDL_xBUL and </a:t>
            </a:r>
            <a:r>
              <a:rPr lang="en-US" altLang="zh-CN" sz="1200" dirty="0" err="1"/>
              <a:t>NR_SUL_combos</a:t>
            </a:r>
            <a:r>
              <a:rPr lang="en-US" altLang="zh-CN" sz="1200" dirty="0"/>
              <a:t> with power class &gt; PC3 and high power on TDD band(s)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>
              <a:latin typeface="+mj-ea"/>
              <a:ea typeface="+mj-e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1" y="399053"/>
            <a:ext cx="10230025" cy="450794"/>
          </a:xfrm>
        </p:spPr>
        <p:txBody>
          <a:bodyPr/>
          <a:lstStyle/>
          <a:p>
            <a:r>
              <a:rPr lang="en-US" altLang="zh-CN" sz="2400" b="1" dirty="0" smtClean="0"/>
              <a:t>Proposals for basket WIs of high power UE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396470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009032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>
                <a:latin typeface="+mj-ea"/>
                <a:ea typeface="+mj-ea"/>
              </a:rPr>
              <a:t>Suggest to approve the basket WIs in the table below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>
                <a:latin typeface="+mj-ea"/>
                <a:ea typeface="+mj-ea"/>
              </a:rPr>
              <a:t>The new band combinations with power class &gt; PC3 can be introduced after the requirements with PC3 are finalized in basket WIs in Slide #3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>
                <a:latin typeface="+mj-ea"/>
                <a:ea typeface="+mj-ea"/>
              </a:rPr>
              <a:t>If no consensus were reached for a certain WIs or all the WIs, the approval of those basket WIs can be postponed to RAN#97-e</a:t>
            </a:r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1" y="399053"/>
            <a:ext cx="10230025" cy="450794"/>
          </a:xfrm>
        </p:spPr>
        <p:txBody>
          <a:bodyPr/>
          <a:lstStyle/>
          <a:p>
            <a:r>
              <a:rPr lang="en-US" altLang="zh-CN" sz="2400" b="1" dirty="0" smtClean="0"/>
              <a:t>Proposals for basket WIs of high power UE</a:t>
            </a:r>
            <a:endParaRPr lang="ru-RU" sz="2400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2529327"/>
              </p:ext>
            </p:extLst>
          </p:nvPr>
        </p:nvGraphicFramePr>
        <p:xfrm>
          <a:off x="401651" y="2235932"/>
          <a:ext cx="11417184" cy="277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2337"/>
                <a:gridCol w="4189326"/>
                <a:gridCol w="1027018"/>
                <a:gridCol w="116840"/>
                <a:gridCol w="3507595"/>
                <a:gridCol w="1514068"/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zh-CN" sz="9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Tdocs</a:t>
                      </a:r>
                      <a:r>
                        <a:rPr lang="en-US" altLang="zh-CN" sz="9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RAN#96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Title of</a:t>
                      </a:r>
                      <a:r>
                        <a:rPr lang="en-US" altLang="zh-CN" sz="9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900" baseline="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tdocs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Company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Proposed</a:t>
                      </a:r>
                      <a:r>
                        <a:rPr lang="en-US" altLang="zh-CN" sz="9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Rel-18 basket WIs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Proposed</a:t>
                      </a:r>
                      <a:r>
                        <a:rPr lang="en-US" altLang="zh-CN" sz="9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Rapporteur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RP-221313</a:t>
                      </a:r>
                      <a:endParaRPr lang="zh-CN" altLang="en-US" sz="9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on R18 High power UE (power class 2) for EN-DC with 1 LTE band + 1 NR TDD </a:t>
                      </a: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band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China</a:t>
                      </a:r>
                      <a:r>
                        <a:rPr lang="en-US" altLang="zh-CN" sz="9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Unicom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7">
                  <a:txBody>
                    <a:bodyPr/>
                    <a:lstStyle/>
                    <a:p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Rev_RP-221328</a:t>
                      </a:r>
                      <a:r>
                        <a:rPr lang="en-US" altLang="zh-CN" sz="9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WID on h</a:t>
                      </a: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igh</a:t>
                      </a:r>
                      <a:r>
                        <a:rPr lang="en-US" altLang="zh-CN" sz="9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power for FR1 for </a:t>
                      </a:r>
                      <a:r>
                        <a:rPr lang="en-GB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DC_R18_xBLTE_yBNR_zDLnUL with power class &gt; PC3</a:t>
                      </a: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kern="12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(corresponding to WIs</a:t>
                      </a:r>
                      <a:r>
                        <a:rPr lang="en-GB" altLang="zh-CN" sz="900" kern="1200" baseline="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on </a:t>
                      </a:r>
                      <a:r>
                        <a:rPr lang="en-GB" altLang="zh-CN" sz="900" kern="12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DC_R18_... in Slide #2)</a:t>
                      </a: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Ericsson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altLang="zh-CN" sz="900" b="1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RP-221328</a:t>
                      </a:r>
                      <a:endParaRPr lang="zh-CN" altLang="en-US" sz="900" b="1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New WID: Power Class 2 for EN-DC with x LTE band + y NR TDD band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Ericsson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l" defTabSz="914354" rtl="0" eaLnBrk="1" latinLnBrk="0" hangingPunct="1"/>
                      <a:endParaRPr lang="zh-CN" altLang="en-US" sz="900" kern="12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45720" marR="45720"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9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sz="9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RP-221303</a:t>
                      </a:r>
                      <a:endParaRPr lang="zh-CN" altLang="en-US" sz="9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High power UE for NR inter-band Carrier Aggregation with 2 bands downlink and x bands uplink (x=1,2)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China</a:t>
                      </a:r>
                      <a:r>
                        <a:rPr lang="en-US" altLang="zh-CN" sz="9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Telecom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sz="9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45720" marR="45720"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Rev_</a:t>
                      </a:r>
                      <a:r>
                        <a:rPr lang="en-US" altLang="zh-CN" sz="9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RP-221303</a:t>
                      </a:r>
                      <a:r>
                        <a:rPr lang="zh-CN" altLang="en-US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altLang="zh-CN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WID on h</a:t>
                      </a: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igh power for FR1 for </a:t>
                      </a:r>
                      <a:r>
                        <a:rPr lang="en-GB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NR_CADC_R18_yBDL_xBUL and </a:t>
                      </a:r>
                      <a:r>
                        <a:rPr lang="en-US" altLang="zh-CN" sz="9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NR_SUL_combos</a:t>
                      </a:r>
                      <a:r>
                        <a:rPr lang="en-GB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with power class &gt;</a:t>
                      </a:r>
                      <a:r>
                        <a:rPr lang="en-GB" altLang="zh-CN" sz="9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PC3 and high power on TDD band(s)</a:t>
                      </a: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kern="1200" baseline="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(corresponding to WIs on </a:t>
                      </a:r>
                      <a:r>
                        <a:rPr lang="en-GB" altLang="zh-CN" sz="900" kern="12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NR_CADC_R18_...</a:t>
                      </a:r>
                      <a:r>
                        <a:rPr lang="en-GB" altLang="zh-CN" sz="900" kern="1200" baseline="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in Slide #2)</a:t>
                      </a: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China Telecom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RP-221533</a:t>
                      </a:r>
                      <a:endParaRPr lang="zh-CN" altLang="en-US" sz="9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Rel-18 Power Class 2 UE for NR inter-band Carrier Aggregation/Dual Connectivity with or without SUL configurations with x (6&gt;=x&gt;=2) bands DL and y (y=1, 2) bands UL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Huawei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sz="9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45720" marR="45720"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sz="9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sz="9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RP-221312</a:t>
                      </a:r>
                      <a:endParaRPr lang="zh-CN" altLang="en-US" sz="9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on high power UE for NR inter-band CA with 26dBm on FDD band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China</a:t>
                      </a:r>
                      <a:r>
                        <a:rPr lang="en-US" altLang="zh-CN" sz="9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Unicom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Rev_</a:t>
                      </a:r>
                      <a:r>
                        <a:rPr lang="en-US" altLang="zh-CN" sz="9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RP-221312</a:t>
                      </a:r>
                      <a:r>
                        <a:rPr lang="zh-CN" altLang="en-US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altLang="zh-CN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WID on high power for FR1 for </a:t>
                      </a:r>
                      <a:r>
                        <a:rPr lang="en-GB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NR_CADC_R18_yBDL_xBUL with power class 2</a:t>
                      </a:r>
                      <a:r>
                        <a:rPr lang="en-GB" altLang="zh-CN" sz="9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and high power on FDD band(s)</a:t>
                      </a: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kern="1200" baseline="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(corresponding to WIs on </a:t>
                      </a:r>
                      <a:r>
                        <a:rPr lang="en-GB" altLang="zh-CN" sz="900" kern="12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NR_CADC_R18_...</a:t>
                      </a:r>
                      <a:r>
                        <a:rPr lang="en-GB" altLang="zh-CN" sz="900" kern="1200" baseline="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in Slide #2)</a:t>
                      </a: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China Unicom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RP-221534</a:t>
                      </a:r>
                      <a:endParaRPr lang="zh-CN" altLang="en-US" sz="9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Rel-18 High power UE for NR TDD intra-band Carrier Aggregation in frequency range FR1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Huawei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sz="9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45720" marR="45720"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Rev_</a:t>
                      </a:r>
                      <a:r>
                        <a:rPr lang="en-US" altLang="zh-CN" sz="9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RP-221534</a:t>
                      </a:r>
                      <a:r>
                        <a:rPr lang="zh-CN" altLang="en-US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altLang="zh-CN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WID on high power for FR1 for </a:t>
                      </a:r>
                      <a:r>
                        <a:rPr lang="en-US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NR_CA_R18_intra</a:t>
                      </a:r>
                      <a:r>
                        <a:rPr lang="zh-CN" altLang="en-US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altLang="zh-CN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with power class 2 and 1.5 on TDD band(s)</a:t>
                      </a: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</a:t>
                      </a:r>
                      <a:r>
                        <a:rPr lang="en-US" altLang="zh-CN" sz="900" b="0" kern="1200" baseline="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corresponding to WI on </a:t>
                      </a:r>
                      <a:r>
                        <a:rPr lang="en-US" altLang="zh-CN" sz="900" kern="12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NR_CA_R18_intra</a:t>
                      </a:r>
                      <a:r>
                        <a:rPr lang="en-US" altLang="zh-CN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) </a:t>
                      </a:r>
                      <a:endParaRPr lang="zh-CN" altLang="en-US" sz="9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Huawei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RP-221329</a:t>
                      </a:r>
                      <a:endParaRPr lang="zh-CN" altLang="en-US" sz="9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WID on Power Class 1.5 for NR TDD-TDD intra-band combination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Ericsson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sz="9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45720" marR="45720"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sz="9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sz="9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4301501"/>
              </p:ext>
            </p:extLst>
          </p:nvPr>
        </p:nvGraphicFramePr>
        <p:xfrm>
          <a:off x="401651" y="5372374"/>
          <a:ext cx="11417184" cy="1248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2337"/>
                <a:gridCol w="4189326"/>
                <a:gridCol w="1027018"/>
                <a:gridCol w="116840"/>
                <a:gridCol w="3507595"/>
                <a:gridCol w="1514068"/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zh-CN" sz="9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Tdocs</a:t>
                      </a:r>
                      <a:r>
                        <a:rPr lang="en-US" altLang="zh-CN" sz="9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RAN#96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Title of</a:t>
                      </a:r>
                      <a:r>
                        <a:rPr lang="en-US" altLang="zh-CN" sz="9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900" baseline="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tdocs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Company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dirty="0">
                        <a:latin typeface="+mj-ea"/>
                        <a:ea typeface="+mj-ea"/>
                      </a:endParaRPr>
                    </a:p>
                  </a:txBody>
                  <a:tcPr marL="45720" marR="45720"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Proposed</a:t>
                      </a:r>
                      <a:r>
                        <a:rPr lang="en-US" altLang="zh-CN" sz="9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Rel-18 basket WIs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Proposed</a:t>
                      </a:r>
                      <a:r>
                        <a:rPr lang="en-US" altLang="zh-CN" sz="9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Rapporteur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RP-221202</a:t>
                      </a:r>
                      <a:endParaRPr lang="zh-CN" altLang="en-US" sz="9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High-power UE operation for fixed-wireless/vehicle-mounted use cases in LTE bands and NR bands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Nokia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endParaRPr lang="zh-CN" altLang="en-US" sz="9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45720" marR="45720"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Rev_</a:t>
                      </a:r>
                      <a:r>
                        <a:rPr lang="en-US" altLang="zh-CN" sz="9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RP-221202</a:t>
                      </a:r>
                      <a:r>
                        <a:rPr lang="zh-CN" altLang="en-US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altLang="zh-CN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(follow-up WIs of Rel-17 for FWA/vehicle)</a:t>
                      </a:r>
                      <a:endParaRPr lang="zh-CN" altLang="en-US" sz="9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Nokia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RP-221311</a:t>
                      </a:r>
                      <a:endParaRPr lang="zh-CN" altLang="en-US" sz="9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on high power UE (power class 2) for NR FDD bands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China Unicom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sz="9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45720" marR="45720"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Rev </a:t>
                      </a:r>
                      <a:r>
                        <a:rPr lang="en-US" altLang="zh-CN" sz="9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RP-221311</a:t>
                      </a:r>
                      <a:r>
                        <a:rPr lang="zh-CN" altLang="en-US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altLang="zh-CN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WID on high power for FR1 for FDD single band(s) with power class 2</a:t>
                      </a:r>
                      <a:endParaRPr lang="zh-CN" altLang="en-US" sz="9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China Unicom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RP-221075</a:t>
                      </a:r>
                      <a:endParaRPr lang="zh-CN" altLang="en-US" sz="9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High Power UE support for band n100 and n101 for Rail Mobile Radio (RMR) in Europe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UIC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sz="9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45720" marR="45720"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Rev RP-221075 …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UIC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401650" y="1989711"/>
            <a:ext cx="502573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Basket WIs for high power UE corresponding to the basket WIs on Slide #3</a:t>
            </a:r>
            <a:endParaRPr lang="en-US" sz="1000" b="1" u="sng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1910" y="5117454"/>
            <a:ext cx="413606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Basket WIs for high power UE, which is for the single band(s)</a:t>
            </a:r>
            <a:endParaRPr lang="en-US" sz="1000" b="1" u="sng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815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009032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latin typeface="+mj-ea"/>
              </a:rPr>
              <a:t>The following issues were discussed via </a:t>
            </a:r>
            <a:r>
              <a:rPr lang="en-US" altLang="zh-CN" sz="1400" dirty="0" smtClean="0">
                <a:latin typeface="+mj-ea"/>
              </a:rPr>
              <a:t>NWM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Issue </a:t>
            </a:r>
            <a:r>
              <a:rPr lang="en-US" altLang="zh-CN" sz="1200" dirty="0"/>
              <a:t>#3-1: company commented no need to approve the following items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RP-221537</a:t>
            </a:r>
            <a:r>
              <a:rPr lang="en-US" altLang="zh-CN" sz="1200" dirty="0"/>
              <a:t>: Simultaneous Rx/</a:t>
            </a:r>
            <a:r>
              <a:rPr lang="en-US" altLang="zh-CN" sz="1200" dirty="0" err="1"/>
              <a:t>Tx</a:t>
            </a:r>
            <a:r>
              <a:rPr lang="en-US" altLang="zh-CN" sz="1200" dirty="0"/>
              <a:t> band combinations for NR CA/DC, NR SUL and LTE/NR DC in </a:t>
            </a:r>
            <a:r>
              <a:rPr lang="en-US" altLang="zh-CN" sz="1200" dirty="0" smtClean="0"/>
              <a:t>Rel-18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RP-221214</a:t>
            </a:r>
            <a:r>
              <a:rPr lang="en-US" altLang="zh-CN" sz="1200" dirty="0"/>
              <a:t>: adding new channel bandwidth(s) support to existing NR bands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Issue </a:t>
            </a:r>
            <a:r>
              <a:rPr lang="en-US" altLang="zh-CN" sz="1200" dirty="0"/>
              <a:t>#3-2: can RP-221638 be approved?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>
              <a:latin typeface="+mj-ea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Recommendations from the moderator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Proposal #3: for other basket WIs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For </a:t>
            </a:r>
            <a:r>
              <a:rPr lang="en-US" altLang="zh-CN" sz="1200" dirty="0"/>
              <a:t>Issue #3-1, postpone RP-221537 (simultaneous Rx/</a:t>
            </a:r>
            <a:r>
              <a:rPr lang="en-US" altLang="zh-CN" sz="1200" dirty="0" err="1"/>
              <a:t>Tx</a:t>
            </a:r>
            <a:r>
              <a:rPr lang="en-US" altLang="zh-CN" sz="1200" dirty="0"/>
              <a:t>) and RP-221214 (adding new channel bandwidth)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For </a:t>
            </a:r>
            <a:r>
              <a:rPr lang="en-US" altLang="zh-CN" sz="1200" dirty="0"/>
              <a:t>issue #3-2, postpone RP-221214 (4Rx/8Rx basket WIs</a:t>
            </a:r>
            <a:r>
              <a:rPr lang="en-US" altLang="zh-CN" sz="1200" dirty="0" smtClean="0"/>
              <a:t>)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Consider approving the other basket WIs except for the above three items.</a:t>
            </a:r>
            <a:endParaRPr lang="en-US" altLang="zh-CN" sz="12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>
              <a:latin typeface="+mj-e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1" y="399053"/>
            <a:ext cx="10230025" cy="450794"/>
          </a:xfrm>
        </p:spPr>
        <p:txBody>
          <a:bodyPr/>
          <a:lstStyle/>
          <a:p>
            <a:r>
              <a:rPr lang="en-US" altLang="zh-CN" sz="2400" b="1" dirty="0" smtClean="0"/>
              <a:t>Proposals for other basket WIs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642018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009032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>
                <a:latin typeface="+mj-ea"/>
                <a:ea typeface="+mj-ea"/>
              </a:rPr>
              <a:t>Discuss and if agreeable, approve the basket WIs in the table below</a:t>
            </a:r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1" y="399053"/>
            <a:ext cx="10230025" cy="450794"/>
          </a:xfrm>
        </p:spPr>
        <p:txBody>
          <a:bodyPr/>
          <a:lstStyle/>
          <a:p>
            <a:r>
              <a:rPr lang="en-US" altLang="zh-CN" sz="2400" b="1" dirty="0" smtClean="0"/>
              <a:t>Proposals for other basket WIs</a:t>
            </a:r>
            <a:endParaRPr lang="ru-RU" sz="24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3775892"/>
              </p:ext>
            </p:extLst>
          </p:nvPr>
        </p:nvGraphicFramePr>
        <p:xfrm>
          <a:off x="401651" y="1520167"/>
          <a:ext cx="11457123" cy="1875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6569"/>
                <a:gridCol w="5647486"/>
                <a:gridCol w="824381"/>
                <a:gridCol w="3818687"/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zh-CN" sz="9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Tdoc</a:t>
                      </a:r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(s)</a:t>
                      </a:r>
                      <a:r>
                        <a:rPr lang="en-US" altLang="zh-CN" sz="9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RAN#96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Title for Rel-18 items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Company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Note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RP-221304</a:t>
                      </a:r>
                      <a:endParaRPr lang="zh-CN" altLang="en-US" sz="9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Downlink interruption for NR and EN-DC band combinations to conduct dynamic </a:t>
                      </a:r>
                      <a:r>
                        <a:rPr lang="en-US" altLang="zh-CN" sz="9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Tx</a:t>
                      </a: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Switching in Uplink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China Telecom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Follow-up</a:t>
                      </a:r>
                      <a:r>
                        <a:rPr lang="en-US" altLang="zh-CN" sz="9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WIs of Rel-17 WI on DL_intrpt_combos_TxSW_R17</a:t>
                      </a: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RP-221537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New WID: Simultaneous Rx/</a:t>
                      </a:r>
                      <a:r>
                        <a:rPr lang="en-US" altLang="zh-CN" sz="9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Tx</a:t>
                      </a:r>
                      <a:r>
                        <a:rPr lang="en-US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band combinations for NR CA/DC, NR SUL and LTE/NR DC in </a:t>
                      </a:r>
                      <a:r>
                        <a:rPr lang="en-US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Rel-18 (to be postponed)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Huawei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Follow-up WIs of Rel-17</a:t>
                      </a:r>
                      <a:r>
                        <a:rPr lang="en-US" altLang="zh-CN" sz="9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WI on </a:t>
                      </a:r>
                      <a:r>
                        <a:rPr lang="en-US" altLang="zh-CN" sz="9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LTE_NR_Simult_RxTx</a:t>
                      </a:r>
                      <a:endParaRPr lang="zh-CN" altLang="en-US" sz="9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RP-221214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Basket WID: adding new channel bandwidth(s) support to existing NR </a:t>
                      </a: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bands (to be postponed)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Ericsson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Follow-up WIs of Rel-17 WI</a:t>
                      </a:r>
                      <a:r>
                        <a:rPr lang="en-US" altLang="zh-CN" sz="9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on </a:t>
                      </a:r>
                      <a:r>
                        <a:rPr lang="en-US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NR_bands_R17_BWs</a:t>
                      </a:r>
                      <a:endParaRPr lang="zh-CN" altLang="en-US" sz="9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RP-221174</a:t>
                      </a:r>
                      <a:endParaRPr lang="zh-CN" altLang="en-US" sz="9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Additional LTE bands for UE category M1_M2 _NB1_NB2 in Rel-18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Ericsson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Follow-up WIs of Rel-17 WI</a:t>
                      </a:r>
                      <a:r>
                        <a:rPr lang="en-US" altLang="zh-CN" sz="9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on LTE_bands_R17_M1_M2_NB1_NB2</a:t>
                      </a: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RP-221536</a:t>
                      </a:r>
                      <a:endParaRPr lang="zh-CN" altLang="en-US" sz="9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Additional NR bands for UL-MIMO in Rel-18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Huawei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Follow-up WIs of Rel-17</a:t>
                      </a:r>
                      <a:r>
                        <a:rPr lang="en-US" altLang="zh-CN" sz="9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WI on </a:t>
                      </a:r>
                      <a:r>
                        <a:rPr lang="en-US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NR_bands_UL_MIMO_PC3</a:t>
                      </a:r>
                      <a:endParaRPr lang="zh-CN" altLang="en-US" sz="9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RP-221638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on 4Rx_8Rx support for NR </a:t>
                      </a: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bands (to be postponed)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ZTE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</a:t>
                      </a:r>
                      <a:r>
                        <a:rPr lang="en-US" altLang="zh-CN" sz="9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for </a:t>
                      </a: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which the</a:t>
                      </a:r>
                      <a:r>
                        <a:rPr lang="en-US" altLang="zh-CN" sz="9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common requirement of 8Rx should be finalized first.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0890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Thanks!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89423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552158F8185D44A8848B98AEA319AF" ma:contentTypeVersion="12" ma:contentTypeDescription="Create a new document." ma:contentTypeScope="" ma:versionID="6a36ef4f892f86ce52de6a1653dbd950">
  <xsd:schema xmlns:xsd="http://www.w3.org/2001/XMLSchema" xmlns:xs="http://www.w3.org/2001/XMLSchema" xmlns:p="http://schemas.microsoft.com/office/2006/metadata/properties" xmlns:ns3="a915fe38-2618-47b6-8303-829fb71466d5" xmlns:ns4="23d77754-4ccc-4c57-9291-cab09e81894a" targetNamespace="http://schemas.microsoft.com/office/2006/metadata/properties" ma:root="true" ma:fieldsID="f7034ffd361f586299d0e2788fe1325b" ns3:_="" ns4:_="">
    <xsd:import namespace="a915fe38-2618-47b6-8303-829fb71466d5"/>
    <xsd:import namespace="23d77754-4ccc-4c57-9291-cab09e81894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15fe38-2618-47b6-8303-829fb71466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d77754-4ccc-4c57-9291-cab09e81894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74266F6-0ED4-4E4E-9B55-710101289C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15fe38-2618-47b6-8303-829fb71466d5"/>
    <ds:schemaRef ds:uri="23d77754-4ccc-4c57-9291-cab09e8189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F070948-0CB2-4F99-ACC8-E715860BC6B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5C68143-B530-4487-9EA7-5BCC5970B48F}">
  <ds:schemaRefs>
    <ds:schemaRef ds:uri="http://schemas.microsoft.com/office/2006/documentManagement/types"/>
    <ds:schemaRef ds:uri="23d77754-4ccc-4c57-9291-cab09e81894a"/>
    <ds:schemaRef ds:uri="http://purl.org/dc/dcmitype/"/>
    <ds:schemaRef ds:uri="http://schemas.openxmlformats.org/package/2006/metadata/core-properties"/>
    <ds:schemaRef ds:uri="http://purl.org/dc/elements/1.1/"/>
    <ds:schemaRef ds:uri="http://www.w3.org/XML/1998/namespace"/>
    <ds:schemaRef ds:uri="a915fe38-2618-47b6-8303-829fb71466d5"/>
    <ds:schemaRef ds:uri="http://purl.org/dc/terms/"/>
    <ds:schemaRef ds:uri="http://schemas.microsoft.com/office/infopath/2007/PartnerControl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339121</TotalTime>
  <Words>2087</Words>
  <Application>Microsoft Office PowerPoint</Application>
  <PresentationFormat>宽屏</PresentationFormat>
  <Paragraphs>264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宋体</vt:lpstr>
      <vt:lpstr>微软雅黑</vt:lpstr>
      <vt:lpstr>Arial</vt:lpstr>
      <vt:lpstr>Arial Black</vt:lpstr>
      <vt:lpstr>Calibri</vt:lpstr>
      <vt:lpstr>Times New Roman</vt:lpstr>
      <vt:lpstr>Wingdings</vt:lpstr>
      <vt:lpstr>3gpp</vt:lpstr>
      <vt:lpstr>RAN4 R18 baskets handling</vt:lpstr>
      <vt:lpstr>Outcome of RAN4 discussions</vt:lpstr>
      <vt:lpstr>Proposals for basket WIs of LTE, NR-CA/DC, MR-DC, SUL, V2X</vt:lpstr>
      <vt:lpstr>Proposals for basket WIs of LTE, NR-CA/DC, MR-DC, SUL, V2X</vt:lpstr>
      <vt:lpstr>Proposals for basket WIs of high power UE</vt:lpstr>
      <vt:lpstr>Proposals for basket WIs of high power UE</vt:lpstr>
      <vt:lpstr>Proposals for other basket WIs</vt:lpstr>
      <vt:lpstr>Proposals for other basket WIs</vt:lpstr>
      <vt:lpstr>Thanks!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Huawei</cp:lastModifiedBy>
  <cp:revision>1109</cp:revision>
  <cp:lastPrinted>2016-09-15T08:31:35Z</cp:lastPrinted>
  <dcterms:created xsi:type="dcterms:W3CDTF">2009-11-27T05:15:11Z</dcterms:created>
  <dcterms:modified xsi:type="dcterms:W3CDTF">2022-06-08T06:53:17Z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D:\RAN\RAN78\RP-172127.pptx</vt:lpwstr>
  </property>
  <property fmtid="{D5CDD505-2E9C-101B-9397-08002B2CF9AE}" pid="4" name="TitusGUID">
    <vt:lpwstr>6f9c0495-a83c-462b-8664-67016d5bf2d5</vt:lpwstr>
  </property>
  <property fmtid="{D5CDD505-2E9C-101B-9397-08002B2CF9AE}" pid="5" name="CTP_TimeStamp">
    <vt:lpwstr>2020-06-04 10:01:06Z</vt:lpwstr>
  </property>
  <property fmtid="{D5CDD505-2E9C-101B-9397-08002B2CF9AE}" pid="6" name="CTP_BU">
    <vt:lpwstr>NA</vt:lpwstr>
  </property>
  <property fmtid="{D5CDD505-2E9C-101B-9397-08002B2CF9AE}" pid="7" name="CTP_IDSID">
    <vt:lpwstr>NA</vt:lpwstr>
  </property>
  <property fmtid="{D5CDD505-2E9C-101B-9397-08002B2CF9AE}" pid="8" name="CTP_WWID">
    <vt:lpwstr>NA</vt:lpwstr>
  </property>
  <property fmtid="{D5CDD505-2E9C-101B-9397-08002B2CF9AE}" pid="9" name="CTPClassification">
    <vt:lpwstr>CTP_NT</vt:lpwstr>
  </property>
  <property fmtid="{D5CDD505-2E9C-101B-9397-08002B2CF9AE}" pid="10" name="ContentTypeId">
    <vt:lpwstr>0x010100F2552158F8185D44A8848B98AEA319AF</vt:lpwstr>
  </property>
  <property fmtid="{D5CDD505-2E9C-101B-9397-08002B2CF9AE}" pid="11" name="_2015_ms_pID_725343">
    <vt:lpwstr>(3)vFN0xWAxtDRyAZgKG505LSFh27lrW/897T3dW5cMWmOfWc7OE1sXY8v2reVgYzc+CfQwLHVy
KuF+ZEFMzaxFVSYetz7C7ViyNvoy0AYeUyudYhqG0GZ9vXAAMaR/1JdSMvCtndgawKqFHfFG
6vBgq7GufP2aSdqP8l1/emoTOXfXqUD992zdfWCvktS3811Vm5xpuO0yjiTq+z2O5Bd2uf1X
c3t4Hh8cstdalbg+vi</vt:lpwstr>
  </property>
  <property fmtid="{D5CDD505-2E9C-101B-9397-08002B2CF9AE}" pid="12" name="_2015_ms_pID_7253431">
    <vt:lpwstr>QA4U/go2knWILJBNg73WMVR6z7MD8HSQHjFqjAfRyXNvvDnbR2/N9w
Bx7P2SQhwsAFfw5v3GOQ/QM94JZtzJp/TOoQGXVUwPzwu4BmSo96JgH7LHsS5+xw3WugEYTG
uceM2m11J1DyAQ73G/UjBUGnRiBns/8OwL1zxGy/mVn+RKv94wqlqolNweQeE8PbVWQS0arm
qEWntM1knrWShbJvvD6u6KaKChzOom/9Aqqv</vt:lpwstr>
  </property>
  <property fmtid="{D5CDD505-2E9C-101B-9397-08002B2CF9AE}" pid="13" name="_2015_ms_pID_7253432">
    <vt:lpwstr>ww==</vt:lpwstr>
  </property>
  <property fmtid="{D5CDD505-2E9C-101B-9397-08002B2CF9AE}" pid="14" name="_readonly">
    <vt:lpwstr/>
  </property>
  <property fmtid="{D5CDD505-2E9C-101B-9397-08002B2CF9AE}" pid="15" name="_change">
    <vt:lpwstr/>
  </property>
  <property fmtid="{D5CDD505-2E9C-101B-9397-08002B2CF9AE}" pid="16" name="_full-control">
    <vt:lpwstr/>
  </property>
  <property fmtid="{D5CDD505-2E9C-101B-9397-08002B2CF9AE}" pid="17" name="sflag">
    <vt:lpwstr>1654450313</vt:lpwstr>
  </property>
</Properties>
</file>