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934" r:id="rId5"/>
    <p:sldId id="971" r:id="rId6"/>
    <p:sldId id="1003" r:id="rId7"/>
    <p:sldId id="1004" r:id="rId8"/>
    <p:sldId id="1005" r:id="rId9"/>
    <p:sldId id="1002" r:id="rId1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00CC00"/>
    <a:srgbClr val="009900"/>
    <a:srgbClr val="FF9933"/>
    <a:srgbClr val="FF9900"/>
    <a:srgbClr val="FFCC00"/>
    <a:srgbClr val="CCFF33"/>
    <a:srgbClr val="FF3300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56" autoAdjust="0"/>
    <p:restoredTop sz="96301" autoAdjust="0"/>
  </p:normalViewPr>
  <p:slideViewPr>
    <p:cSldViewPr snapToGrid="0">
      <p:cViewPr varScale="1">
        <p:scale>
          <a:sx n="109" d="100"/>
          <a:sy n="109" d="100"/>
        </p:scale>
        <p:origin x="1149" y="6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293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altLang="zh-CN" b="1" dirty="0" smtClean="0"/>
              <a:t>RAN4 </a:t>
            </a:r>
            <a:r>
              <a:rPr lang="en-US" b="1" dirty="0" smtClean="0"/>
              <a:t>R18 baskets </a:t>
            </a:r>
            <a:r>
              <a:rPr lang="en-US" altLang="zh-CN" b="1" dirty="0" smtClean="0"/>
              <a:t>handling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</a:t>
            </a:r>
            <a:r>
              <a:rPr lang="en-US" dirty="0" smtClean="0">
                <a:latin typeface="+mj-ea"/>
                <a:ea typeface="+mj-ea"/>
              </a:rPr>
              <a:t>Chair</a:t>
            </a:r>
            <a:r>
              <a:rPr lang="en-US" dirty="0"/>
              <a:t> </a:t>
            </a:r>
            <a:r>
              <a:rPr lang="en-US" dirty="0" smtClean="0"/>
              <a:t>(Huawei)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061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</a:t>
            </a:r>
            <a:r>
              <a:rPr lang="en-US" sz="1600" b="1" dirty="0" smtClean="0">
                <a:latin typeface="+mj-ea"/>
                <a:ea typeface="+mj-ea"/>
              </a:rPr>
              <a:t>Meeting #96</a:t>
            </a:r>
          </a:p>
          <a:p>
            <a:r>
              <a:rPr lang="en-US" sz="1600" b="1" dirty="0" smtClean="0">
                <a:latin typeface="+mj-ea"/>
                <a:ea typeface="+mj-ea"/>
              </a:rPr>
              <a:t>Budapest, Hungary, June </a:t>
            </a:r>
            <a:r>
              <a:rPr lang="en-US" sz="1600" b="1" dirty="0">
                <a:latin typeface="+mj-ea"/>
                <a:ea typeface="+mj-ea"/>
              </a:rPr>
              <a:t>6 – 9</a:t>
            </a:r>
            <a:r>
              <a:rPr lang="en-US" sz="1600" b="1" dirty="0" smtClean="0">
                <a:latin typeface="+mj-ea"/>
                <a:ea typeface="+mj-ea"/>
              </a:rPr>
              <a:t>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GB" altLang="zh-CN" sz="1600" b="1" dirty="0">
                <a:latin typeface="+mj-ea"/>
                <a:ea typeface="+mj-ea"/>
              </a:rPr>
              <a:t> </a:t>
            </a:r>
            <a:endParaRPr lang="zh-CN" altLang="zh-CN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</a:t>
            </a:r>
            <a:r>
              <a:rPr lang="en-US" sz="1600" b="1" dirty="0" smtClean="0">
                <a:latin typeface="+mj-ea"/>
                <a:ea typeface="+mj-ea"/>
              </a:rPr>
              <a:t>Item: 9.1.5, 10.1.5</a:t>
            </a:r>
            <a:endParaRPr lang="en-US" sz="1600" b="1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8002955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RP-221767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3770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The discussions on consolidation of Rel-18 basket WIDs were organized in RAN4.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RAN4 reached consensus on how to merge/treat the basket WIs for NR-CA, NR-DC, MR-DC, SUL and V2X band combinations.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RAN4 came up with the optional solutions to consolidate the basket WIs for LTE band combinations and basket WIs for high power UE.</a:t>
            </a:r>
            <a:endParaRPr lang="en-US" altLang="zh-CN" sz="1200" dirty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403791"/>
            <a:ext cx="9263641" cy="450794"/>
          </a:xfrm>
        </p:spPr>
        <p:txBody>
          <a:bodyPr/>
          <a:lstStyle/>
          <a:p>
            <a:r>
              <a:rPr lang="en-US" altLang="zh-CN" sz="2400" b="1" dirty="0"/>
              <a:t>Outcome of RAN4 discussions</a:t>
            </a:r>
            <a:endParaRPr lang="ru-RU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284268" y="2376432"/>
            <a:ext cx="54000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 Agreements: Based on the summary, I would like to propose that RAN4 endorses the following agreements:</a:t>
            </a: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General:</a:t>
            </a: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merge 1BUL and 2BUL basket WI for NR CA, i.e. merged into 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xBUL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(x=1,2).</a:t>
            </a: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establish one basket WI for SUL and one basket WI for V2X.</a:t>
            </a: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NR_SUL_combos_R18</a:t>
            </a: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NR_LTE_V2X_PC5_combos_R18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2UL CA in FR1 + 1UL in FR2 can be treated in 2UL since we don’t need to count the number of FR2 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is no need to set a dedicated WI for non-block approval combos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the following NR CA/DC band combination basket WIDs in Rel-18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 CA/DC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NR_CA_R18_intra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NR_CADC_R18_2BDL_xBUL (x=1,2)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NR_CADC_R18_3BDL_xBUL (x=1,2)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NR_CADC_R18_yBDL_xBUL (y=4,5,6, x=1,2) without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MRDC 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DC_R18_1BLTE_1BNR_2DL2UL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DC_R18_2BLTE_1BNR_3DL2UL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DC_R18_xBLTE_1BNR_yDL2UL (x= 3, 4, 5)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DC_R18_xBLTE_2BNR_yDL2UL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DC_R18_xBLTE_yBNR_zDL2UL (x=1, 2, 3, y&gt;2 , z≤6)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DC_R18_xBLTE_yBNR_zDL3UL (x=1, 2, 3, 4, y=1, 2; 3≤z≤6)</a:t>
            </a:r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7097" y="2376432"/>
            <a:ext cx="5400000" cy="379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</a:pPr>
            <a:r>
              <a:rPr 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 FFS</a:t>
            </a:r>
            <a:r>
              <a:rPr 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How to consolidate the LTE and HPUE, companies have different views and more discussions would be needed. There are following options for further consideration:</a:t>
            </a: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to consolidate LTE basket WIs: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1 (</a:t>
            </a:r>
            <a:r>
              <a:rPr lang="en-US" altLang="zh-CN" sz="9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Alt.c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LTECA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LTE_CA_R18_xBDL_1BUL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LTE_CA_R18_xBDL_2BUL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 LTE CA basket WI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000" lvl="1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to handle HPUE basket WIs: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1: Basket WIDs is power class inclusive (Nokia, T-Mobile USA, ZTE, Ericsson, Meta, Skyworks, Vodafone, LGE, Verizon, Qualcomm, AT&amp;T, LGE)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 Separate default PC and HPUE combos basket WIs, i.e. (China Telecom, China Unicom, Huawei, Apple, Qualcomm, CHTTL, LGE)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080000" lvl="3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High power basket WIDs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NR_PC2/1.5_CA_R18_2BDL_2BUL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ENDC_UE_PC2/1.5_R18_NR_TDD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NR_UE_PC2/1.5_R18_CADC_SUL_xBDL_yBUL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ENDC_PC2/1.5_R18_xLTE_yNR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60000" lvl="4" indent="-285737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NR_intra_HPUE_R18 including TR and TP’s</a:t>
            </a:r>
            <a:endParaRPr lang="zh-CN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20000" lvl="2" indent="-285737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l"/>
            </a:pPr>
            <a:r>
              <a:rPr lang="en-GB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 3: Others to merge all the HPUE combos basket WIs into one HPUE basket WI. (China Telecom, CHTTL, ZTE)</a:t>
            </a:r>
            <a:endParaRPr 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268" y="2126230"/>
            <a:ext cx="52870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Agreement on basket WIs for CA/DC, MR-DC, SUL and V2X band combinations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7097" y="2126230"/>
            <a:ext cx="5373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Optional solutions on basket WIs for LTE band combinations and high power UE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5950707" y="2169512"/>
            <a:ext cx="0" cy="40555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98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13770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Consider to approve the basket WIs in the table below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Only power class 3 (PC3) is considered for the basket WIs below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It is suggested to approve two LTE basket WIs considering the balance between work load of one WI and the number of WIs</a:t>
            </a:r>
            <a:endParaRPr lang="en-US" altLang="zh-CN" sz="1200" dirty="0"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Proposals for basket WIs of LTE, NR-CA/DC</a:t>
            </a:r>
            <a:r>
              <a:rPr lang="en-US" altLang="zh-CN" sz="2400" b="1" dirty="0"/>
              <a:t>, MR-DC, </a:t>
            </a:r>
            <a:r>
              <a:rPr lang="en-US" altLang="zh-CN" sz="2400" b="1" dirty="0" smtClean="0"/>
              <a:t>SUL, V2X</a:t>
            </a:r>
            <a:endParaRPr lang="ru-RU" sz="24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89791"/>
              </p:ext>
            </p:extLst>
          </p:nvPr>
        </p:nvGraphicFramePr>
        <p:xfrm>
          <a:off x="401651" y="2021863"/>
          <a:ext cx="11485550" cy="382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4185"/>
                <a:gridCol w="1046649"/>
                <a:gridCol w="120054"/>
                <a:gridCol w="1165134"/>
                <a:gridCol w="900604"/>
                <a:gridCol w="483892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WIs (Acronym) based on RAN4 agreement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(s)</a:t>
                      </a:r>
                      <a:r>
                        <a:rPr lang="en-US" altLang="zh-CN" sz="90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RAN#96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Proposals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LTE_CA_R18_xBDL_1BUL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14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RP-221308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LTE_CA_R18_xBDL_2BUL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354" rtl="0" eaLnBrk="1" latinLnBrk="0" hangingPunct="1"/>
                      <a:endParaRPr lang="zh-CN" altLang="en-US" sz="9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Approve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RP-221535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DC_R18_1BLTE_1BNR_2DL2UL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RP-221264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CHTTL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RP-221264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DC_R18_2BLTE_1BNR_3DL2UL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RP-221532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DC_R18_xBLTE_1BNR_yDL2UL (x= 3, 4, 5)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RP-221541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RP-221399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contributions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into RP-221399 and approve RP-221399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DC_R18_xBLTE_2BNR_yDL2UL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RP-221411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RP-221411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DC_R18_xBLTE_yBNR_zDL2UL (x=1, 2, 3, y&gt;2 , z≤6)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RP-221637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RP-221637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DC_R18_xBLTE_yBNR_zDL3UL (x=1, 2, 3, 4, y=1, 2; 3≤z≤6)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RP-221400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RP-221636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contributions into RP-221400 and approve RP-221400 with scope limited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RP-221327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RP-221327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NR_CADC_R18_2BDL_xBUL (x=1,2) 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 RP-221634 with scope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NR_CADC_R18_3BDL_xBUL (x=1,2)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RP-221741</a:t>
                      </a:r>
                    </a:p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RP-221635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contributions into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RP-221635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and approve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RP-221635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(y=4,5,6, x=1,2)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RP-221334</a:t>
                      </a:r>
                    </a:p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RP-221398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Samsung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contributions into RP-221334 and approve RP-221334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 needed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RP-221531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scope limited to PC3 and modifications if needed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TR needed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RP-221740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Approve</a:t>
                      </a:r>
                      <a:r>
                        <a:rPr lang="en-US" altLang="zh-CN" sz="9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RP-221740 with scope limited to PC3 and modifications if needed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01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Suggest to approve the basket WIs in the table below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The new band combinations with power class &gt; PC3 can be introduced after the requirements with PC3 are finalized in basket WIs in Slide #3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If no consensus were reached for a certain WIs or all the WIs, the approval of those basket WIs can be postponed to RAN#97-e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basket WIs of high power UE</a:t>
            </a:r>
            <a:endParaRPr lang="ru-RU" sz="2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151232"/>
              </p:ext>
            </p:extLst>
          </p:nvPr>
        </p:nvGraphicFramePr>
        <p:xfrm>
          <a:off x="401651" y="2235932"/>
          <a:ext cx="11417184" cy="27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337"/>
                <a:gridCol w="4189326"/>
                <a:gridCol w="1027018"/>
                <a:gridCol w="116840"/>
                <a:gridCol w="3507595"/>
                <a:gridCol w="1514068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of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Rel-18 basket WIs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Rapporteur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R18 High power UE (power class 2) for EN-DC with 1 LTE band + 1 NR TDD band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Rev_RP-221328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WID on h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igh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DC_R18_xBLTE_yBNR_zDLnUL with power class &gt; PC3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DC_R18_... in Slide #2)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RP-221328</a:t>
                      </a:r>
                      <a:endParaRPr lang="zh-CN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New WID: Power Class 2 for EN-DC with x LTE band + y NR TDD band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Ericsson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354" rtl="0" eaLnBrk="1" latinLnBrk="0" hangingPunct="1"/>
                      <a:endParaRPr lang="zh-CN" altLang="en-US" sz="900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High power UE for NR inter-band Carrier Aggregation with 2 bands downlink and x bands uplink (x=1,2)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RP-221303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igh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and </a:t>
                      </a:r>
                      <a:r>
                        <a:rPr lang="en-US" altLang="zh-CN" sz="9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with power class &gt;</a:t>
                      </a:r>
                      <a:r>
                        <a:rPr lang="en-GB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PC3 and high power on TDD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NR_CADC_R18_...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 Slide #2)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RP-221533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Power Class 2 UE for NR inter-band Carrier Aggregation/Dual Connectivity with or without SUL configurations with x (6&gt;=x&gt;=2) bands DL and y (y=1, 2) bands UL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RP-221312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for NR inter-band CA with 26dBm on FDD band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RP-221312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NR_CADC_R18_yBDL_xBUL with power class 2</a:t>
                      </a:r>
                      <a:r>
                        <a:rPr lang="en-GB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and high power on FDD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(corresponding to WIs on </a:t>
                      </a:r>
                      <a:r>
                        <a:rPr lang="en-GB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NR_CADC_R18_...</a:t>
                      </a:r>
                      <a:r>
                        <a:rPr lang="en-GB" altLang="zh-CN" sz="90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in Slide #2)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RP-221534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High power UE for NR TDD intra-band Carrier Aggregation in frequency range FR1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RP-221534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power class 2 and 1.5 on TDD band(s)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en-US" altLang="zh-CN" sz="900" b="0" kern="1200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corresponding to WI on </a:t>
                      </a:r>
                      <a:r>
                        <a:rPr lang="en-US" altLang="zh-CN" sz="900" kern="12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NR_CA_R18_intra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 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RP-221329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WID on Power Class 1.5 for NR TDD-TDD intra-band combination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47502"/>
              </p:ext>
            </p:extLst>
          </p:nvPr>
        </p:nvGraphicFramePr>
        <p:xfrm>
          <a:off x="401651" y="5372374"/>
          <a:ext cx="11417184" cy="124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337"/>
                <a:gridCol w="4189326"/>
                <a:gridCol w="1027018"/>
                <a:gridCol w="116840"/>
                <a:gridCol w="3507595"/>
                <a:gridCol w="1514068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of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Rel-18 basket WIs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Proposed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Rapporteur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RP-221202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High-power UE operation for fixed-wireless/vehicle-mounted use cases in LTE bands and NR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Rev_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RP-221202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(follow-up WIs of Rel-17 for FWA/vehicle)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RP-221311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NR FDD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 </a:t>
                      </a:r>
                      <a:r>
                        <a:rPr lang="en-US" altLang="zh-CN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RP-221311</a:t>
                      </a:r>
                      <a:r>
                        <a:rPr lang="zh-CN" altLang="en-US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900" b="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WID on high power for FR1 for FDD single band(s) with power class 2</a:t>
                      </a:r>
                      <a:endParaRPr lang="zh-CN" altLang="en-US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RP-221075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High Power UE support for band n100 and n101 for Rail Mobile Radio (RMR) in Europe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UIC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9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 RP-221075 …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UIC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01650" y="1989711"/>
            <a:ext cx="50257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Basket WIs for high power UE corresponding to the basket WIs on Slide #3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1910" y="5117454"/>
            <a:ext cx="41360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Basket WIs for high power UE, which is for the single band(s)</a:t>
            </a:r>
            <a:endParaRPr lang="en-US" sz="10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1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09032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latin typeface="+mj-ea"/>
                <a:ea typeface="+mj-ea"/>
              </a:rPr>
              <a:t>Discuss and if agreeable, approve the basket WIs in the table below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1" y="399053"/>
            <a:ext cx="10230025" cy="450794"/>
          </a:xfrm>
        </p:spPr>
        <p:txBody>
          <a:bodyPr/>
          <a:lstStyle/>
          <a:p>
            <a:r>
              <a:rPr lang="en-US" altLang="zh-CN" sz="2400" b="1" dirty="0" smtClean="0"/>
              <a:t>Proposals for other basket WIs</a:t>
            </a:r>
            <a:endParaRPr lang="ru-RU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520033"/>
              </p:ext>
            </p:extLst>
          </p:nvPr>
        </p:nvGraphicFramePr>
        <p:xfrm>
          <a:off x="401651" y="1520167"/>
          <a:ext cx="11457123" cy="173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569"/>
                <a:gridCol w="5647486"/>
                <a:gridCol w="824381"/>
                <a:gridCol w="3818687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(s)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RAN#96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 for Rel-18 items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Company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Note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RP-221304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Downlink interruption for NR and EN-DC band combinations to conduct dynamic </a:t>
                      </a:r>
                      <a:r>
                        <a:rPr lang="en-US" altLang="zh-CN" sz="9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in Uplink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WIs of Rel-17 WI on DL_intrpt_combos_TxSW_R17</a:t>
                      </a: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RP-221537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New WID: Simultaneous Rx/</a:t>
                      </a: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Tx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band combinations for NR CA/DC, NR SUL and LTE/NR DC in Rel-18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/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Huawei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Follow-up WIs of Rel-17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WI on </a:t>
                      </a: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LTE_NR_Simult_RxTx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RP-221214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Basket WID: adding new channel bandwidth(s) support to existing NR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WIs of Rel-17 WI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on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NR_bands_R17_BWs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RP-221174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Additional LTE bands for UE category M1_M2 _NB1_NB2 in Rel-18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Follow-up WIs of Rel-17 WI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on LTE_bands_R17_M1_M2_NB1_NB2</a:t>
                      </a: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RP-221536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Additional NR bands for UL-MIMO in Rel-18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WIs of Rel-17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 on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NR_bands_UL_MIMO_PC3</a:t>
                      </a:r>
                      <a:endParaRPr lang="zh-CN" altLang="en-US" sz="9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36000" marB="3600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RP-221638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4Rx_8Rx support for NR bands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for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which the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common requirement of 8Rx should be finalized first.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36000" marB="360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89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94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23d77754-4ccc-4c57-9291-cab09e81894a"/>
    <ds:schemaRef ds:uri="a915fe38-2618-47b6-8303-829fb71466d5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337489</TotalTime>
  <Words>1541</Words>
  <Application>Microsoft Office PowerPoint</Application>
  <PresentationFormat>宽屏</PresentationFormat>
  <Paragraphs>236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 R18 baskets handling</vt:lpstr>
      <vt:lpstr>Outcome of RAN4 discussions</vt:lpstr>
      <vt:lpstr>Proposals for basket WIs of LTE, NR-CA/DC, MR-DC, SUL, V2X</vt:lpstr>
      <vt:lpstr>Proposals for basket WIs of high power UE</vt:lpstr>
      <vt:lpstr>Proposals for other basket WIs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1095</cp:revision>
  <cp:lastPrinted>2016-09-15T08:31:35Z</cp:lastPrinted>
  <dcterms:created xsi:type="dcterms:W3CDTF">2009-11-27T05:15:11Z</dcterms:created>
  <dcterms:modified xsi:type="dcterms:W3CDTF">2022-06-05T18:05:35Z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TitusGUID">
    <vt:lpwstr>6f9c0495-a83c-462b-8664-67016d5bf2d5</vt:lpwstr>
  </property>
  <property fmtid="{D5CDD505-2E9C-101B-9397-08002B2CF9AE}" pid="5" name="CTP_TimeStamp">
    <vt:lpwstr>2020-06-04 10:01:06Z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0x010100F2552158F8185D44A8848B98AEA319AF</vt:lpwstr>
  </property>
  <property fmtid="{D5CDD505-2E9C-101B-9397-08002B2CF9AE}" pid="11" name="_2015_ms_pID_725343">
    <vt:lpwstr>(3)vFN0xWAxtDRyAZgKG505LSFh27lrW/897T3dW5cMWmOfWc7OE1sXY8v2reVgYzc+CfQwLHVy
KuF+ZEFMzaxFVSYetz7C7ViyNvoy0AYeUyudYhqG0GZ9vXAAMaR/1JdSMvCtndgawKqFHfFG
6vBgq7GufP2aSdqP8l1/emoTOXfXqUD992zdfWCvktS3811Vm5xpuO0yjiTq+z2O5Bd2uf1X
c3t4Hh8cstdalbg+vi</vt:lpwstr>
  </property>
  <property fmtid="{D5CDD505-2E9C-101B-9397-08002B2CF9AE}" pid="12" name="_2015_ms_pID_7253431">
    <vt:lpwstr>QA4U/go2knWILJBNg73WMVR6z7MD8HSQHjFqjAfRyXNvvDnbR2/N9w
Bx7P2SQhwsAFfw5v3GOQ/QM94JZtzJp/TOoQGXVUwPzwu4BmSo96JgH7LHsS5+xw3WugEYTG
uceM2m11J1DyAQ73G/UjBUGnRiBns/8OwL1zxGy/mVn+RKv94wqlqolNweQeE8PbVWQS0arm
qEWntM1knrWShbJvvD6u6KaKChzOom/9Aqqv</vt:lpwstr>
  </property>
  <property fmtid="{D5CDD505-2E9C-101B-9397-08002B2CF9AE}" pid="13" name="_2015_ms_pID_7253432">
    <vt:lpwstr>ww==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1654450313</vt:lpwstr>
  </property>
</Properties>
</file>