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4">
  <p:sldMasterIdLst>
    <p:sldMasterId id="2147483648" r:id="rId1"/>
    <p:sldMasterId id="2147483658" r:id="rId2"/>
    <p:sldMasterId id="2147483665" r:id="rId3"/>
  </p:sldMasterIdLst>
  <p:notesMasterIdLst>
    <p:notesMasterId r:id="rId9"/>
  </p:notesMasterIdLst>
  <p:handoutMasterIdLst>
    <p:handoutMasterId r:id="rId10"/>
  </p:handoutMasterIdLst>
  <p:sldIdLst>
    <p:sldId id="262" r:id="rId4"/>
    <p:sldId id="673" r:id="rId5"/>
    <p:sldId id="710" r:id="rId6"/>
    <p:sldId id="708" r:id="rId7"/>
    <p:sldId id="261" r:id="rId8"/>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43">
          <p15:clr>
            <a:srgbClr val="A4A3A4"/>
          </p15:clr>
        </p15:guide>
        <p15:guide id="2" pos="28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BAA"/>
    <a:srgbClr val="0070B1"/>
    <a:srgbClr val="008FD4"/>
    <a:srgbClr val="5ACBF5"/>
    <a:srgbClr val="90D8A2"/>
    <a:srgbClr val="00AEEF"/>
    <a:srgbClr val="00ABBD"/>
    <a:srgbClr val="0089CF"/>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39" autoAdjust="0"/>
    <p:restoredTop sz="50000" autoAdjust="0"/>
  </p:normalViewPr>
  <p:slideViewPr>
    <p:cSldViewPr snapToGrid="0" snapToObjects="1">
      <p:cViewPr varScale="1">
        <p:scale>
          <a:sx n="151" d="100"/>
          <a:sy n="151" d="100"/>
        </p:scale>
        <p:origin x="672" y="144"/>
      </p:cViewPr>
      <p:guideLst>
        <p:guide orient="horz" pos="1943"/>
        <p:guide pos="280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t>2022/5/30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t>‹#›</a:t>
            </a:fld>
            <a:endParaRPr lang="zh-CN" altLang="en-US"/>
          </a:p>
        </p:txBody>
      </p:sp>
    </p:spTree>
    <p:extLst>
      <p:ext uri="{BB962C8B-B14F-4D97-AF65-F5344CB8AC3E}">
        <p14:creationId xmlns:p14="http://schemas.microsoft.com/office/powerpoint/2010/main" val="145539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t>5/30/2022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t>‹#›</a:t>
            </a:fld>
            <a:endParaRPr lang="en-US" dirty="0"/>
          </a:p>
        </p:txBody>
      </p:sp>
    </p:spTree>
    <p:extLst>
      <p:ext uri="{BB962C8B-B14F-4D97-AF65-F5344CB8AC3E}">
        <p14:creationId xmlns:p14="http://schemas.microsoft.com/office/powerpoint/2010/main" val="3036949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t>1</a:t>
            </a:fld>
            <a:endParaRPr lang="en-US" dirty="0"/>
          </a:p>
        </p:txBody>
      </p:sp>
    </p:spTree>
    <p:extLst>
      <p:ext uri="{BB962C8B-B14F-4D97-AF65-F5344CB8AC3E}">
        <p14:creationId xmlns:p14="http://schemas.microsoft.com/office/powerpoint/2010/main" val="1602230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C7B483-A7FA-4F57-B675-D02F5D8D703A}" type="slidenum">
              <a:rPr lang="zh-CN" altLang="en-US" smtClean="0"/>
              <a:t>2</a:t>
            </a:fld>
            <a:endParaRPr lang="zh-CN" altLang="en-US"/>
          </a:p>
        </p:txBody>
      </p:sp>
    </p:spTree>
    <p:extLst>
      <p:ext uri="{BB962C8B-B14F-4D97-AF65-F5344CB8AC3E}">
        <p14:creationId xmlns:p14="http://schemas.microsoft.com/office/powerpoint/2010/main" val="3369043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C7B483-A7FA-4F57-B675-D02F5D8D703A}" type="slidenum">
              <a:rPr lang="zh-CN" altLang="en-US" smtClean="0"/>
              <a:t>3</a:t>
            </a:fld>
            <a:endParaRPr lang="zh-CN" altLang="en-US"/>
          </a:p>
        </p:txBody>
      </p:sp>
    </p:spTree>
    <p:extLst>
      <p:ext uri="{BB962C8B-B14F-4D97-AF65-F5344CB8AC3E}">
        <p14:creationId xmlns:p14="http://schemas.microsoft.com/office/powerpoint/2010/main" val="3627995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C7B483-A7FA-4F57-B675-D02F5D8D703A}" type="slidenum">
              <a:rPr lang="zh-CN" altLang="en-US" smtClean="0"/>
              <a:t>4</a:t>
            </a:fld>
            <a:endParaRPr lang="zh-CN" altLang="en-US"/>
          </a:p>
        </p:txBody>
      </p:sp>
    </p:spTree>
    <p:extLst>
      <p:ext uri="{BB962C8B-B14F-4D97-AF65-F5344CB8AC3E}">
        <p14:creationId xmlns:p14="http://schemas.microsoft.com/office/powerpoint/2010/main" val="851073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t>5</a:t>
            </a:fld>
            <a:endParaRPr lang="en-US" dirty="0"/>
          </a:p>
        </p:txBody>
      </p:sp>
    </p:spTree>
    <p:extLst>
      <p:ext uri="{BB962C8B-B14F-4D97-AF65-F5344CB8AC3E}">
        <p14:creationId xmlns:p14="http://schemas.microsoft.com/office/powerpoint/2010/main" val="24699129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t>2022/5/30</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image" Target="../media/image6.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t>‹#›</a:t>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p>
          <a:p>
            <a:pPr lvl="1"/>
            <a:r>
              <a:rPr lang="zh-CN"/>
              <a:t>二级</a:t>
            </a:r>
          </a:p>
          <a:p>
            <a:pPr lvl="2"/>
            <a:r>
              <a:rPr lang="zh-CN"/>
              <a:t>三级</a:t>
            </a:r>
          </a:p>
          <a:p>
            <a:pPr lvl="3"/>
            <a:r>
              <a:rPr lang="zh-CN"/>
              <a:t>四级</a:t>
            </a:r>
          </a:p>
          <a:p>
            <a:pPr lvl="4"/>
            <a:r>
              <a:rPr lang="zh-CN"/>
              <a:t>五级</a:t>
            </a:r>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622301" y="1979984"/>
            <a:ext cx="6793752" cy="1022696"/>
          </a:xfrm>
        </p:spPr>
        <p:txBody>
          <a:bodyPr/>
          <a:lstStyle/>
          <a:p>
            <a:pPr algn="ctr"/>
            <a:r>
              <a:rPr lang="en-US" altLang="zh-CN" sz="2400" dirty="0"/>
              <a:t>Discussion on the WID of Rel-18 coverage enhancements</a:t>
            </a:r>
            <a:endParaRPr lang="en-US" sz="2400" dirty="0">
              <a:ea typeface="微软雅黑" panose="020B0503020204020204" charset="-122"/>
            </a:endParaRPr>
          </a:p>
        </p:txBody>
      </p:sp>
      <p:sp>
        <p:nvSpPr>
          <p:cNvPr id="5" name="文本框 3"/>
          <p:cNvSpPr txBox="1">
            <a:spLocks noChangeArrowheads="1"/>
          </p:cNvSpPr>
          <p:nvPr/>
        </p:nvSpPr>
        <p:spPr bwMode="auto">
          <a:xfrm>
            <a:off x="58738" y="122238"/>
            <a:ext cx="5367150" cy="100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1800" dirty="0">
                <a:solidFill>
                  <a:schemeClr val="bg1"/>
                </a:solidFill>
                <a:ea typeface="宋体" panose="02010600030101010101" pitchFamily="2" charset="-122"/>
              </a:rPr>
              <a:t>3GPP TSG RAN Meeting #</a:t>
            </a:r>
            <a:r>
              <a:rPr kumimoji="1" lang="en-US" altLang="zh-CN" sz="1800" dirty="0" smtClean="0">
                <a:solidFill>
                  <a:schemeClr val="bg1"/>
                </a:solidFill>
                <a:ea typeface="宋体" panose="02010600030101010101" pitchFamily="2" charset="-122"/>
              </a:rPr>
              <a:t>96</a:t>
            </a:r>
            <a:r>
              <a:rPr kumimoji="1" lang="en-US" altLang="zh-CN" sz="1800" dirty="0">
                <a:solidFill>
                  <a:schemeClr val="bg1"/>
                </a:solidFill>
                <a:ea typeface="宋体" panose="02010600030101010101" pitchFamily="2" charset="-122"/>
              </a:rPr>
              <a:t>	</a:t>
            </a:r>
          </a:p>
          <a:p>
            <a:pPr hangingPunct="1">
              <a:lnSpc>
                <a:spcPct val="100000"/>
              </a:lnSpc>
              <a:spcBef>
                <a:spcPct val="0"/>
              </a:spcBef>
              <a:buFontTx/>
              <a:buNone/>
            </a:pPr>
            <a:r>
              <a:rPr kumimoji="1" lang="en-US" altLang="zh-CN" sz="1800" dirty="0">
                <a:solidFill>
                  <a:schemeClr val="bg1"/>
                </a:solidFill>
                <a:ea typeface="宋体" panose="02010600030101010101" pitchFamily="2" charset="-122"/>
              </a:rPr>
              <a:t>Budapest, Hungary, June 6-9, </a:t>
            </a:r>
            <a:r>
              <a:rPr kumimoji="1" lang="en-US" altLang="zh-CN" sz="1800" dirty="0" smtClean="0">
                <a:solidFill>
                  <a:schemeClr val="bg1"/>
                </a:solidFill>
                <a:ea typeface="宋体" panose="02010600030101010101" pitchFamily="2" charset="-122"/>
              </a:rPr>
              <a:t>2022</a:t>
            </a:r>
          </a:p>
          <a:p>
            <a:pPr hangingPunct="1">
              <a:lnSpc>
                <a:spcPct val="100000"/>
              </a:lnSpc>
              <a:spcBef>
                <a:spcPct val="0"/>
              </a:spcBef>
              <a:buFontTx/>
              <a:buNone/>
            </a:pPr>
            <a:endParaRPr kumimoji="1" lang="en-US" altLang="zh-CN" sz="1800" dirty="0" smtClean="0">
              <a:solidFill>
                <a:schemeClr val="bg1"/>
              </a:solidFill>
              <a:ea typeface="宋体" panose="02010600030101010101" pitchFamily="2" charset="-122"/>
            </a:endParaRPr>
          </a:p>
          <a:p>
            <a:pPr>
              <a:lnSpc>
                <a:spcPct val="100000"/>
              </a:lnSpc>
              <a:spcBef>
                <a:spcPts val="0"/>
              </a:spcBef>
              <a:buFontTx/>
              <a:buNone/>
            </a:pPr>
            <a:r>
              <a:rPr lang="en-GB" altLang="zh-CN" sz="1800" dirty="0" smtClean="0">
                <a:solidFill>
                  <a:schemeClr val="bg1"/>
                </a:solidFill>
                <a:ea typeface="宋体" panose="02010600030101010101" pitchFamily="2" charset="-122"/>
              </a:rPr>
              <a:t>Source</a:t>
            </a:r>
            <a:r>
              <a:rPr lang="en-GB" altLang="zh-CN" sz="1800" dirty="0">
                <a:solidFill>
                  <a:schemeClr val="bg1"/>
                </a:solidFill>
                <a:ea typeface="宋体" panose="02010600030101010101" pitchFamily="2" charset="-122"/>
              </a:rPr>
              <a:t>: 	ZTE, </a:t>
            </a:r>
            <a:r>
              <a:rPr lang="en-GB" altLang="zh-CN" sz="1800" dirty="0" err="1">
                <a:solidFill>
                  <a:schemeClr val="bg1"/>
                </a:solidFill>
                <a:ea typeface="宋体" panose="02010600030101010101" pitchFamily="2" charset="-122"/>
              </a:rPr>
              <a:t>Sanechips</a:t>
            </a:r>
            <a:endParaRPr lang="en-GB" altLang="zh-CN" sz="1800" dirty="0">
              <a:solidFill>
                <a:schemeClr val="bg1"/>
              </a:solidFill>
              <a:ea typeface="宋体" panose="02010600030101010101" pitchFamily="2" charset="-122"/>
            </a:endParaRPr>
          </a:p>
          <a:p>
            <a:pPr hangingPunct="1">
              <a:lnSpc>
                <a:spcPct val="100000"/>
              </a:lnSpc>
              <a:spcBef>
                <a:spcPct val="0"/>
              </a:spcBef>
              <a:buFontTx/>
              <a:buNone/>
            </a:pPr>
            <a:r>
              <a:rPr lang="en-GB" altLang="zh-CN" sz="1800" dirty="0">
                <a:solidFill>
                  <a:schemeClr val="bg1"/>
                </a:solidFill>
                <a:ea typeface="宋体" panose="02010600030101010101" pitchFamily="2" charset="-122"/>
              </a:rPr>
              <a:t>Agenda:   </a:t>
            </a:r>
            <a:r>
              <a:rPr kumimoji="1" lang="en-GB" altLang="zh-CN" sz="1800" dirty="0">
                <a:solidFill>
                  <a:schemeClr val="bg1"/>
                </a:solidFill>
                <a:ea typeface="宋体" panose="02010600030101010101" pitchFamily="2" charset="-122"/>
              </a:rPr>
              <a:t>9.3.1.3</a:t>
            </a:r>
            <a:endParaRPr kumimoji="1" lang="zh-CN" altLang="zh-CN" sz="1800" dirty="0">
              <a:solidFill>
                <a:schemeClr val="bg1"/>
              </a:solidFill>
              <a:ea typeface="宋体" panose="02010600030101010101" pitchFamily="2" charset="-122"/>
            </a:endParaRPr>
          </a:p>
          <a:p>
            <a:pPr>
              <a:lnSpc>
                <a:spcPct val="100000"/>
              </a:lnSpc>
              <a:spcBef>
                <a:spcPct val="0"/>
              </a:spcBef>
              <a:buFontTx/>
              <a:buNone/>
            </a:pPr>
            <a:endParaRPr lang="zh-CN" altLang="zh-CN" sz="1800" dirty="0">
              <a:ea typeface="宋体" panose="02010600030101010101" pitchFamily="2" charset="-122"/>
            </a:endParaRPr>
          </a:p>
          <a:p>
            <a:pPr>
              <a:lnSpc>
                <a:spcPct val="100000"/>
              </a:lnSpc>
              <a:spcBef>
                <a:spcPct val="0"/>
              </a:spcBef>
              <a:buFontTx/>
              <a:buNone/>
            </a:pPr>
            <a:endParaRPr kumimoji="1" lang="en-US" altLang="zh-CN" sz="1800" dirty="0">
              <a:ea typeface="宋体" panose="02010600030101010101" pitchFamily="2" charset="-122"/>
            </a:endParaRPr>
          </a:p>
        </p:txBody>
      </p:sp>
      <p:sp>
        <p:nvSpPr>
          <p:cNvPr id="3" name="矩形 2"/>
          <p:cNvSpPr/>
          <p:nvPr/>
        </p:nvSpPr>
        <p:spPr>
          <a:xfrm>
            <a:off x="6022191" y="142930"/>
            <a:ext cx="1200970" cy="369332"/>
          </a:xfrm>
          <a:prstGeom prst="rect">
            <a:avLst/>
          </a:prstGeom>
        </p:spPr>
        <p:txBody>
          <a:bodyPr wrap="none">
            <a:spAutoFit/>
          </a:bodyPr>
          <a:lstStyle/>
          <a:p>
            <a:r>
              <a:rPr kumimoji="1" lang="zh-CN" altLang="en-US" dirty="0">
                <a:solidFill>
                  <a:schemeClr val="bg1"/>
                </a:solidFill>
              </a:rPr>
              <a:t>RP-221647</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4" y="303705"/>
            <a:ext cx="8810625" cy="630289"/>
          </a:xfrm>
          <a:noFill/>
          <a:ln w="9525">
            <a:noFill/>
            <a:miter lim="800000"/>
          </a:ln>
        </p:spPr>
        <p:txBody>
          <a:bodyPr vert="horz" wrap="square" lIns="0" tIns="0" rIns="0" bIns="0" numCol="1" rtlCol="0" anchor="t" anchorCtr="0" compatLnSpc="1">
            <a:noAutofit/>
          </a:bodyPr>
          <a:lstStyle/>
          <a:p>
            <a:r>
              <a:rPr lang="en-US" altLang="zh-CN" sz="2000" b="1" dirty="0" smtClean="0">
                <a:solidFill>
                  <a:srgbClr val="008FD4"/>
                </a:solidFill>
                <a:latin typeface="Arial" panose="020B0604020202020204" pitchFamily="34" charset="0"/>
                <a:cs typeface="Arial" panose="020B0604020202020204" pitchFamily="34" charset="0"/>
                <a:sym typeface="+mn-ea"/>
              </a:rPr>
              <a:t>Background: </a:t>
            </a:r>
            <a:r>
              <a:rPr lang="en-GB" altLang="zh-CN" sz="2000" b="1" dirty="0">
                <a:solidFill>
                  <a:srgbClr val="008FD4"/>
                </a:solidFill>
                <a:latin typeface="Arial" panose="020B0604020202020204" pitchFamily="34" charset="0"/>
                <a:cs typeface="Arial" panose="020B0604020202020204" pitchFamily="34" charset="0"/>
              </a:rPr>
              <a:t>Rel-17 RAN4 </a:t>
            </a:r>
            <a:r>
              <a:rPr lang="en-GB" altLang="zh-CN" sz="2000" b="1" dirty="0" smtClean="0">
                <a:solidFill>
                  <a:srgbClr val="008FD4"/>
                </a:solidFill>
                <a:latin typeface="Arial" panose="020B0604020202020204" pitchFamily="34" charset="0"/>
                <a:cs typeface="Arial" panose="020B0604020202020204" pitchFamily="34" charset="0"/>
              </a:rPr>
              <a:t>WI on </a:t>
            </a:r>
            <a:r>
              <a:rPr lang="en-GB" altLang="zh-CN" sz="2000" b="1" dirty="0">
                <a:solidFill>
                  <a:srgbClr val="008FD4"/>
                </a:solidFill>
                <a:latin typeface="Arial" panose="020B0604020202020204" pitchFamily="34" charset="0"/>
                <a:cs typeface="Arial" panose="020B0604020202020204" pitchFamily="34" charset="0"/>
              </a:rPr>
              <a:t>“Increasing UE power high limit for CA and DC” </a:t>
            </a:r>
            <a:endParaRPr lang="zh-CN" altLang="en-US" sz="2000" b="1" dirty="0">
              <a:solidFill>
                <a:srgbClr val="008FD4"/>
              </a:solidFill>
              <a:latin typeface="Arial" panose="020B0604020202020204" pitchFamily="34" charset="0"/>
              <a:cs typeface="Arial" panose="020B0604020202020204" pitchFamily="34" charset="0"/>
            </a:endParaRPr>
          </a:p>
        </p:txBody>
      </p:sp>
      <p:sp>
        <p:nvSpPr>
          <p:cNvPr id="11" name="矩形 10"/>
          <p:cNvSpPr/>
          <p:nvPr/>
        </p:nvSpPr>
        <p:spPr>
          <a:xfrm>
            <a:off x="270745" y="4635511"/>
            <a:ext cx="8181196" cy="246221"/>
          </a:xfrm>
          <a:prstGeom prst="rect">
            <a:avLst/>
          </a:prstGeom>
        </p:spPr>
        <p:txBody>
          <a:bodyPr wrap="square">
            <a:spAutoFit/>
          </a:bodyPr>
          <a:lstStyle/>
          <a:p>
            <a:r>
              <a:rPr lang="en-US" altLang="zh-CN" sz="1000" i="1" dirty="0" smtClean="0">
                <a:latin typeface="Times New Roman" panose="02020603050405020304" pitchFamily="18" charset="0"/>
                <a:cs typeface="Times New Roman" panose="02020603050405020304" pitchFamily="18" charset="0"/>
              </a:rPr>
              <a:t>[1]. </a:t>
            </a:r>
            <a:r>
              <a:rPr lang="en-US" altLang="zh-CN" sz="1000" i="1" kern="100" dirty="0">
                <a:latin typeface="Times New Roman" panose="02020603050405020304" pitchFamily="18" charset="0"/>
                <a:cs typeface="Times New Roman" panose="02020603050405020304" pitchFamily="18" charset="0"/>
              </a:rPr>
              <a:t>RP-212622</a:t>
            </a:r>
            <a:r>
              <a:rPr lang="en-US" altLang="zh-CN" sz="1000" i="1" dirty="0" smtClean="0">
                <a:latin typeface="Times New Roman" panose="02020603050405020304" pitchFamily="18" charset="0"/>
                <a:cs typeface="Times New Roman" panose="02020603050405020304" pitchFamily="18" charset="0"/>
              </a:rPr>
              <a:t>, </a:t>
            </a:r>
            <a:r>
              <a:rPr lang="en-US" altLang="zh-CN" sz="1000" i="1" kern="100" dirty="0">
                <a:latin typeface="Times New Roman" panose="02020603050405020304" pitchFamily="18" charset="0"/>
                <a:cs typeface="Times New Roman" panose="02020603050405020304" pitchFamily="18" charset="0"/>
              </a:rPr>
              <a:t>New WID: Increasing UE power high limit for CA and </a:t>
            </a:r>
            <a:r>
              <a:rPr lang="en-US" altLang="zh-CN" sz="1000" i="1" kern="100" dirty="0" smtClean="0">
                <a:latin typeface="Times New Roman" panose="02020603050405020304" pitchFamily="18" charset="0"/>
                <a:cs typeface="Times New Roman" panose="02020603050405020304" pitchFamily="18" charset="0"/>
              </a:rPr>
              <a:t>DC</a:t>
            </a:r>
            <a:r>
              <a:rPr lang="en-US" altLang="zh-CN" sz="1000" i="1" dirty="0" smtClean="0">
                <a:latin typeface="Times New Roman" panose="02020603050405020304" pitchFamily="18" charset="0"/>
                <a:cs typeface="Times New Roman" panose="02020603050405020304" pitchFamily="18" charset="0"/>
              </a:rPr>
              <a:t>, RAN#93-e, </a:t>
            </a:r>
            <a:r>
              <a:rPr lang="en-US" altLang="zh-CN" sz="1000" i="1" dirty="0">
                <a:latin typeface="Times New Roman" panose="02020603050405020304" pitchFamily="18" charset="0"/>
                <a:cs typeface="Times New Roman" panose="02020603050405020304" pitchFamily="18" charset="0"/>
              </a:rPr>
              <a:t>China Telecom, Qualcomm</a:t>
            </a:r>
            <a:endParaRPr lang="zh-CN" altLang="en-US" sz="1000" i="1" dirty="0">
              <a:latin typeface="Times New Roman" panose="02020603050405020304" pitchFamily="18" charset="0"/>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945615101"/>
              </p:ext>
            </p:extLst>
          </p:nvPr>
        </p:nvGraphicFramePr>
        <p:xfrm>
          <a:off x="333374" y="1894114"/>
          <a:ext cx="8066043" cy="762000"/>
        </p:xfrm>
        <a:graphic>
          <a:graphicData uri="http://schemas.openxmlformats.org/drawingml/2006/table">
            <a:tbl>
              <a:tblPr firstRow="1" bandRow="1">
                <a:tableStyleId>{5C22544A-7EE6-4342-B048-85BDC9FD1C3A}</a:tableStyleId>
              </a:tblPr>
              <a:tblGrid>
                <a:gridCol w="8066043"/>
              </a:tblGrid>
              <a:tr h="744584">
                <a:tc>
                  <a:txBody>
                    <a:bodyPr/>
                    <a:lstStyle/>
                    <a:p>
                      <a:pPr lvl="0"/>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Option 1: Improvement on power high limit</a:t>
                      </a:r>
                      <a:endParaRPr lang="zh-CN" altLang="zh-CN" sz="1100" b="0" kern="1200" dirty="0" smtClean="0">
                        <a:solidFill>
                          <a:schemeClr val="tx1"/>
                        </a:solidFill>
                        <a:effectLst/>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Allow UE to transmit the sum of the individual rated PA power classes by lifting the restriction from the Power Class for UL inter band CA or DC, i.e., </a:t>
                      </a:r>
                      <a:r>
                        <a:rPr lang="en-US" altLang="zh-CN" sz="1100" b="0" kern="1200" dirty="0" err="1" smtClean="0">
                          <a:solidFill>
                            <a:schemeClr val="tx1"/>
                          </a:solidFill>
                          <a:effectLst/>
                          <a:latin typeface="Arial" panose="020B0604020202020204" pitchFamily="34" charset="0"/>
                          <a:ea typeface="+mn-ea"/>
                          <a:cs typeface="Arial" panose="020B0604020202020204" pitchFamily="34" charset="0"/>
                        </a:rPr>
                        <a:t>P</a:t>
                      </a:r>
                      <a:r>
                        <a:rPr lang="en-US" altLang="zh-CN" sz="1100" b="0" kern="1200" baseline="-25000" dirty="0" err="1" smtClean="0">
                          <a:solidFill>
                            <a:schemeClr val="tx1"/>
                          </a:solidFill>
                          <a:effectLst/>
                          <a:latin typeface="Arial" panose="020B0604020202020204" pitchFamily="34" charset="0"/>
                          <a:ea typeface="+mn-ea"/>
                          <a:cs typeface="Arial" panose="020B0604020202020204" pitchFamily="34" charset="0"/>
                        </a:rPr>
                        <a:t>PowerClass,CA</a:t>
                      </a: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 is replaced with 10*log10</a:t>
                      </a:r>
                      <a:r>
                        <a:rPr lang="zh-CN" altLang="zh-CN" sz="1100" b="0" kern="1200" dirty="0" smtClean="0">
                          <a:solidFill>
                            <a:schemeClr val="tx1"/>
                          </a:solidFill>
                          <a:effectLst/>
                          <a:latin typeface="Arial" panose="020B0604020202020204" pitchFamily="34" charset="0"/>
                          <a:ea typeface="+mn-ea"/>
                          <a:cs typeface="Arial" panose="020B0604020202020204" pitchFamily="34" charset="0"/>
                        </a:rPr>
                        <a:t>∑</a:t>
                      </a: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 </a:t>
                      </a:r>
                      <a:r>
                        <a:rPr lang="en-US" altLang="zh-CN" sz="1100" b="0" kern="1200" dirty="0" err="1" smtClean="0">
                          <a:solidFill>
                            <a:schemeClr val="tx1"/>
                          </a:solidFill>
                          <a:effectLst/>
                          <a:latin typeface="Arial" panose="020B0604020202020204" pitchFamily="34" charset="0"/>
                          <a:ea typeface="+mn-ea"/>
                          <a:cs typeface="Arial" panose="020B0604020202020204" pitchFamily="34" charset="0"/>
                        </a:rPr>
                        <a:t>p</a:t>
                      </a:r>
                      <a:r>
                        <a:rPr lang="en-US" altLang="zh-CN" sz="1100" b="0" kern="1200" baseline="-25000" dirty="0" err="1" smtClean="0">
                          <a:solidFill>
                            <a:schemeClr val="tx1"/>
                          </a:solidFill>
                          <a:effectLst/>
                          <a:latin typeface="Arial" panose="020B0604020202020204" pitchFamily="34" charset="0"/>
                          <a:ea typeface="+mn-ea"/>
                          <a:cs typeface="Arial" panose="020B0604020202020204" pitchFamily="34" charset="0"/>
                        </a:rPr>
                        <a:t>PowerClass,c</a:t>
                      </a:r>
                      <a:endParaRPr lang="zh-CN" altLang="zh-CN" sz="1100" b="0" kern="1200" dirty="0" smtClean="0">
                        <a:solidFill>
                          <a:schemeClr val="tx1"/>
                        </a:solidFill>
                        <a:effectLst/>
                        <a:latin typeface="Arial" panose="020B0604020202020204" pitchFamily="34" charset="0"/>
                        <a:ea typeface="+mn-ea"/>
                        <a:cs typeface="Arial" panose="020B0604020202020204" pitchFamily="34" charset="0"/>
                      </a:endParaRPr>
                    </a:p>
                    <a:p>
                      <a:endParaRPr lang="zh-CN" altLang="en-US" sz="11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5" name="文本框 4"/>
          <p:cNvSpPr txBox="1"/>
          <p:nvPr/>
        </p:nvSpPr>
        <p:spPr>
          <a:xfrm>
            <a:off x="333374" y="1225731"/>
            <a:ext cx="8118567" cy="537755"/>
          </a:xfrm>
          <a:prstGeom prst="rect">
            <a:avLst/>
          </a:prstGeom>
        </p:spPr>
        <p:txBody>
          <a:bodyPr vert="horz" wrap="square" lIns="0" tIns="0" rIns="0" bIns="0" rtlCol="0" anchor="t">
            <a:noAutofit/>
          </a:bodyPr>
          <a:lstStyle/>
          <a:p>
            <a:pPr lvl="0"/>
            <a:r>
              <a:rPr lang="en-GB" altLang="zh-CN" sz="1100" dirty="0" smtClean="0">
                <a:solidFill>
                  <a:srgbClr val="005BAA"/>
                </a:solidFill>
                <a:latin typeface="Arial" panose="020B0604020202020204" pitchFamily="34" charset="0"/>
                <a:cs typeface="Arial" panose="020B0604020202020204" pitchFamily="34" charset="0"/>
              </a:rPr>
              <a:t>Rel-17 RAN4 </a:t>
            </a:r>
            <a:r>
              <a:rPr lang="en-GB" altLang="zh-CN" sz="1100" dirty="0">
                <a:solidFill>
                  <a:srgbClr val="005BAA"/>
                </a:solidFill>
                <a:latin typeface="Arial" panose="020B0604020202020204" pitchFamily="34" charset="0"/>
                <a:cs typeface="Arial" panose="020B0604020202020204" pitchFamily="34" charset="0"/>
              </a:rPr>
              <a:t>work on “Increasing UE power high limit for CA and DC” has been accomplished. </a:t>
            </a:r>
            <a:r>
              <a:rPr lang="en-US" altLang="zh-CN" sz="1100" dirty="0" smtClean="0">
                <a:solidFill>
                  <a:srgbClr val="005BAA"/>
                </a:solidFill>
                <a:latin typeface="Arial" panose="020B0604020202020204" pitchFamily="34" charset="0"/>
                <a:cs typeface="Arial" panose="020B0604020202020204" pitchFamily="34" charset="0"/>
              </a:rPr>
              <a:t>Option 1 with improvement on power limit is supported, and it applies to band combinations {PC3 </a:t>
            </a:r>
            <a:r>
              <a:rPr lang="en-GB" altLang="zh-CN" sz="1100" dirty="0">
                <a:solidFill>
                  <a:srgbClr val="005BAA"/>
                </a:solidFill>
                <a:latin typeface="Arial" panose="020B0604020202020204" pitchFamily="34" charset="0"/>
                <a:cs typeface="Arial" panose="020B0604020202020204" pitchFamily="34" charset="0"/>
              </a:rPr>
              <a:t>within an NR TDD or FDD </a:t>
            </a:r>
            <a:r>
              <a:rPr lang="en-GB" altLang="zh-CN" sz="1100" dirty="0" smtClean="0">
                <a:solidFill>
                  <a:srgbClr val="005BAA"/>
                </a:solidFill>
                <a:latin typeface="Arial" panose="020B0604020202020204" pitchFamily="34" charset="0"/>
                <a:cs typeface="Arial" panose="020B0604020202020204" pitchFamily="34" charset="0"/>
              </a:rPr>
              <a:t>band, </a:t>
            </a:r>
            <a:r>
              <a:rPr lang="en-GB" altLang="zh-CN" sz="1100" dirty="0">
                <a:solidFill>
                  <a:srgbClr val="005BAA"/>
                </a:solidFill>
                <a:latin typeface="Arial" panose="020B0604020202020204" pitchFamily="34" charset="0"/>
                <a:cs typeface="Arial" panose="020B0604020202020204" pitchFamily="34" charset="0"/>
              </a:rPr>
              <a:t>PC2 within a second NR TDD </a:t>
            </a:r>
            <a:r>
              <a:rPr lang="en-GB" altLang="zh-CN" sz="1100" dirty="0" smtClean="0">
                <a:solidFill>
                  <a:srgbClr val="005BAA"/>
                </a:solidFill>
                <a:latin typeface="Arial" panose="020B0604020202020204" pitchFamily="34" charset="0"/>
                <a:cs typeface="Arial" panose="020B0604020202020204" pitchFamily="34" charset="0"/>
              </a:rPr>
              <a:t>band}. </a:t>
            </a:r>
            <a:endParaRPr kumimoji="1" lang="zh-CN" altLang="en-US" sz="1100" dirty="0" smtClean="0">
              <a:solidFill>
                <a:srgbClr val="005BA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37774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70745" y="4635511"/>
            <a:ext cx="6061162" cy="261610"/>
          </a:xfrm>
          <a:prstGeom prst="rect">
            <a:avLst/>
          </a:prstGeom>
        </p:spPr>
        <p:txBody>
          <a:bodyPr wrap="square">
            <a:spAutoFit/>
          </a:bodyPr>
          <a:lstStyle/>
          <a:p>
            <a:r>
              <a:rPr lang="en-US" altLang="zh-CN" sz="1050" i="1" dirty="0" smtClean="0">
                <a:latin typeface="Times New Roman" panose="02020603050405020304" pitchFamily="18" charset="0"/>
                <a:cs typeface="Times New Roman" panose="02020603050405020304" pitchFamily="18" charset="0"/>
              </a:rPr>
              <a:t>[2]. </a:t>
            </a:r>
            <a:r>
              <a:rPr lang="en-GB" altLang="zh-CN" sz="1000" i="1" dirty="0">
                <a:latin typeface="Times New Roman" panose="02020603050405020304" pitchFamily="18" charset="0"/>
                <a:cs typeface="Times New Roman" panose="02020603050405020304" pitchFamily="18" charset="0"/>
              </a:rPr>
              <a:t>RP-213579</a:t>
            </a:r>
            <a:r>
              <a:rPr lang="en-US" altLang="zh-CN" sz="1000" i="1" dirty="0" smtClean="0">
                <a:latin typeface="Times New Roman" panose="02020603050405020304" pitchFamily="18" charset="0"/>
                <a:cs typeface="Times New Roman" panose="02020603050405020304" pitchFamily="18" charset="0"/>
              </a:rPr>
              <a:t>, </a:t>
            </a:r>
            <a:r>
              <a:rPr lang="en-GB" altLang="zh-CN" sz="1000" i="1" dirty="0">
                <a:latin typeface="Times New Roman" panose="02020603050405020304" pitchFamily="18" charset="0"/>
                <a:cs typeface="Times New Roman" panose="02020603050405020304" pitchFamily="18" charset="0"/>
              </a:rPr>
              <a:t>New WI: Further NR coverage enhancements</a:t>
            </a:r>
            <a:r>
              <a:rPr lang="en-US" altLang="zh-CN" sz="1000" i="1" dirty="0" smtClean="0">
                <a:latin typeface="Times New Roman" panose="02020603050405020304" pitchFamily="18" charset="0"/>
                <a:cs typeface="Times New Roman" panose="02020603050405020304" pitchFamily="18" charset="0"/>
              </a:rPr>
              <a:t>, RAN#94-e, </a:t>
            </a:r>
            <a:r>
              <a:rPr lang="en-US" altLang="zh-CN" sz="1000" i="1" dirty="0">
                <a:latin typeface="Times New Roman" panose="02020603050405020304" pitchFamily="18" charset="0"/>
                <a:cs typeface="Times New Roman" panose="02020603050405020304" pitchFamily="18" charset="0"/>
              </a:rPr>
              <a:t>China Telecom</a:t>
            </a:r>
            <a:endParaRPr lang="zh-CN" altLang="en-US" sz="1000" i="1" dirty="0">
              <a:latin typeface="Times New Roman" panose="02020603050405020304" pitchFamily="18" charset="0"/>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850892248"/>
              </p:ext>
            </p:extLst>
          </p:nvPr>
        </p:nvGraphicFramePr>
        <p:xfrm>
          <a:off x="333374" y="1396642"/>
          <a:ext cx="8066043" cy="2270760"/>
        </p:xfrm>
        <a:graphic>
          <a:graphicData uri="http://schemas.openxmlformats.org/drawingml/2006/table">
            <a:tbl>
              <a:tblPr firstRow="1" bandRow="1">
                <a:tableStyleId>{5C22544A-7EE6-4342-B048-85BDC9FD1C3A}</a:tableStyleId>
              </a:tblPr>
              <a:tblGrid>
                <a:gridCol w="8066043"/>
              </a:tblGrid>
              <a:tr h="2126759">
                <a:tc>
                  <a:txBody>
                    <a:bodyPr/>
                    <a:lstStyle/>
                    <a:p>
                      <a:pPr lvl="0" fontAlgn="auto" hangingPunct="1"/>
                      <a:r>
                        <a:rPr lang="zh-CN" altLang="zh-CN" sz="1100" b="0" kern="1200" dirty="0" smtClean="0">
                          <a:solidFill>
                            <a:schemeClr val="tx1"/>
                          </a:solidFill>
                          <a:effectLst/>
                          <a:latin typeface="Arial" panose="020B0604020202020204" pitchFamily="34" charset="0"/>
                          <a:ea typeface="+mn-ea"/>
                          <a:cs typeface="Arial" panose="020B0604020202020204" pitchFamily="34" charset="0"/>
                        </a:rPr>
                        <a:t> </a:t>
                      </a: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Study and if necessary specify following power domain enhancements</a:t>
                      </a:r>
                      <a:endParaRPr lang="zh-CN" altLang="zh-CN" sz="1100" b="0" kern="1200" dirty="0" smtClean="0">
                        <a:solidFill>
                          <a:schemeClr val="tx1"/>
                        </a:solidFill>
                        <a:effectLst/>
                        <a:latin typeface="Arial" panose="020B0604020202020204" pitchFamily="34" charset="0"/>
                        <a:ea typeface="+mn-ea"/>
                        <a:cs typeface="Arial" panose="020B0604020202020204" pitchFamily="34" charset="0"/>
                      </a:endParaRPr>
                    </a:p>
                    <a:p>
                      <a:pPr marL="628650" lvl="1" indent="-171450" fontAlgn="auto" hangingPunct="1">
                        <a:buFont typeface="Arial" panose="020B0604020202020204" pitchFamily="34" charset="0"/>
                        <a:buChar char="•"/>
                      </a:pP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Enhancements to realize increasing UE power high limit for CA and DC based on Rel-17 RAN4 work on “Increasing UE power high limit for CA and DC”, in compliance with relevant regulations</a:t>
                      </a:r>
                      <a:endParaRPr lang="zh-CN" altLang="zh-CN" sz="1100" b="0" kern="1200" dirty="0" smtClean="0">
                        <a:solidFill>
                          <a:schemeClr val="tx1"/>
                        </a:solidFill>
                        <a:effectLst/>
                        <a:latin typeface="Arial" panose="020B0604020202020204" pitchFamily="34" charset="0"/>
                        <a:ea typeface="+mn-ea"/>
                        <a:cs typeface="Arial" panose="020B0604020202020204" pitchFamily="34" charset="0"/>
                      </a:endParaRPr>
                    </a:p>
                    <a:p>
                      <a:pPr marL="1085850" lvl="2" indent="-171450" fontAlgn="auto" hangingPunct="1">
                        <a:buFont typeface="Arial" panose="020B0604020202020204" pitchFamily="34" charset="0"/>
                        <a:buChar cha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Note 1: The study starts after RAN4 work on “Increasing UE power high limit for CA and DC” is done depending on conclusions from RAN4.</a:t>
                      </a:r>
                      <a:endParaRPr lang="zh-CN" altLang="zh-CN" sz="1100" b="0" kern="1200" dirty="0" smtClean="0">
                        <a:solidFill>
                          <a:schemeClr val="tx1"/>
                        </a:solidFill>
                        <a:effectLst/>
                        <a:latin typeface="Arial" panose="020B0604020202020204" pitchFamily="34" charset="0"/>
                        <a:ea typeface="+mn-ea"/>
                        <a:cs typeface="Arial" panose="020B0604020202020204" pitchFamily="34" charset="0"/>
                      </a:endParaRPr>
                    </a:p>
                    <a:p>
                      <a:pPr marL="1085850" lvl="2" indent="-171450" fontAlgn="auto" hangingPunct="1">
                        <a:buFont typeface="Arial" panose="020B0604020202020204" pitchFamily="34" charset="0"/>
                        <a:buChar char="•"/>
                      </a:pP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Note 2: The objective will be revisited and further clarified in RAN plenary after RAN4 work on “Increasing UE power high limit for CA and DC” is done, and the discussion in WGs will not start before the objective is revised with a clearer scope.</a:t>
                      </a:r>
                      <a:endParaRPr lang="zh-CN" altLang="zh-CN" sz="1100" b="0" kern="1200" dirty="0" smtClean="0">
                        <a:solidFill>
                          <a:schemeClr val="tx1"/>
                        </a:solidFill>
                        <a:effectLst/>
                        <a:latin typeface="Arial" panose="020B0604020202020204" pitchFamily="34" charset="0"/>
                        <a:ea typeface="+mn-ea"/>
                        <a:cs typeface="Arial" panose="020B0604020202020204" pitchFamily="34" charset="0"/>
                      </a:endParaRPr>
                    </a:p>
                    <a:p>
                      <a:pPr marL="1085850" lvl="2" indent="-171450" fontAlgn="auto" hangingPunct="1">
                        <a:buFont typeface="Arial" panose="020B0604020202020204" pitchFamily="34" charset="0"/>
                        <a:buChar char="•"/>
                      </a:pP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Note 3: Both RAN1 and RAN4 are expected to be involved; to decide the order of either (RAN4, RAN1) or (RAN1, RAN4) later.</a:t>
                      </a:r>
                      <a:endParaRPr lang="zh-CN" altLang="zh-CN" sz="1100" b="0" kern="1200" dirty="0" smtClean="0">
                        <a:solidFill>
                          <a:schemeClr val="tx1"/>
                        </a:solidFill>
                        <a:effectLst/>
                        <a:latin typeface="Arial" panose="020B0604020202020204" pitchFamily="34" charset="0"/>
                        <a:ea typeface="+mn-ea"/>
                        <a:cs typeface="Arial" panose="020B0604020202020204" pitchFamily="34" charset="0"/>
                      </a:endParaRPr>
                    </a:p>
                    <a:p>
                      <a:pPr marL="628650" lvl="1" indent="-171450" fontAlgn="auto" hangingPunct="1">
                        <a:buFont typeface="Arial" panose="020B0604020202020204" pitchFamily="34" charset="0"/>
                        <a:buChar char="•"/>
                      </a:pPr>
                      <a:r>
                        <a:rPr lang="en-US" altLang="zh-CN" sz="1100" b="0" kern="1200" dirty="0" smtClean="0">
                          <a:solidFill>
                            <a:schemeClr val="tx1"/>
                          </a:solidFill>
                          <a:effectLst/>
                          <a:latin typeface="Arial" panose="020B0604020202020204" pitchFamily="34" charset="0"/>
                          <a:ea typeface="+mn-ea"/>
                          <a:cs typeface="Arial" panose="020B0604020202020204" pitchFamily="34" charset="0"/>
                        </a:rPr>
                        <a:t>Enhancements to reduce MPR/PAR, including frequency domain spectrum shaping with and without spectrum extension for DFT-S-OFDM and tone reservation (RAN4, RAN1)</a:t>
                      </a:r>
                      <a:endParaRPr lang="zh-CN" altLang="zh-CN" sz="1100" b="0" kern="1200" dirty="0" smtClean="0">
                        <a:solidFill>
                          <a:schemeClr val="tx1"/>
                        </a:solidFill>
                        <a:effectLst/>
                        <a:latin typeface="Arial" panose="020B0604020202020204" pitchFamily="34" charset="0"/>
                        <a:ea typeface="+mn-ea"/>
                        <a:cs typeface="Arial" panose="020B0604020202020204" pitchFamily="34" charset="0"/>
                      </a:endParaRPr>
                    </a:p>
                    <a:p>
                      <a:endParaRPr lang="zh-CN" altLang="en-US" sz="11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5" name="文本框 4"/>
          <p:cNvSpPr txBox="1"/>
          <p:nvPr/>
        </p:nvSpPr>
        <p:spPr>
          <a:xfrm>
            <a:off x="333374" y="965568"/>
            <a:ext cx="8118567" cy="333103"/>
          </a:xfrm>
          <a:prstGeom prst="rect">
            <a:avLst/>
          </a:prstGeom>
        </p:spPr>
        <p:txBody>
          <a:bodyPr vert="horz" wrap="square" lIns="0" tIns="0" rIns="0" bIns="0" rtlCol="0" anchor="t">
            <a:noAutofit/>
          </a:bodyPr>
          <a:lstStyle/>
          <a:p>
            <a:r>
              <a:rPr lang="en-GB" altLang="zh-CN" sz="1100" dirty="0" smtClean="0">
                <a:solidFill>
                  <a:srgbClr val="005BAA"/>
                </a:solidFill>
                <a:latin typeface="Arial" panose="020B0604020202020204" pitchFamily="34" charset="0"/>
                <a:cs typeface="Arial" panose="020B0604020202020204" pitchFamily="34" charset="0"/>
              </a:rPr>
              <a:t>According to the notes for enhancements to </a:t>
            </a:r>
            <a:r>
              <a:rPr lang="en-US" altLang="zh-CN" sz="1100" dirty="0" smtClean="0">
                <a:solidFill>
                  <a:srgbClr val="005BAA"/>
                </a:solidFill>
                <a:latin typeface="Arial" panose="020B0604020202020204" pitchFamily="34" charset="0"/>
                <a:cs typeface="Arial" panose="020B0604020202020204" pitchFamily="34" charset="0"/>
              </a:rPr>
              <a:t>UE </a:t>
            </a:r>
            <a:r>
              <a:rPr lang="en-US" altLang="zh-CN" sz="1100" dirty="0">
                <a:solidFill>
                  <a:srgbClr val="005BAA"/>
                </a:solidFill>
                <a:latin typeface="Arial" panose="020B0604020202020204" pitchFamily="34" charset="0"/>
                <a:cs typeface="Arial" panose="020B0604020202020204" pitchFamily="34" charset="0"/>
              </a:rPr>
              <a:t>power </a:t>
            </a:r>
            <a:r>
              <a:rPr lang="en-US" altLang="zh-CN" sz="1100" dirty="0" smtClean="0">
                <a:solidFill>
                  <a:srgbClr val="005BAA"/>
                </a:solidFill>
                <a:latin typeface="Arial" panose="020B0604020202020204" pitchFamily="34" charset="0"/>
                <a:cs typeface="Arial" panose="020B0604020202020204" pitchFamily="34" charset="0"/>
              </a:rPr>
              <a:t>increase in Rel-18 CE WI [2], the objective needs to be revisited after the Rel-17 RAN4 work is done. </a:t>
            </a:r>
            <a:endParaRPr kumimoji="1" lang="zh-CN" altLang="en-US" sz="1100" dirty="0" smtClean="0">
              <a:solidFill>
                <a:srgbClr val="005BAA"/>
              </a:solidFill>
              <a:latin typeface="Arial" panose="020B0604020202020204" pitchFamily="34" charset="0"/>
              <a:cs typeface="Arial" panose="020B0604020202020204" pitchFamily="34" charset="0"/>
            </a:endParaRPr>
          </a:p>
        </p:txBody>
      </p:sp>
      <p:sp>
        <p:nvSpPr>
          <p:cNvPr id="8" name="标题 1"/>
          <p:cNvSpPr>
            <a:spLocks noGrp="1"/>
          </p:cNvSpPr>
          <p:nvPr>
            <p:ph type="title"/>
          </p:nvPr>
        </p:nvSpPr>
        <p:spPr>
          <a:xfrm>
            <a:off x="333374" y="303705"/>
            <a:ext cx="8810625" cy="630289"/>
          </a:xfrm>
          <a:noFill/>
          <a:ln w="9525">
            <a:noFill/>
            <a:miter lim="800000"/>
          </a:ln>
        </p:spPr>
        <p:txBody>
          <a:bodyPr vert="horz" wrap="square" lIns="0" tIns="0" rIns="0" bIns="0" numCol="1" rtlCol="0" anchor="t" anchorCtr="0" compatLnSpc="1">
            <a:noAutofit/>
          </a:bodyPr>
          <a:lstStyle/>
          <a:p>
            <a:r>
              <a:rPr lang="en-US" altLang="zh-CN" sz="2000" b="1" dirty="0" smtClean="0">
                <a:solidFill>
                  <a:srgbClr val="008FD4"/>
                </a:solidFill>
                <a:latin typeface="Arial" panose="020B0604020202020204" pitchFamily="34" charset="0"/>
                <a:cs typeface="Arial" panose="020B0604020202020204" pitchFamily="34" charset="0"/>
                <a:sym typeface="+mn-ea"/>
              </a:rPr>
              <a:t>Background</a:t>
            </a:r>
            <a:r>
              <a:rPr lang="en-US" altLang="zh-CN" sz="2000" b="1" dirty="0">
                <a:solidFill>
                  <a:srgbClr val="008FD4"/>
                </a:solidFill>
                <a:latin typeface="Arial" panose="020B0604020202020204" pitchFamily="34" charset="0"/>
                <a:cs typeface="Arial" panose="020B0604020202020204" pitchFamily="34" charset="0"/>
                <a:sym typeface="+mn-ea"/>
              </a:rPr>
              <a:t>: Objective on power domain </a:t>
            </a:r>
            <a:r>
              <a:rPr lang="en-US" altLang="zh-CN" sz="2000" b="1" dirty="0" smtClean="0">
                <a:solidFill>
                  <a:srgbClr val="008FD4"/>
                </a:solidFill>
                <a:latin typeface="Arial" panose="020B0604020202020204" pitchFamily="34" charset="0"/>
                <a:cs typeface="Arial" panose="020B0604020202020204" pitchFamily="34" charset="0"/>
                <a:sym typeface="+mn-ea"/>
              </a:rPr>
              <a:t>enhancements in Rel-18 CE WI</a:t>
            </a:r>
            <a:endParaRPr lang="zh-CN" altLang="en-US" sz="2000" b="1" dirty="0">
              <a:solidFill>
                <a:srgbClr val="008F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53880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375" y="362488"/>
            <a:ext cx="8516938" cy="722312"/>
          </a:xfrm>
          <a:noFill/>
          <a:ln w="9525">
            <a:noFill/>
            <a:miter lim="800000"/>
          </a:ln>
        </p:spPr>
        <p:txBody>
          <a:bodyPr vert="horz" wrap="square" lIns="0" tIns="0" rIns="0" bIns="0" numCol="1" rtlCol="0" anchor="t" anchorCtr="0" compatLnSpc="1">
            <a:noAutofit/>
          </a:bodyPr>
          <a:lstStyle/>
          <a:p>
            <a:r>
              <a:rPr lang="en-US" altLang="zh-CN" sz="2000" b="1" dirty="0" smtClean="0">
                <a:solidFill>
                  <a:srgbClr val="008FD4"/>
                </a:solidFill>
                <a:latin typeface="Arial" panose="020B0604020202020204" pitchFamily="34" charset="0"/>
                <a:cs typeface="Arial" panose="020B0604020202020204" pitchFamily="34" charset="0"/>
                <a:sym typeface="+mn-ea"/>
              </a:rPr>
              <a:t>Discussion and Proposal</a:t>
            </a:r>
            <a:endParaRPr lang="zh-CN" altLang="en-US" sz="2000" b="1" dirty="0">
              <a:solidFill>
                <a:srgbClr val="008FD4"/>
              </a:solidFill>
              <a:latin typeface="Arial" panose="020B0604020202020204" pitchFamily="34" charset="0"/>
              <a:cs typeface="Arial" panose="020B0604020202020204" pitchFamily="34" charset="0"/>
            </a:endParaRPr>
          </a:p>
        </p:txBody>
      </p:sp>
      <p:sp>
        <p:nvSpPr>
          <p:cNvPr id="5" name="文本框 4"/>
          <p:cNvSpPr txBox="1"/>
          <p:nvPr/>
        </p:nvSpPr>
        <p:spPr>
          <a:xfrm>
            <a:off x="333374" y="965568"/>
            <a:ext cx="8124826" cy="2117266"/>
          </a:xfrm>
          <a:prstGeom prst="rect">
            <a:avLst/>
          </a:prstGeom>
        </p:spPr>
        <p:txBody>
          <a:bodyPr vert="horz" wrap="square" lIns="0" tIns="0" rIns="0" bIns="0" rtlCol="0" anchor="t">
            <a:noAutofit/>
          </a:bodyPr>
          <a:lstStyle/>
          <a:p>
            <a:pPr marL="171450" lvl="0" indent="-171450">
              <a:buFont typeface="Arial" panose="020B0604020202020204" pitchFamily="34" charset="0"/>
              <a:buChar char="•"/>
            </a:pPr>
            <a:r>
              <a:rPr lang="en-US" altLang="zh-CN" sz="1200" dirty="0" smtClean="0">
                <a:solidFill>
                  <a:srgbClr val="005BAA"/>
                </a:solidFill>
                <a:latin typeface="Arial" panose="020B0604020202020204" pitchFamily="34" charset="0"/>
                <a:cs typeface="Arial" panose="020B0604020202020204" pitchFamily="34" charset="0"/>
              </a:rPr>
              <a:t>In </a:t>
            </a:r>
            <a:r>
              <a:rPr lang="en-GB" altLang="zh-CN" sz="1200" dirty="0">
                <a:solidFill>
                  <a:srgbClr val="005BAA"/>
                </a:solidFill>
                <a:latin typeface="Arial" panose="020B0604020202020204" pitchFamily="34" charset="0"/>
                <a:cs typeface="Arial" panose="020B0604020202020204" pitchFamily="34" charset="0"/>
              </a:rPr>
              <a:t>Rel-17 RAN4 </a:t>
            </a:r>
            <a:r>
              <a:rPr lang="en-GB" altLang="zh-CN" sz="1200" dirty="0" smtClean="0">
                <a:solidFill>
                  <a:srgbClr val="005BAA"/>
                </a:solidFill>
                <a:latin typeface="Arial" panose="020B0604020202020204" pitchFamily="34" charset="0"/>
                <a:cs typeface="Arial" panose="020B0604020202020204" pitchFamily="34" charset="0"/>
              </a:rPr>
              <a:t>WI, only combination of </a:t>
            </a:r>
            <a:r>
              <a:rPr lang="en-US" altLang="zh-CN" sz="1200" dirty="0" smtClean="0">
                <a:solidFill>
                  <a:srgbClr val="005BAA"/>
                </a:solidFill>
                <a:latin typeface="Arial" panose="020B0604020202020204" pitchFamily="34" charset="0"/>
                <a:cs typeface="Arial" panose="020B0604020202020204" pitchFamily="34" charset="0"/>
              </a:rPr>
              <a:t>{PC2+PC3} </a:t>
            </a:r>
            <a:r>
              <a:rPr lang="en-US" altLang="zh-CN" sz="1200" dirty="0">
                <a:solidFill>
                  <a:srgbClr val="005BAA"/>
                </a:solidFill>
                <a:latin typeface="Arial" panose="020B0604020202020204" pitchFamily="34" charset="0"/>
                <a:cs typeface="Arial" panose="020B0604020202020204" pitchFamily="34" charset="0"/>
              </a:rPr>
              <a:t>for inter-band </a:t>
            </a:r>
            <a:r>
              <a:rPr lang="en-US" altLang="zh-CN" sz="1200" dirty="0" smtClean="0">
                <a:solidFill>
                  <a:srgbClr val="005BAA"/>
                </a:solidFill>
                <a:latin typeface="Arial" panose="020B0604020202020204" pitchFamily="34" charset="0"/>
                <a:cs typeface="Arial" panose="020B0604020202020204" pitchFamily="34" charset="0"/>
              </a:rPr>
              <a:t>CA</a:t>
            </a:r>
            <a:r>
              <a:rPr lang="en-US" altLang="zh-CN" sz="1200" dirty="0">
                <a:solidFill>
                  <a:srgbClr val="005BAA"/>
                </a:solidFill>
                <a:latin typeface="Arial" panose="020B0604020202020204" pitchFamily="34" charset="0"/>
                <a:cs typeface="Arial" panose="020B0604020202020204" pitchFamily="34" charset="0"/>
              </a:rPr>
              <a:t>/</a:t>
            </a:r>
            <a:r>
              <a:rPr lang="en-US" altLang="zh-CN" sz="1200" dirty="0" smtClean="0">
                <a:solidFill>
                  <a:srgbClr val="005BAA"/>
                </a:solidFill>
                <a:latin typeface="Arial" panose="020B0604020202020204" pitchFamily="34" charset="0"/>
                <a:cs typeface="Arial" panose="020B0604020202020204" pitchFamily="34" charset="0"/>
              </a:rPr>
              <a:t>DC is supported</a:t>
            </a:r>
            <a:r>
              <a:rPr lang="en-GB" altLang="zh-CN" sz="1200" dirty="0" smtClean="0">
                <a:solidFill>
                  <a:srgbClr val="005BAA"/>
                </a:solidFill>
                <a:latin typeface="Arial" panose="020B0604020202020204" pitchFamily="34" charset="0"/>
                <a:cs typeface="Arial" panose="020B0604020202020204" pitchFamily="34" charset="0"/>
              </a:rPr>
              <a:t>. However, PC1.5 with 29dBm can already be supported by UE in some TDD bands, e.g., n41 and n78. </a:t>
            </a:r>
          </a:p>
          <a:p>
            <a:pPr marL="628650" lvl="1" indent="-171450">
              <a:spcBef>
                <a:spcPts val="600"/>
              </a:spcBef>
              <a:buFont typeface="Wingdings" panose="05000000000000000000" pitchFamily="2" charset="2"/>
              <a:buChar char="Ø"/>
            </a:pPr>
            <a:r>
              <a:rPr lang="en-GB" altLang="zh-CN" sz="1200" dirty="0" smtClean="0">
                <a:solidFill>
                  <a:srgbClr val="005BAA"/>
                </a:solidFill>
                <a:latin typeface="Arial" panose="020B0604020202020204" pitchFamily="34" charset="0"/>
                <a:cs typeface="Arial" panose="020B0604020202020204" pitchFamily="34" charset="0"/>
              </a:rPr>
              <a:t>I</a:t>
            </a:r>
            <a:r>
              <a:rPr lang="en-US" altLang="zh-CN" sz="1200" dirty="0" smtClean="0">
                <a:solidFill>
                  <a:srgbClr val="005BAA"/>
                </a:solidFill>
                <a:latin typeface="Arial" panose="020B0604020202020204" pitchFamily="34" charset="0"/>
                <a:cs typeface="Arial" panose="020B0604020202020204" pitchFamily="34" charset="0"/>
              </a:rPr>
              <a:t>t could be feasible to support higher </a:t>
            </a:r>
            <a:r>
              <a:rPr lang="en-GB" altLang="zh-CN" sz="1200" dirty="0">
                <a:solidFill>
                  <a:srgbClr val="005BAA"/>
                </a:solidFill>
                <a:latin typeface="Arial" panose="020B0604020202020204" pitchFamily="34" charset="0"/>
                <a:cs typeface="Arial" panose="020B0604020202020204" pitchFamily="34" charset="0"/>
              </a:rPr>
              <a:t>UE power </a:t>
            </a:r>
            <a:r>
              <a:rPr lang="en-GB" altLang="zh-CN" sz="1200" dirty="0" smtClean="0">
                <a:solidFill>
                  <a:srgbClr val="005BAA"/>
                </a:solidFill>
                <a:latin typeface="Arial" panose="020B0604020202020204" pitchFamily="34" charset="0"/>
                <a:cs typeface="Arial" panose="020B0604020202020204" pitchFamily="34" charset="0"/>
              </a:rPr>
              <a:t>for inter-band CA/DC </a:t>
            </a:r>
            <a:r>
              <a:rPr lang="en-US" altLang="zh-CN" sz="1200" dirty="0" smtClean="0">
                <a:solidFill>
                  <a:srgbClr val="005BAA"/>
                </a:solidFill>
                <a:latin typeface="Arial" panose="020B0604020202020204" pitchFamily="34" charset="0"/>
                <a:cs typeface="Arial" panose="020B0604020202020204" pitchFamily="34" charset="0"/>
              </a:rPr>
              <a:t>based on existing UE RF design.  </a:t>
            </a:r>
          </a:p>
          <a:p>
            <a:pPr marL="628650" lvl="1" indent="-171450">
              <a:spcBef>
                <a:spcPts val="600"/>
              </a:spcBef>
              <a:buFont typeface="Wingdings" panose="05000000000000000000" pitchFamily="2" charset="2"/>
              <a:buChar char="Ø"/>
            </a:pPr>
            <a:r>
              <a:rPr lang="en-GB" altLang="zh-CN" sz="1200" dirty="0" smtClean="0">
                <a:solidFill>
                  <a:srgbClr val="005BAA"/>
                </a:solidFill>
                <a:latin typeface="Arial" panose="020B0604020202020204" pitchFamily="34" charset="0"/>
                <a:cs typeface="Arial" panose="020B0604020202020204" pitchFamily="34" charset="0"/>
              </a:rPr>
              <a:t>Further support </a:t>
            </a:r>
            <a:r>
              <a:rPr lang="en-GB" altLang="zh-CN" sz="1200" dirty="0">
                <a:solidFill>
                  <a:srgbClr val="005BAA"/>
                </a:solidFill>
                <a:latin typeface="Arial" panose="020B0604020202020204" pitchFamily="34" charset="0"/>
                <a:cs typeface="Arial" panose="020B0604020202020204" pitchFamily="34" charset="0"/>
              </a:rPr>
              <a:t>of PC1.5 </a:t>
            </a:r>
            <a:r>
              <a:rPr lang="en-US" altLang="zh-CN" sz="1200" dirty="0">
                <a:solidFill>
                  <a:srgbClr val="005BAA"/>
                </a:solidFill>
                <a:latin typeface="Arial" panose="020B0604020202020204" pitchFamily="34" charset="0"/>
                <a:cs typeface="Arial" panose="020B0604020202020204" pitchFamily="34" charset="0"/>
              </a:rPr>
              <a:t>for </a:t>
            </a:r>
            <a:r>
              <a:rPr lang="en-GB" altLang="zh-CN" sz="1200" dirty="0">
                <a:solidFill>
                  <a:srgbClr val="005BAA"/>
                </a:solidFill>
                <a:latin typeface="Arial" panose="020B0604020202020204" pitchFamily="34" charset="0"/>
                <a:cs typeface="Arial" panose="020B0604020202020204" pitchFamily="34" charset="0"/>
              </a:rPr>
              <a:t>inter-band CA/DC with </a:t>
            </a:r>
            <a:r>
              <a:rPr lang="en-US" altLang="zh-CN" sz="1200" dirty="0">
                <a:solidFill>
                  <a:srgbClr val="005BAA"/>
                </a:solidFill>
                <a:latin typeface="Arial" panose="020B0604020202020204" pitchFamily="34" charset="0"/>
                <a:cs typeface="Arial" panose="020B0604020202020204" pitchFamily="34" charset="0"/>
              </a:rPr>
              <a:t>{PC2 within a FDD/TDD band, PC2 within another TDD band} </a:t>
            </a:r>
            <a:r>
              <a:rPr lang="en-GB" altLang="zh-CN" sz="1200" dirty="0" smtClean="0">
                <a:solidFill>
                  <a:srgbClr val="005BAA"/>
                </a:solidFill>
                <a:latin typeface="Arial" panose="020B0604020202020204" pitchFamily="34" charset="0"/>
                <a:cs typeface="Arial" panose="020B0604020202020204" pitchFamily="34" charset="0"/>
              </a:rPr>
              <a:t>is promising as it can directly increase the power for better UL coverage. </a:t>
            </a:r>
            <a:endParaRPr lang="en-GB" altLang="zh-CN" sz="1200" dirty="0">
              <a:solidFill>
                <a:srgbClr val="005BAA"/>
              </a:solidFill>
              <a:latin typeface="Arial" panose="020B0604020202020204" pitchFamily="34" charset="0"/>
              <a:cs typeface="Arial" panose="020B0604020202020204" pitchFamily="34" charset="0"/>
            </a:endParaRPr>
          </a:p>
        </p:txBody>
      </p:sp>
      <p:sp>
        <p:nvSpPr>
          <p:cNvPr id="3" name="矩形 2"/>
          <p:cNvSpPr/>
          <p:nvPr/>
        </p:nvSpPr>
        <p:spPr>
          <a:xfrm>
            <a:off x="333373" y="2885695"/>
            <a:ext cx="8281852" cy="892552"/>
          </a:xfrm>
          <a:prstGeom prst="rect">
            <a:avLst/>
          </a:prstGeom>
        </p:spPr>
        <p:txBody>
          <a:bodyPr wrap="square">
            <a:spAutoFit/>
          </a:bodyPr>
          <a:lstStyle/>
          <a:p>
            <a:pPr>
              <a:spcBef>
                <a:spcPts val="600"/>
              </a:spcBef>
              <a:spcAft>
                <a:spcPts val="600"/>
              </a:spcAft>
            </a:pPr>
            <a:r>
              <a:rPr lang="en-US" altLang="zh-CN" sz="1400" b="1" dirty="0" smtClean="0">
                <a:solidFill>
                  <a:srgbClr val="005BAA"/>
                </a:solidFill>
                <a:latin typeface="Arial" panose="020B0604020202020204" pitchFamily="34" charset="0"/>
                <a:cs typeface="Arial" panose="020B0604020202020204" pitchFamily="34" charset="0"/>
              </a:rPr>
              <a:t>Proposal</a:t>
            </a:r>
            <a:r>
              <a:rPr lang="en-US" altLang="zh-CN" sz="1400" dirty="0" smtClean="0">
                <a:solidFill>
                  <a:srgbClr val="005BAA"/>
                </a:solidFill>
                <a:latin typeface="Arial" panose="020B0604020202020204" pitchFamily="34" charset="0"/>
                <a:cs typeface="Arial" panose="020B0604020202020204" pitchFamily="34" charset="0"/>
              </a:rPr>
              <a:t>: </a:t>
            </a:r>
            <a:r>
              <a:rPr lang="en-GB" altLang="zh-CN" sz="1400" dirty="0" smtClean="0">
                <a:solidFill>
                  <a:srgbClr val="005BAA"/>
                </a:solidFill>
                <a:latin typeface="Arial" panose="020B0604020202020204" pitchFamily="34" charset="0"/>
                <a:cs typeface="Arial" panose="020B0604020202020204" pitchFamily="34" charset="0"/>
              </a:rPr>
              <a:t>Support PC1.5 </a:t>
            </a:r>
            <a:r>
              <a:rPr lang="en-US" altLang="zh-CN" sz="1400" dirty="0" smtClean="0">
                <a:solidFill>
                  <a:srgbClr val="005BAA"/>
                </a:solidFill>
                <a:latin typeface="Arial" panose="020B0604020202020204" pitchFamily="34" charset="0"/>
                <a:cs typeface="Arial" panose="020B0604020202020204" pitchFamily="34" charset="0"/>
              </a:rPr>
              <a:t>for </a:t>
            </a:r>
            <a:r>
              <a:rPr lang="en-GB" altLang="zh-CN" sz="1400" dirty="0" smtClean="0">
                <a:solidFill>
                  <a:srgbClr val="005BAA"/>
                </a:solidFill>
                <a:latin typeface="Arial" panose="020B0604020202020204" pitchFamily="34" charset="0"/>
                <a:cs typeface="Arial" panose="020B0604020202020204" pitchFamily="34" charset="0"/>
              </a:rPr>
              <a:t>inter-band CA/DC with </a:t>
            </a:r>
            <a:r>
              <a:rPr lang="en-US" altLang="zh-CN" sz="1400" dirty="0" smtClean="0">
                <a:solidFill>
                  <a:srgbClr val="005BAA"/>
                </a:solidFill>
                <a:latin typeface="Arial" panose="020B0604020202020204" pitchFamily="34" charset="0"/>
                <a:cs typeface="Arial" panose="020B0604020202020204" pitchFamily="34" charset="0"/>
              </a:rPr>
              <a:t>{PC2 within a FDD/TDD band, PC2 within another TDD band} </a:t>
            </a:r>
            <a:r>
              <a:rPr lang="en-GB" altLang="zh-CN" sz="1400" dirty="0" smtClean="0">
                <a:solidFill>
                  <a:srgbClr val="005BAA"/>
                </a:solidFill>
                <a:latin typeface="Arial" panose="020B0604020202020204" pitchFamily="34" charset="0"/>
                <a:cs typeface="Arial" panose="020B0604020202020204" pitchFamily="34" charset="0"/>
              </a:rPr>
              <a:t>in Rel-18. </a:t>
            </a:r>
          </a:p>
          <a:p>
            <a:pPr marL="628650" lvl="1" indent="-171450">
              <a:spcBef>
                <a:spcPts val="600"/>
              </a:spcBef>
              <a:spcAft>
                <a:spcPts val="600"/>
              </a:spcAft>
              <a:buFont typeface="Arial" panose="020B0604020202020204" pitchFamily="34" charset="0"/>
              <a:buChar char="•"/>
            </a:pPr>
            <a:r>
              <a:rPr lang="en-GB" altLang="zh-CN" sz="1400" dirty="0">
                <a:solidFill>
                  <a:srgbClr val="005BAA"/>
                </a:solidFill>
                <a:latin typeface="Arial" panose="020B0604020202020204" pitchFamily="34" charset="0"/>
                <a:cs typeface="Arial" panose="020B0604020202020204" pitchFamily="34" charset="0"/>
              </a:rPr>
              <a:t>FFS whether to include </a:t>
            </a:r>
            <a:r>
              <a:rPr lang="en-GB" altLang="zh-CN" sz="1400" dirty="0" smtClean="0">
                <a:solidFill>
                  <a:srgbClr val="005BAA"/>
                </a:solidFill>
                <a:latin typeface="Arial" panose="020B0604020202020204" pitchFamily="34" charset="0"/>
                <a:cs typeface="Arial" panose="020B0604020202020204" pitchFamily="34" charset="0"/>
              </a:rPr>
              <a:t>in Rel-18 CE WI or a separate Rel-18 RAN4 WI.</a:t>
            </a:r>
            <a:endParaRPr lang="en-GB" altLang="zh-CN" sz="1400" dirty="0">
              <a:solidFill>
                <a:srgbClr val="005BA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13741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4459</TotalTime>
  <Words>539</Words>
  <Application>Microsoft Office PowerPoint</Application>
  <PresentationFormat>全屏显示(16:9)</PresentationFormat>
  <Paragraphs>33</Paragraphs>
  <Slides>5</Slides>
  <Notes>5</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5</vt:i4>
      </vt:variant>
    </vt:vector>
  </HeadingPairs>
  <TitlesOfParts>
    <vt:vector size="16" baseType="lpstr">
      <vt:lpstr>Heiti SC Light</vt:lpstr>
      <vt:lpstr>MS PGothic</vt:lpstr>
      <vt:lpstr>宋体</vt:lpstr>
      <vt:lpstr>微软雅黑</vt:lpstr>
      <vt:lpstr>Arial</vt:lpstr>
      <vt:lpstr>Calibri</vt:lpstr>
      <vt:lpstr>Times New Roman</vt:lpstr>
      <vt:lpstr>Wingdings</vt:lpstr>
      <vt:lpstr>ZTE-Internal use only-16X9</vt:lpstr>
      <vt:lpstr>1_ZTE-Internal use only-16X9</vt:lpstr>
      <vt:lpstr>正文</vt:lpstr>
      <vt:lpstr>Discussion on the WID of Rel-18 coverage enhancements</vt:lpstr>
      <vt:lpstr>Background: Rel-17 RAN4 WI on “Increasing UE power high limit for CA and DC” </vt:lpstr>
      <vt:lpstr>Background: Objective on power domain enhancements in Rel-18 CE WI</vt:lpstr>
      <vt:lpstr>Discussion and Proposal</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ZTE-LRY</cp:lastModifiedBy>
  <cp:revision>1483</cp:revision>
  <dcterms:created xsi:type="dcterms:W3CDTF">2015-07-28T09:06:00Z</dcterms:created>
  <dcterms:modified xsi:type="dcterms:W3CDTF">2022-05-30T03:44:57Z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