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4">
  <p:sldMasterIdLst>
    <p:sldMasterId id="2147483648" r:id="rId1"/>
    <p:sldMasterId id="2147483658" r:id="rId2"/>
    <p:sldMasterId id="2147483665" r:id="rId3"/>
  </p:sldMasterIdLst>
  <p:notesMasterIdLst>
    <p:notesMasterId r:id="rId9"/>
  </p:notesMasterIdLst>
  <p:handoutMasterIdLst>
    <p:handoutMasterId r:id="rId10"/>
  </p:handoutMasterIdLst>
  <p:sldIdLst>
    <p:sldId id="262" r:id="rId4"/>
    <p:sldId id="673" r:id="rId5"/>
    <p:sldId id="708" r:id="rId6"/>
    <p:sldId id="709" r:id="rId7"/>
    <p:sldId id="261" r:id="rId8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3">
          <p15:clr>
            <a:srgbClr val="A4A3A4"/>
          </p15:clr>
        </p15:guide>
        <p15:guide id="2" pos="28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BAA"/>
    <a:srgbClr val="0070B1"/>
    <a:srgbClr val="008FD4"/>
    <a:srgbClr val="5ACBF5"/>
    <a:srgbClr val="90D8A2"/>
    <a:srgbClr val="00AEEF"/>
    <a:srgbClr val="00ABBD"/>
    <a:srgbClr val="0089CF"/>
    <a:srgbClr val="8CC6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39" autoAdjust="0"/>
    <p:restoredTop sz="50000" autoAdjust="0"/>
  </p:normalViewPr>
  <p:slideViewPr>
    <p:cSldViewPr snapToGrid="0" snapToObjects="1">
      <p:cViewPr varScale="1">
        <p:scale>
          <a:sx n="117" d="100"/>
          <a:sy n="117" d="100"/>
        </p:scale>
        <p:origin x="67" y="101"/>
      </p:cViewPr>
      <p:guideLst>
        <p:guide orient="horz" pos="1943"/>
        <p:guide pos="28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2022/5/30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39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  <a:t>5/30/2022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949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230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7B483-A7FA-4F57-B675-D02F5D8D70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043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7B483-A7FA-4F57-B675-D02F5D8D70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073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7B483-A7FA-4F57-B675-D02F5D8D70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751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912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defRPr/>
            </a:pPr>
            <a:r>
              <a:rPr 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defRPr/>
            </a:pPr>
            <a:r>
              <a:rPr 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>
              <a:buFont typeface="Arial" panose="020B0604020202020204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>
              <a:buFont typeface="Arial" panose="020B0604020202020204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Heiti SC Light"/>
              </a:rPr>
              <a:t>内部公开</a:t>
            </a:r>
            <a:r>
              <a:rPr lang="en-US" sz="1000" dirty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622300" y="1895610"/>
            <a:ext cx="8413749" cy="1022696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ea typeface="微软雅黑" panose="020B0503020204020204" charset="-122"/>
              </a:rPr>
              <a:t>Discussion on co-channel scenarios and adjacent-channel scenarios for duplex operation</a:t>
            </a:r>
            <a:endParaRPr lang="en-US" sz="2400" dirty="0">
              <a:ea typeface="微软雅黑" panose="020B0503020204020204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148116" y="129113"/>
            <a:ext cx="4354512" cy="147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3GPP TSG RAN Meeting #</a:t>
            </a:r>
            <a:r>
              <a:rPr kumimoji="1" lang="en-US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96</a:t>
            </a: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	</a:t>
            </a: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Budapest, Hungary, June 6-9, </a:t>
            </a:r>
            <a:r>
              <a:rPr kumimoji="1" lang="en-US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2022</a:t>
            </a: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Source: 	ZTE, </a:t>
            </a:r>
            <a:r>
              <a:rPr kumimoji="1" lang="en-US" altLang="zh-CN" sz="1800" dirty="0" err="1">
                <a:solidFill>
                  <a:schemeClr val="bg1"/>
                </a:solidFill>
                <a:ea typeface="宋体" panose="02010600030101010101" pitchFamily="2" charset="-122"/>
              </a:rPr>
              <a:t>Sanechips</a:t>
            </a:r>
            <a:endParaRPr kumimoji="1" lang="en-US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Agenda:   </a:t>
            </a:r>
            <a:r>
              <a:rPr kumimoji="1" lang="en-US" altLang="zh-CN" sz="1800" dirty="0" smtClean="0">
                <a:solidFill>
                  <a:schemeClr val="bg1"/>
                </a:solidFill>
                <a:ea typeface="宋体" panose="02010600030101010101" pitchFamily="2" charset="-122"/>
              </a:rPr>
              <a:t>9.2.6</a:t>
            </a: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1800" dirty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413250" y="24528"/>
            <a:ext cx="435451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400" dirty="0" smtClean="0">
                <a:solidFill>
                  <a:schemeClr val="bg1"/>
                </a:solidFill>
                <a:ea typeface="宋体" panose="02010600030101010101" pitchFamily="2" charset="-122"/>
              </a:rPr>
              <a:t>RP-221646</a:t>
            </a:r>
            <a:endParaRPr kumimoji="1" lang="en-US" altLang="zh-CN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153483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altLang="zh-CN" b="1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Background: SID (1/2)</a:t>
            </a:r>
            <a:r>
              <a: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0745" y="4635511"/>
            <a:ext cx="606116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[1]. RP-220633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Revised SID: Study on evolution of NR duplex operation, </a:t>
            </a:r>
            <a:r>
              <a:rPr lang="en-US" altLang="zh-CN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RAN#95-e, CMCC</a:t>
            </a:r>
            <a:endParaRPr lang="zh-CN" altLang="en-US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45594"/>
              </p:ext>
            </p:extLst>
          </p:nvPr>
        </p:nvGraphicFramePr>
        <p:xfrm>
          <a:off x="270745" y="734485"/>
          <a:ext cx="8704154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415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objective of this study is to identify and evaluate the potential enhancements to support duplex evolution for NR TDD in unpaired spectrum.</a:t>
                      </a:r>
                    </a:p>
                    <a:p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this study, the followings are assumed:</a:t>
                      </a:r>
                    </a:p>
                    <a:p>
                      <a:pPr lvl="1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Duplex enhancement at the </a:t>
                      </a:r>
                      <a:r>
                        <a:rPr lang="en-US" altLang="zh-CN" sz="1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side</a:t>
                      </a:r>
                    </a:p>
                    <a:p>
                      <a:pPr lvl="1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Half duplex operation at the UE side</a:t>
                      </a:r>
                    </a:p>
                    <a:p>
                      <a:pPr lvl="1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No restriction on frequency ranges</a:t>
                      </a:r>
                    </a:p>
                    <a:p>
                      <a:endParaRPr lang="en-US" altLang="zh-CN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detailed objectives are as follows:</a:t>
                      </a:r>
                    </a:p>
                    <a:p>
                      <a:pPr lvl="1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Identify applicable and relevant deployment scenarios (RAN1).</a:t>
                      </a:r>
                    </a:p>
                    <a:p>
                      <a:pPr lvl="1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Develop evaluation methodology for duplex enhancement (RAN1).</a:t>
                      </a:r>
                    </a:p>
                    <a:p>
                      <a:pPr lvl="1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Study the </a:t>
                      </a:r>
                      <a:r>
                        <a:rPr lang="en-US" altLang="zh-CN" sz="1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subband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non-overlapping full duplex and potential enhancements on dynamic/flexible TDD (RAN1, RAN4).</a:t>
                      </a:r>
                    </a:p>
                    <a:p>
                      <a:pPr lvl="2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Identify possible schemes and evaluate their feasibility and performances (RAN1).</a:t>
                      </a:r>
                    </a:p>
                    <a:p>
                      <a:pPr lvl="2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Study inter-</a:t>
                      </a:r>
                      <a:r>
                        <a:rPr lang="en-US" altLang="zh-CN" sz="1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inter-UE CLI handling and identify solutions to manage them (RAN1). </a:t>
                      </a:r>
                    </a:p>
                    <a:p>
                      <a:pPr lvl="3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Consider intra-</a:t>
                      </a:r>
                      <a:r>
                        <a:rPr lang="en-US" altLang="zh-CN" sz="1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subband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CLI and inter-</a:t>
                      </a:r>
                      <a:r>
                        <a:rPr lang="en-US" altLang="zh-CN" sz="1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subband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CLI in case of the </a:t>
                      </a:r>
                      <a:r>
                        <a:rPr lang="en-US" altLang="zh-CN" sz="1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subband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non-overlapping full duplex.</a:t>
                      </a:r>
                    </a:p>
                    <a:p>
                      <a:pPr lvl="2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Study the performance of the identified schemes as well as the impact on legacy operation assuming their co-existence in co-channel and adjacent channels (RAN1).</a:t>
                      </a:r>
                    </a:p>
                    <a:p>
                      <a:pPr lvl="2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Study the feasibility of and impact on RF requirements considering adjacent-channel co-existence with the legacy operation (RAN4).</a:t>
                      </a:r>
                    </a:p>
                    <a:p>
                      <a:pPr lvl="2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Study the feasibility of and impact on RF requirements considering the self-interference, the inter-</a:t>
                      </a:r>
                      <a:r>
                        <a:rPr lang="en-US" altLang="zh-CN" sz="1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subband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CLI, and the inter-operator CLI at </a:t>
                      </a:r>
                      <a:r>
                        <a:rPr lang="en-US" altLang="zh-CN" sz="1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the inter-</a:t>
                      </a:r>
                      <a:r>
                        <a:rPr lang="en-US" altLang="zh-CN" sz="10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subband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CLI and inter-operator CLI at UE (RAN4).</a:t>
                      </a:r>
                    </a:p>
                    <a:p>
                      <a:pPr lvl="2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Note: RAN4 should be involved early to provide necessary information to RAN1 as needed and to study the feasibility aspects due to high impact in antenna/RF and algorithm design, which include antenna isolation, TX IM suppression in the RX part, filtering and digital interference suppression.</a:t>
                      </a:r>
                    </a:p>
                    <a:p>
                      <a:pPr lvl="2"/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Summarize the regulatory aspects that have to be considered for deploying the identified duplex enhancements in TDD unpaired spectrum (RAN4).</a:t>
                      </a:r>
                    </a:p>
                    <a:p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Note: For potential enhancements on dynamic/flexible TDD, utilize the outcome of discussion in Rel-15 and Rel-16 while avoiding the repetition of the same discussion.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377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153483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altLang="zh-CN" b="1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Background: Discussion in RAN1#109-e (2/2)</a:t>
            </a:r>
            <a:r>
              <a: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3375" y="4357429"/>
            <a:ext cx="839726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[1]. R1-2205540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Summary# of email discussion on evaluation of NR duplex </a:t>
            </a:r>
            <a:r>
              <a:rPr lang="en-US" altLang="zh-CN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evolution, RAN1#109-e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Moderator (CMCC</a:t>
            </a:r>
            <a:r>
              <a:rPr lang="en-US" altLang="zh-CN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[2]. </a:t>
            </a:r>
            <a:r>
              <a:rPr lang="en-US" altLang="zh-CN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R1-2205374, Summary 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#4 of [109-e-R18-Duplex-04] Email discussion on dynamic/flexible </a:t>
            </a:r>
            <a:r>
              <a:rPr lang="en-US" altLang="zh-CN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TDD, RAN1#109-e, Moderator </a:t>
            </a:r>
            <a:r>
              <a:rPr lang="en-US" altLang="zh-CN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(LG Electronics)</a:t>
            </a:r>
            <a:endParaRPr lang="zh-CN" altLang="en-US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189566"/>
              </p:ext>
            </p:extLst>
          </p:nvPr>
        </p:nvGraphicFramePr>
        <p:xfrm>
          <a:off x="270745" y="734485"/>
          <a:ext cx="8704154" cy="327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4154"/>
              </a:tblGrid>
              <a:tr h="370840">
                <a:tc>
                  <a:txBody>
                    <a:bodyPr/>
                    <a:lstStyle/>
                    <a:p>
                      <a:pPr marL="171450" indent="-1714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During the discussion in RAN1#109-e meeting, companies have different</a:t>
                      </a:r>
                      <a:r>
                        <a:rPr lang="en-US" altLang="zh-CN" sz="1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understandings whether/how to treat co-channel scenarios and adjacent-channel scenarios for duplex operation in RAN1. Basically, there are the following three alternatives mentioned during the RAN1 discussion.</a:t>
                      </a:r>
                    </a:p>
                    <a:p>
                      <a:pPr marL="628650" lvl="1" indent="-1714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Alt.1: Study co-channel scenarios and adjacent-channel scenarios in RAN4 only</a:t>
                      </a:r>
                    </a:p>
                    <a:p>
                      <a:pPr marL="628650" lvl="1" indent="-1714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Alt.2: Study co-channel scenarios and adjacent-channel scenarios in both RAN1 and RAN4, with the understanding that these scenarios are considered as </a:t>
                      </a:r>
                      <a:r>
                        <a:rPr lang="en-US" altLang="zh-CN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lower</a:t>
                      </a:r>
                      <a:r>
                        <a:rPr lang="en-US" altLang="zh-CN" sz="1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priority</a:t>
                      </a:r>
                    </a:p>
                    <a:p>
                      <a:pPr marL="6286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zh-CN" sz="1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Alt.3: Study co-channel scenarios and adjacent-channel scenarios in both RAN1 and RAN4, with the understanding that these scenarios are considered as </a:t>
                      </a:r>
                      <a:r>
                        <a:rPr lang="en-US" altLang="zh-CN" sz="12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 priority </a:t>
                      </a:r>
                      <a:r>
                        <a:rPr lang="en-US" altLang="zh-CN" sz="1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(i.e., the same priority as duplex scenarios without any co-existence)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Similar </a:t>
                      </a:r>
                      <a:r>
                        <a:rPr lang="en-US" altLang="zh-CN" sz="1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issues happen to dynamic TDD. Companies have different understandings on whether adjacent-channel scenarios should be discussed in RAN1 considering that RAN4 has done similar work in Rel-16 CLI.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Note1: “Co-channel scenarios” refer to SBFD/Dynamic</a:t>
                      </a:r>
                      <a:r>
                        <a:rPr lang="en-US" altLang="zh-CN" sz="1100" b="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TDD co-existence with co-channel legacy TDD system</a:t>
                      </a:r>
                    </a:p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Note2: “Adjacent-channel scenarios” refer to SBFD/Dynamic</a:t>
                      </a:r>
                      <a:r>
                        <a:rPr lang="en-US" altLang="zh-CN" sz="1100" b="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TDD co-existence with adjacent-channel legacy TDD system</a:t>
                      </a:r>
                      <a:endParaRPr lang="en-US" altLang="zh-CN" sz="11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137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153483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altLang="zh-CN" b="1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Proposals</a:t>
            </a:r>
            <a:endParaRPr lang="zh-CN" altLang="en-US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693983"/>
              </p:ext>
            </p:extLst>
          </p:nvPr>
        </p:nvGraphicFramePr>
        <p:xfrm>
          <a:off x="270745" y="734485"/>
          <a:ext cx="8704154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4154"/>
              </a:tblGrid>
              <a:tr h="370840"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1" u="none" baseline="0" dirty="0" smtClean="0">
                          <a:solidFill>
                            <a:srgbClr val="005BA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Sub-band full duplex</a:t>
                      </a:r>
                    </a:p>
                    <a:p>
                      <a:pPr marL="171450" indent="-1714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Considering that co-channel scenarios and adjacent-channel scenarios are clearly listed in the existing Rel-18 Duplex SID and they are the main challenges for the deployment of sub-band full duplex, it is suggested to study co-channel scenarios and adjacent-channel scenarios in both RAN1 and </a:t>
                      </a:r>
                      <a:r>
                        <a:rPr lang="en-US" altLang="zh-CN" sz="1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RAN4, with the understanding that these scenarios are considered as high priority in RAN1 (i.e., the same priority as duplex scenarios without any co-existence).  </a:t>
                      </a:r>
                      <a:r>
                        <a:rPr lang="en-US" altLang="zh-CN" sz="1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Tight coordination between RAN1 and RAN4 may be needed to avoid duplicated discussion. </a:t>
                      </a:r>
                    </a:p>
                    <a:p>
                      <a:pPr marL="171450" indent="-1714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1" i="1" baseline="0" dirty="0" smtClean="0">
                          <a:solidFill>
                            <a:srgbClr val="005BAA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Proposal#1</a:t>
                      </a:r>
                      <a:r>
                        <a:rPr lang="en-US" altLang="zh-CN" sz="1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For Rel-18 sub-band full duplex, study co-channel scenarios and adjacent-channel scenarios in both RAN1 and RAN4 and consider co-channel scenarios and adjacent-channel scenarios as </a:t>
                      </a:r>
                      <a:r>
                        <a:rPr lang="en-US" altLang="zh-CN" sz="1200" b="1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 priority in RAN1 </a:t>
                      </a:r>
                      <a:r>
                        <a:rPr lang="en-US" altLang="zh-CN" sz="12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(i.e., the same priority as duplex scenarios without any co-existence)</a:t>
                      </a:r>
                    </a:p>
                    <a:p>
                      <a:pPr marL="171450" indent="-1714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zh-CN" sz="1200" b="0" i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u="none" kern="1200" baseline="0" dirty="0" smtClean="0">
                          <a:solidFill>
                            <a:srgbClr val="005BAA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Dynamic TDD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For dynamic TDD scenarios in Rel-18 Duplex SID, it is suggested to also study adjacent-channel scenarios as high priority in RAN1. Because Rel-16 CLI study only focus on the homogeneous network scenarios and only large scale channel models are used in the simulation, to fully investigate the potential of dynamic TDD, Rel-18 study for dynamic TDD can consider more scenarios including </a:t>
                      </a:r>
                      <a:r>
                        <a:rPr lang="en-US" altLang="zh-CN" sz="1200" b="0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Hetnet</a:t>
                      </a:r>
                      <a:r>
                        <a:rPr lang="en-US" altLang="zh-CN" sz="1200" b="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more sophisticated channel model (e.g., including small scales parameters) and more sophisticated solutions to address the CLI.</a:t>
                      </a:r>
                    </a:p>
                    <a:p>
                      <a:pPr marL="171450" marR="0" lvl="1" indent="-1714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i="1" kern="1200" baseline="0" dirty="0" smtClean="0">
                          <a:solidFill>
                            <a:srgbClr val="005BAA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Proposal#2</a:t>
                      </a:r>
                      <a:r>
                        <a:rPr lang="en-US" altLang="zh-CN" sz="1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For Rel-18 dynamic TDD in Duplex SID, study adjacent-channel scenarios in both RAN1 and RAN4 and consider adjacent-channel scenarios as </a:t>
                      </a:r>
                      <a:r>
                        <a:rPr lang="en-US" altLang="zh-CN" sz="1200" b="1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high priority in RAN1 </a:t>
                      </a:r>
                      <a:r>
                        <a:rPr lang="en-US" altLang="zh-CN" sz="1200" b="0" i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(i.e., the same priority as co-channel scenarios).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676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>
                <a:ea typeface="微软雅黑" panose="020B0503020204020204" charset="-122"/>
              </a:rPr>
              <a:t>Thank you</a:t>
            </a:r>
            <a:endParaRPr sz="2400" dirty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4067</TotalTime>
  <Words>870</Words>
  <Application>Microsoft Office PowerPoint</Application>
  <PresentationFormat>全屏显示(16:9)</PresentationFormat>
  <Paragraphs>53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Heiti SC Light</vt:lpstr>
      <vt:lpstr>MS PGothic</vt:lpstr>
      <vt:lpstr>宋体</vt:lpstr>
      <vt:lpstr>微软雅黑</vt:lpstr>
      <vt:lpstr>Arial</vt:lpstr>
      <vt:lpstr>Calibri</vt:lpstr>
      <vt:lpstr>Times New Roman</vt:lpstr>
      <vt:lpstr>Wingdings</vt:lpstr>
      <vt:lpstr>ZTE-Internal use only-16X9</vt:lpstr>
      <vt:lpstr>1_ZTE-Internal use only-16X9</vt:lpstr>
      <vt:lpstr>正文</vt:lpstr>
      <vt:lpstr>Discussion on co-channel scenarios and adjacent-channel scenarios for duplex operation</vt:lpstr>
      <vt:lpstr>Background: SID (1/2) </vt:lpstr>
      <vt:lpstr>Background: Discussion in RAN1#109-e (2/2) </vt:lpstr>
      <vt:lpstr>Proposals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ZTE-LRY</cp:lastModifiedBy>
  <cp:revision>1433</cp:revision>
  <dcterms:created xsi:type="dcterms:W3CDTF">2015-07-28T09:06:00Z</dcterms:created>
  <dcterms:modified xsi:type="dcterms:W3CDTF">2022-05-30T12:31:31Z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