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4">
  <p:sldMasterIdLst>
    <p:sldMasterId id="2147483648" r:id="rId1"/>
    <p:sldMasterId id="2147483656" r:id="rId2"/>
    <p:sldMasterId id="2147483663" r:id="rId3"/>
  </p:sldMasterIdLst>
  <p:notesMasterIdLst>
    <p:notesMasterId r:id="rId10"/>
  </p:notesMasterIdLst>
  <p:handoutMasterIdLst>
    <p:handoutMasterId r:id="rId11"/>
  </p:handoutMasterIdLst>
  <p:sldIdLst>
    <p:sldId id="262" r:id="rId4"/>
    <p:sldId id="487" r:id="rId5"/>
    <p:sldId id="493" r:id="rId6"/>
    <p:sldId id="494" r:id="rId7"/>
    <p:sldId id="490" r:id="rId8"/>
    <p:sldId id="261" r:id="rId9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42">
          <p15:clr>
            <a:srgbClr val="A4A3A4"/>
          </p15:clr>
        </p15:guide>
        <p15:guide id="2" pos="28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B1"/>
    <a:srgbClr val="008FD4"/>
    <a:srgbClr val="5ACBF5"/>
    <a:srgbClr val="90D8A2"/>
    <a:srgbClr val="00AEEF"/>
    <a:srgbClr val="00ABBD"/>
    <a:srgbClr val="0089CF"/>
    <a:srgbClr val="005BAA"/>
    <a:srgbClr val="8CC6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2" autoAdjust="0"/>
    <p:restoredTop sz="50000" autoAdjust="0"/>
  </p:normalViewPr>
  <p:slideViewPr>
    <p:cSldViewPr snapToGrid="0" snapToObjects="1">
      <p:cViewPr varScale="1">
        <p:scale>
          <a:sx n="114" d="100"/>
          <a:sy n="114" d="100"/>
        </p:scale>
        <p:origin x="67" y="91"/>
      </p:cViewPr>
      <p:guideLst>
        <p:guide orient="horz" pos="1942"/>
        <p:guide pos="28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t>2022/5/30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9669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D7B1F9-E82C-4289-810D-22272FC3DBEB}" type="datetimeFigureOut">
              <a:rPr lang="en-US" smtClean="0"/>
              <a:t>5/30/2022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B44DB-93D9-4413-9809-D5C2D0D02A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5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924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2274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10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1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 typeface="Arial" panose="020B0604020202020204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>
              <a:buFont typeface="Arial" panose="020B0604020202020204" pitchFamily="34" charset="0"/>
              <a:buNone/>
            </a:pP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 typeface="Arial" panose="020B0604020202020204" pitchFamily="34" charset="0"/>
              <a:buNone/>
            </a:pP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113" name="TextBox 17"/>
          <p:cNvSpPr txBox="1">
            <a:spLocks noChangeArrowheads="1"/>
          </p:cNvSpPr>
          <p:nvPr/>
        </p:nvSpPr>
        <p:spPr bwMode="auto">
          <a:xfrm>
            <a:off x="8210408" y="110548"/>
            <a:ext cx="777737" cy="230765"/>
          </a:xfrm>
          <a:prstGeom prst="rect">
            <a:avLst/>
          </a:prstGeom>
          <a:noFill/>
          <a:ln w="9525" cap="flat" cmpd="sng">
            <a:noFill/>
            <a:bevel/>
          </a:ln>
          <a:effectLst/>
        </p:spPr>
        <p:txBody>
          <a:bodyPr lIns="0" tIns="0" rIns="0" bIns="0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Heiti SC Light"/>
              </a:rPr>
              <a:t>内部公开</a:t>
            </a:r>
            <a:r>
              <a:rPr lang="en-US" sz="1000" dirty="0">
                <a:solidFill>
                  <a:srgbClr val="404040"/>
                </a:solidFill>
                <a:latin typeface="微软雅黑" panose="020B0503020204020204" charset="-122"/>
                <a:ea typeface="Heiti SC Light"/>
                <a:cs typeface="Heiti SC Light"/>
              </a:rPr>
              <a:t>▲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7"/>
          <p:cNvSpPr>
            <a:spLocks noGrp="1"/>
          </p:cNvSpPr>
          <p:nvPr>
            <p:ph type="ctrTitle"/>
          </p:nvPr>
        </p:nvSpPr>
        <p:spPr>
          <a:xfrm>
            <a:off x="623570" y="2171065"/>
            <a:ext cx="7070725" cy="1022985"/>
          </a:xfrm>
        </p:spPr>
        <p:txBody>
          <a:bodyPr/>
          <a:lstStyle/>
          <a:p>
            <a:pPr eaLnBrk="1" hangingPunct="1"/>
            <a:r>
              <a:rPr lang="en-US" dirty="0"/>
              <a:t>Motivation on basket WID on </a:t>
            </a:r>
            <a:r>
              <a:rPr lang="en-US" dirty="0" smtClean="0"/>
              <a:t>4Rx </a:t>
            </a:r>
            <a:r>
              <a:rPr lang="en-US" dirty="0"/>
              <a:t>and 8Rx </a:t>
            </a:r>
            <a:r>
              <a:rPr lang="en-US" dirty="0" smtClean="0"/>
              <a:t>support for </a:t>
            </a:r>
            <a:r>
              <a:rPr lang="en-US" dirty="0"/>
              <a:t>NR FR1 bands in Rel-18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135981" y="261910"/>
            <a:ext cx="71782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3GPP TSG RAN meeting #</a:t>
            </a:r>
            <a:r>
              <a:rPr kumimoji="1" lang="en-US" altLang="en-US" sz="1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96</a:t>
            </a:r>
            <a:r>
              <a:rPr kumimoji="1"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				          RP-221639</a:t>
            </a:r>
          </a:p>
          <a:p>
            <a:r>
              <a:rPr kumimoji="1"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Budapest, Hungary, June 6-9, 2022</a:t>
            </a:r>
          </a:p>
          <a:p>
            <a:endParaRPr kumimoji="1" lang="en-US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r>
              <a:rPr kumimoji="1"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Source: 		ZTE Corporation</a:t>
            </a:r>
          </a:p>
          <a:p>
            <a:r>
              <a:rPr kumimoji="1"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Agenda Item:	9.1.5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081" y="49267"/>
            <a:ext cx="3956331" cy="329275"/>
          </a:xfrm>
        </p:spPr>
        <p:txBody>
          <a:bodyPr/>
          <a:lstStyle/>
          <a:p>
            <a:r>
              <a:rPr lang="en-US" sz="2000" dirty="0"/>
              <a:t>Backgroud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43840" y="606425"/>
            <a:ext cx="8639810" cy="422402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4Rx requirements have been introduced for some FR1 bands for different form factors in the past. The purpose by introducing the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4Rx support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 some bands is to provide higher throughput and better coverage.  </a:t>
            </a: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 new WID [1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] on 4Rx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 NR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band n8 was approved, with the same consideration of 600MHz (n71) and 700MHz band (n28), i.e. 4 Rx operation is targeted for FWA form factor.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Currently, there were  several NR bands already supported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4Rx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. However, there were some other bands not supporting 4Rx. 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In addition to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4Rx support, the objectives of ‘enable Enable 8Rx for CPE/FWA/vehicle/industrial devices’ was approved in the WID [2], where the total number of example band should be limited to 3, and other bands to be introduced in the release independent way later on from Rel-18.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Reference:</a:t>
            </a:r>
            <a:endParaRPr lang="en-US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[1] RP-213659, New WID: 4Rx support for NR band n8, CHTTL</a:t>
            </a:r>
            <a:endParaRPr lang="en-US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[2] RP-220987, New WID on Further RF requirements enhancement for NR frequency range 1 (FR1), Huawei</a:t>
            </a:r>
            <a:endParaRPr kumimoji="1" lang="zh-CN" altLang="en-US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081" y="49267"/>
            <a:ext cx="3956331" cy="329275"/>
          </a:xfrm>
        </p:spPr>
        <p:txBody>
          <a:bodyPr/>
          <a:lstStyle/>
          <a:p>
            <a:r>
              <a:rPr lang="en-US" sz="2000" dirty="0"/>
              <a:t>4Rx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1280" y="606425"/>
            <a:ext cx="8748395" cy="41059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More bands may be requested by operators to support 4Rx in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Rel-18.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using the current approach,</a:t>
            </a:r>
            <a:r>
              <a:rPr lang="en-US" alt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individual WIDs will be needed for different bands, which is not an efficient way for RAN4 WIDs management. Therefore, it is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proposed to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create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basket WID to include all possible bands requested by operators to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support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4Rx in Rel-18.</a:t>
            </a: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RF aspect:</a:t>
            </a:r>
            <a:endParaRPr lang="en-US" altLang="en-US" sz="1600" dirty="0"/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REFSEN requirements: only ΔR</a:t>
            </a:r>
            <a:r>
              <a:rPr lang="en-US" altLang="en-US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IB,4R</a:t>
            </a: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value should be defined for the bands supporting 4Rx with the specific </a:t>
            </a: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form factor 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Performance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aspect:</a:t>
            </a:r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Release independence in TS38.307 is needed to be updated</a:t>
            </a:r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85750" lvl="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CA or MRDC combination updates</a:t>
            </a:r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MSD requirements for NR inter-band CA or MRDC band combination that consist of the band(s) support 4Rx should be updated</a:t>
            </a:r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081" y="49267"/>
            <a:ext cx="3956331" cy="329275"/>
          </a:xfrm>
        </p:spPr>
        <p:txBody>
          <a:bodyPr/>
          <a:lstStyle/>
          <a:p>
            <a:r>
              <a:rPr lang="en-US" sz="2000" dirty="0"/>
              <a:t>8Rx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1280" y="606425"/>
            <a:ext cx="8625205" cy="41059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he objectives of ‘enable Enable 8Rx for CPE/FWA/vehicle/industrial devices’ was approved,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suitation could be foreseen to be the same as 4Rx, in which individual WIDs may be needed if more bands are requested by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operators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to support 8Rx in future. </a:t>
            </a: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Comparing with 4Rx, many more benefits can be achieved for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8Rx. For example,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it can further enhance the coverage for the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users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located at the cell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edge. Also,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it can significantly improve the downlink throughput for a single user. </a:t>
            </a: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 the RF requirement work, it could be foreseen that there would be limited impacts on the RF requirements when introducing 8Rx feature. </a:t>
            </a: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 a UE supporting 8Rx, different form factors are foreseen for different bands. The bands supporting 8Rx can be added to RAN4 specification if operators have the demands.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Therefore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it is also feasible to use a basket WID to include all possible bands requested by operators to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8Rx in Rel-18.</a:t>
            </a: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Considering the discussion on the 8Rx feature is still underway, the basket WID work will be started after all of the RF requirements of 8Rx are finished.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081" y="49267"/>
            <a:ext cx="3956331" cy="329275"/>
          </a:xfrm>
        </p:spPr>
        <p:txBody>
          <a:bodyPr/>
          <a:lstStyle/>
          <a:p>
            <a:r>
              <a:rPr lang="en-US" sz="2000" dirty="0"/>
              <a:t>Proposal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2"/>
          </p:nvPr>
        </p:nvSpPr>
        <p:spPr>
          <a:xfrm>
            <a:off x="164051" y="547446"/>
            <a:ext cx="8513763" cy="3346880"/>
          </a:xfrm>
        </p:spPr>
        <p:txBody>
          <a:bodyPr/>
          <a:lstStyle/>
          <a:p>
            <a:pPr marL="285750" indent="-285750" latinLnBrk="0">
              <a:spcBef>
                <a:spcPts val="0"/>
              </a:spcBef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dirty="0" smtClean="0">
                <a:solidFill>
                  <a:schemeClr val="tx1"/>
                </a:solidFill>
                <a:sym typeface="+mn-ea"/>
              </a:rPr>
              <a:t>Create </a:t>
            </a:r>
            <a:r>
              <a:rPr lang="en-US" dirty="0">
                <a:solidFill>
                  <a:schemeClr val="tx1"/>
                </a:solidFill>
                <a:sym typeface="+mn-ea"/>
              </a:rPr>
              <a:t>a basket WID to include all possible bands requested by operators to </a:t>
            </a:r>
            <a:r>
              <a:rPr lang="en-US" dirty="0" smtClean="0">
                <a:solidFill>
                  <a:schemeClr val="tx1"/>
                </a:solidFill>
                <a:sym typeface="+mn-ea"/>
              </a:rPr>
              <a:t>support </a:t>
            </a:r>
            <a:r>
              <a:rPr lang="en-US" dirty="0">
                <a:solidFill>
                  <a:schemeClr val="tx1"/>
                </a:solidFill>
                <a:sym typeface="+mn-ea"/>
              </a:rPr>
              <a:t>both 4Rx and 8Rx in Rel-18.</a:t>
            </a:r>
          </a:p>
          <a:p>
            <a:pPr marL="742950" lvl="1" indent="-285750" latinLnBrk="0">
              <a:spcBef>
                <a:spcPts val="0"/>
              </a:spcBef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sz="1200" dirty="0">
                <a:solidFill>
                  <a:schemeClr val="tx1"/>
                </a:solidFill>
              </a:rPr>
              <a:t>Note 1:</a:t>
            </a:r>
            <a:r>
              <a:rPr lang="en-US" sz="1200" dirty="0">
                <a:solidFill>
                  <a:schemeClr val="tx1"/>
                </a:solidFill>
                <a:sym typeface="+mn-ea"/>
              </a:rPr>
              <a:t> The basket WID work for 8Rx will be started after all of the RF requirements for 8Rx are finished.</a:t>
            </a:r>
          </a:p>
          <a:p>
            <a:pPr marL="742950" lvl="1" indent="-285750" latinLnBrk="0">
              <a:spcBef>
                <a:spcPts val="0"/>
              </a:spcBef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200" dirty="0">
                <a:solidFill>
                  <a:schemeClr val="tx1"/>
                </a:solidFill>
                <a:sym typeface="+mn-ea"/>
              </a:rPr>
              <a:t>Note 2: 8Rx for CPE/FWA/vehicle/industrial devices</a:t>
            </a:r>
          </a:p>
          <a:p>
            <a:pPr marL="742950" lvl="1" indent="-285750" latinLnBrk="0">
              <a:spcBef>
                <a:spcPts val="0"/>
              </a:spcBef>
              <a:spcAft>
                <a:spcPts val="900"/>
              </a:spcAft>
              <a:buFont typeface="Wingdings" panose="05000000000000000000" charset="0"/>
              <a:buChar char="n"/>
            </a:pPr>
            <a:endParaRPr lang="en-US" altLang="zh-CN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dirty="0">
                <a:ea typeface="微软雅黑" panose="020B0503020204020204" charset="-122"/>
              </a:rPr>
              <a:t>Thank you</a:t>
            </a:r>
            <a:endParaRPr sz="2400" dirty="0"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ZTE-Internal use only-16X9</Template>
  <TotalTime>4</TotalTime>
  <Words>599</Words>
  <Application>Microsoft Office PowerPoint</Application>
  <PresentationFormat>全屏显示(16:9)</PresentationFormat>
  <Paragraphs>37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Heiti SC Light</vt:lpstr>
      <vt:lpstr>MS PGothic</vt:lpstr>
      <vt:lpstr>宋体</vt:lpstr>
      <vt:lpstr>微软雅黑</vt:lpstr>
      <vt:lpstr>Arial</vt:lpstr>
      <vt:lpstr>Calibri</vt:lpstr>
      <vt:lpstr>Wingdings</vt:lpstr>
      <vt:lpstr>ZTE-Internal use only-16X9</vt:lpstr>
      <vt:lpstr>1_ZTE-Internal use only-16X9</vt:lpstr>
      <vt:lpstr>正文</vt:lpstr>
      <vt:lpstr>Motivation on basket WID on 4Rx and 8Rx support for NR FR1 bands in Rel-18</vt:lpstr>
      <vt:lpstr>Backgroud</vt:lpstr>
      <vt:lpstr>4Rx</vt:lpstr>
      <vt:lpstr>8Rx</vt:lpstr>
      <vt:lpstr>Proposal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ZTE</dc:creator>
  <cp:lastModifiedBy>ZTE-LRY</cp:lastModifiedBy>
  <cp:revision>1427</cp:revision>
  <dcterms:created xsi:type="dcterms:W3CDTF">2015-07-28T09:06:00Z</dcterms:created>
  <dcterms:modified xsi:type="dcterms:W3CDTF">2022-05-30T12:52:48Z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2052-11.8.2.10393</vt:lpwstr>
  </property>
</Properties>
</file>