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3">
  <p:sldMasterIdLst>
    <p:sldMasterId id="2147483648" r:id="rId1"/>
  </p:sldMasterIdLst>
  <p:sldIdLst>
    <p:sldId id="256" r:id="rId2"/>
    <p:sldId id="257" r:id="rId3"/>
    <p:sldId id="264" r:id="rId4"/>
    <p:sldId id="265" r:id="rId5"/>
    <p:sldId id="267" r:id="rId6"/>
    <p:sldId id="266" r:id="rId7"/>
    <p:sldId id="262"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018"/>
    <p:restoredTop sz="96327"/>
  </p:normalViewPr>
  <p:slideViewPr>
    <p:cSldViewPr snapToGrid="0" snapToObjects="1">
      <p:cViewPr varScale="1">
        <p:scale>
          <a:sx n="128" d="100"/>
          <a:sy n="128" d="100"/>
        </p:scale>
        <p:origin x="640" y="17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4717CE-2FB0-0D40-9530-494CB796902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B7CE858-AA31-C444-8538-D6656CEA269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DD54D5A-4528-BA4B-A39E-6D0564D4A4C7}"/>
              </a:ext>
            </a:extLst>
          </p:cNvPr>
          <p:cNvSpPr>
            <a:spLocks noGrp="1"/>
          </p:cNvSpPr>
          <p:nvPr>
            <p:ph type="dt" sz="half" idx="10"/>
          </p:nvPr>
        </p:nvSpPr>
        <p:spPr/>
        <p:txBody>
          <a:bodyPr/>
          <a:lstStyle/>
          <a:p>
            <a:fld id="{8BEFC661-E268-954F-8547-81BD7A388242}" type="datetimeFigureOut">
              <a:rPr lang="en-US" smtClean="0"/>
              <a:t>5/27/22</a:t>
            </a:fld>
            <a:endParaRPr lang="en-US" dirty="0"/>
          </a:p>
        </p:txBody>
      </p:sp>
      <p:sp>
        <p:nvSpPr>
          <p:cNvPr id="5" name="Footer Placeholder 4">
            <a:extLst>
              <a:ext uri="{FF2B5EF4-FFF2-40B4-BE49-F238E27FC236}">
                <a16:creationId xmlns:a16="http://schemas.microsoft.com/office/drawing/2014/main" id="{F0808116-35E2-C14F-90C9-17D9249DF15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D747167-2410-CC44-A55B-2F97BB121A02}"/>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29241378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30D838-39DA-4943-BE2D-2AF276AAF72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6CE69C9-7260-5C4F-BBC7-FDD2EC8B7AF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081A17B-1769-2C44-BD91-636DD8D920F2}"/>
              </a:ext>
            </a:extLst>
          </p:cNvPr>
          <p:cNvSpPr>
            <a:spLocks noGrp="1"/>
          </p:cNvSpPr>
          <p:nvPr>
            <p:ph type="dt" sz="half" idx="10"/>
          </p:nvPr>
        </p:nvSpPr>
        <p:spPr/>
        <p:txBody>
          <a:bodyPr/>
          <a:lstStyle/>
          <a:p>
            <a:fld id="{8BEFC661-E268-954F-8547-81BD7A388242}" type="datetimeFigureOut">
              <a:rPr lang="en-US" smtClean="0"/>
              <a:t>5/27/22</a:t>
            </a:fld>
            <a:endParaRPr lang="en-US" dirty="0"/>
          </a:p>
        </p:txBody>
      </p:sp>
      <p:sp>
        <p:nvSpPr>
          <p:cNvPr id="5" name="Footer Placeholder 4">
            <a:extLst>
              <a:ext uri="{FF2B5EF4-FFF2-40B4-BE49-F238E27FC236}">
                <a16:creationId xmlns:a16="http://schemas.microsoft.com/office/drawing/2014/main" id="{6B3AED68-E38B-234D-A921-71B2937778A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6C5CB8C-0E21-D24C-A555-AB1401DABD18}"/>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19509544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8AE638C-508A-2B49-A0DF-4275CEA609C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7F733A9-796E-D14D-AB88-0ED1B6B1ABE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FC2AB01-7FD9-794D-B6BF-A465EB59F5B8}"/>
              </a:ext>
            </a:extLst>
          </p:cNvPr>
          <p:cNvSpPr>
            <a:spLocks noGrp="1"/>
          </p:cNvSpPr>
          <p:nvPr>
            <p:ph type="dt" sz="half" idx="10"/>
          </p:nvPr>
        </p:nvSpPr>
        <p:spPr/>
        <p:txBody>
          <a:bodyPr/>
          <a:lstStyle/>
          <a:p>
            <a:fld id="{8BEFC661-E268-954F-8547-81BD7A388242}" type="datetimeFigureOut">
              <a:rPr lang="en-US" smtClean="0"/>
              <a:t>5/27/22</a:t>
            </a:fld>
            <a:endParaRPr lang="en-US" dirty="0"/>
          </a:p>
        </p:txBody>
      </p:sp>
      <p:sp>
        <p:nvSpPr>
          <p:cNvPr id="5" name="Footer Placeholder 4">
            <a:extLst>
              <a:ext uri="{FF2B5EF4-FFF2-40B4-BE49-F238E27FC236}">
                <a16:creationId xmlns:a16="http://schemas.microsoft.com/office/drawing/2014/main" id="{8F0564D2-0D67-C74C-97E8-9948544E142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EA4A05A-291F-3941-BF0B-6B25C732910C}"/>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33210816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3D8E14-56EF-2549-B112-F3585CE384A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F9917A2-9B07-864A-B0E9-885C142366A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5820F42-93EF-B548-9360-CFEED54B5073}"/>
              </a:ext>
            </a:extLst>
          </p:cNvPr>
          <p:cNvSpPr>
            <a:spLocks noGrp="1"/>
          </p:cNvSpPr>
          <p:nvPr>
            <p:ph type="dt" sz="half" idx="10"/>
          </p:nvPr>
        </p:nvSpPr>
        <p:spPr/>
        <p:txBody>
          <a:bodyPr/>
          <a:lstStyle/>
          <a:p>
            <a:fld id="{8BEFC661-E268-954F-8547-81BD7A388242}" type="datetimeFigureOut">
              <a:rPr lang="en-US" smtClean="0"/>
              <a:t>5/27/22</a:t>
            </a:fld>
            <a:endParaRPr lang="en-US" dirty="0"/>
          </a:p>
        </p:txBody>
      </p:sp>
      <p:sp>
        <p:nvSpPr>
          <p:cNvPr id="5" name="Footer Placeholder 4">
            <a:extLst>
              <a:ext uri="{FF2B5EF4-FFF2-40B4-BE49-F238E27FC236}">
                <a16:creationId xmlns:a16="http://schemas.microsoft.com/office/drawing/2014/main" id="{BDB81991-DD88-C245-9DD8-6EDB2664694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20C50C9-A7CB-1445-AEBB-0210EE1838A8}"/>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30580688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9B7C37-B239-CB49-8A00-F8152870B0F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5802122-78ED-FF4E-95D6-38D3166CB00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0C74904-1E71-B944-9B6D-A16306C3E991}"/>
              </a:ext>
            </a:extLst>
          </p:cNvPr>
          <p:cNvSpPr>
            <a:spLocks noGrp="1"/>
          </p:cNvSpPr>
          <p:nvPr>
            <p:ph type="dt" sz="half" idx="10"/>
          </p:nvPr>
        </p:nvSpPr>
        <p:spPr/>
        <p:txBody>
          <a:bodyPr/>
          <a:lstStyle/>
          <a:p>
            <a:fld id="{8BEFC661-E268-954F-8547-81BD7A388242}" type="datetimeFigureOut">
              <a:rPr lang="en-US" smtClean="0"/>
              <a:t>5/27/22</a:t>
            </a:fld>
            <a:endParaRPr lang="en-US" dirty="0"/>
          </a:p>
        </p:txBody>
      </p:sp>
      <p:sp>
        <p:nvSpPr>
          <p:cNvPr id="5" name="Footer Placeholder 4">
            <a:extLst>
              <a:ext uri="{FF2B5EF4-FFF2-40B4-BE49-F238E27FC236}">
                <a16:creationId xmlns:a16="http://schemas.microsoft.com/office/drawing/2014/main" id="{F099C4BF-1FDE-AE4C-AD33-EB177F467ED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A2294D0-4498-3B41-8A56-277CCC337450}"/>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437838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99A9E9-B77A-8D4B-B96B-2C8068C84FD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8E7BBD8-26A1-C14B-A106-8F296364662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B956FD9-6AF3-3D42-B6A3-1AFE012B105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CBE003B-E213-F046-9729-AE381D92BA50}"/>
              </a:ext>
            </a:extLst>
          </p:cNvPr>
          <p:cNvSpPr>
            <a:spLocks noGrp="1"/>
          </p:cNvSpPr>
          <p:nvPr>
            <p:ph type="dt" sz="half" idx="10"/>
          </p:nvPr>
        </p:nvSpPr>
        <p:spPr/>
        <p:txBody>
          <a:bodyPr/>
          <a:lstStyle/>
          <a:p>
            <a:fld id="{8BEFC661-E268-954F-8547-81BD7A388242}" type="datetimeFigureOut">
              <a:rPr lang="en-US" smtClean="0"/>
              <a:t>5/27/22</a:t>
            </a:fld>
            <a:endParaRPr lang="en-US" dirty="0"/>
          </a:p>
        </p:txBody>
      </p:sp>
      <p:sp>
        <p:nvSpPr>
          <p:cNvPr id="6" name="Footer Placeholder 5">
            <a:extLst>
              <a:ext uri="{FF2B5EF4-FFF2-40B4-BE49-F238E27FC236}">
                <a16:creationId xmlns:a16="http://schemas.microsoft.com/office/drawing/2014/main" id="{0E87F082-1DF7-2640-AAD2-CDA41599FA3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42A8536-A6F4-CE44-9788-834138FB243D}"/>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10932661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E5986-C0EA-B94B-B8CD-9F82FF4C6E1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E0C2A63-A648-2E48-BD82-83BCD2FFB0F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F44344-6918-B342-99B2-63601895DBB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C70D1A1-204B-8D4C-8B76-D23C2B39C41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7C789A7-B4B3-4647-A3A8-2C7087B4374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332D312-14D5-6F4D-B6BC-E183091C4BD5}"/>
              </a:ext>
            </a:extLst>
          </p:cNvPr>
          <p:cNvSpPr>
            <a:spLocks noGrp="1"/>
          </p:cNvSpPr>
          <p:nvPr>
            <p:ph type="dt" sz="half" idx="10"/>
          </p:nvPr>
        </p:nvSpPr>
        <p:spPr/>
        <p:txBody>
          <a:bodyPr/>
          <a:lstStyle/>
          <a:p>
            <a:fld id="{8BEFC661-E268-954F-8547-81BD7A388242}" type="datetimeFigureOut">
              <a:rPr lang="en-US" smtClean="0"/>
              <a:t>5/27/22</a:t>
            </a:fld>
            <a:endParaRPr lang="en-US" dirty="0"/>
          </a:p>
        </p:txBody>
      </p:sp>
      <p:sp>
        <p:nvSpPr>
          <p:cNvPr id="8" name="Footer Placeholder 7">
            <a:extLst>
              <a:ext uri="{FF2B5EF4-FFF2-40B4-BE49-F238E27FC236}">
                <a16:creationId xmlns:a16="http://schemas.microsoft.com/office/drawing/2014/main" id="{9AB6D0C1-317A-6846-AEC5-9A7AF170020F}"/>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CD724953-863F-DB49-9595-44BB83EFF777}"/>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11178576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F0D0F6-42D0-6B4F-A61E-9EA293D0F41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B98BDD3-119D-8141-B5C9-C872A5A93131}"/>
              </a:ext>
            </a:extLst>
          </p:cNvPr>
          <p:cNvSpPr>
            <a:spLocks noGrp="1"/>
          </p:cNvSpPr>
          <p:nvPr>
            <p:ph type="dt" sz="half" idx="10"/>
          </p:nvPr>
        </p:nvSpPr>
        <p:spPr/>
        <p:txBody>
          <a:bodyPr/>
          <a:lstStyle/>
          <a:p>
            <a:fld id="{8BEFC661-E268-954F-8547-81BD7A388242}" type="datetimeFigureOut">
              <a:rPr lang="en-US" smtClean="0"/>
              <a:t>5/27/22</a:t>
            </a:fld>
            <a:endParaRPr lang="en-US" dirty="0"/>
          </a:p>
        </p:txBody>
      </p:sp>
      <p:sp>
        <p:nvSpPr>
          <p:cNvPr id="4" name="Footer Placeholder 3">
            <a:extLst>
              <a:ext uri="{FF2B5EF4-FFF2-40B4-BE49-F238E27FC236}">
                <a16:creationId xmlns:a16="http://schemas.microsoft.com/office/drawing/2014/main" id="{A19ACB0A-0229-D947-B89D-37E462A8950D}"/>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99F1009F-C2D9-4343-B750-BB3E4217747E}"/>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30532411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24D7467-3971-D247-B62A-08FECC1AC7C1}"/>
              </a:ext>
            </a:extLst>
          </p:cNvPr>
          <p:cNvSpPr>
            <a:spLocks noGrp="1"/>
          </p:cNvSpPr>
          <p:nvPr>
            <p:ph type="dt" sz="half" idx="10"/>
          </p:nvPr>
        </p:nvSpPr>
        <p:spPr/>
        <p:txBody>
          <a:bodyPr/>
          <a:lstStyle/>
          <a:p>
            <a:fld id="{8BEFC661-E268-954F-8547-81BD7A388242}" type="datetimeFigureOut">
              <a:rPr lang="en-US" smtClean="0"/>
              <a:t>5/27/22</a:t>
            </a:fld>
            <a:endParaRPr lang="en-US" dirty="0"/>
          </a:p>
        </p:txBody>
      </p:sp>
      <p:sp>
        <p:nvSpPr>
          <p:cNvPr id="3" name="Footer Placeholder 2">
            <a:extLst>
              <a:ext uri="{FF2B5EF4-FFF2-40B4-BE49-F238E27FC236}">
                <a16:creationId xmlns:a16="http://schemas.microsoft.com/office/drawing/2014/main" id="{0DA206CD-F403-5944-8FAC-5DB7C98147E8}"/>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075FDA67-B162-284F-A49E-28101E73C503}"/>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23306695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D0A3D2-52B4-3D4D-86B3-AF162D57759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51911C3-3B23-174A-A7C3-53AA6B8CB66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2694C84-78EF-CD40-9189-67ED64580D4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49E6D95-E303-3147-8AA8-311CBD2DD319}"/>
              </a:ext>
            </a:extLst>
          </p:cNvPr>
          <p:cNvSpPr>
            <a:spLocks noGrp="1"/>
          </p:cNvSpPr>
          <p:nvPr>
            <p:ph type="dt" sz="half" idx="10"/>
          </p:nvPr>
        </p:nvSpPr>
        <p:spPr/>
        <p:txBody>
          <a:bodyPr/>
          <a:lstStyle/>
          <a:p>
            <a:fld id="{8BEFC661-E268-954F-8547-81BD7A388242}" type="datetimeFigureOut">
              <a:rPr lang="en-US" smtClean="0"/>
              <a:t>5/27/22</a:t>
            </a:fld>
            <a:endParaRPr lang="en-US" dirty="0"/>
          </a:p>
        </p:txBody>
      </p:sp>
      <p:sp>
        <p:nvSpPr>
          <p:cNvPr id="6" name="Footer Placeholder 5">
            <a:extLst>
              <a:ext uri="{FF2B5EF4-FFF2-40B4-BE49-F238E27FC236}">
                <a16:creationId xmlns:a16="http://schemas.microsoft.com/office/drawing/2014/main" id="{DBDFC563-BE21-8C45-8EAA-AC2576927E47}"/>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12C6265F-692A-1049-BF81-D712908503E1}"/>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10606766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24AFD3-B73C-0F4A-97FF-5A8D5EA913D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4997B2C-2691-994F-BECC-63C1662560E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993A3244-13B4-B94F-8094-158DF6BC6D9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2BAFA8F-439D-F044-A606-0929A3ACEB17}"/>
              </a:ext>
            </a:extLst>
          </p:cNvPr>
          <p:cNvSpPr>
            <a:spLocks noGrp="1"/>
          </p:cNvSpPr>
          <p:nvPr>
            <p:ph type="dt" sz="half" idx="10"/>
          </p:nvPr>
        </p:nvSpPr>
        <p:spPr/>
        <p:txBody>
          <a:bodyPr/>
          <a:lstStyle/>
          <a:p>
            <a:fld id="{8BEFC661-E268-954F-8547-81BD7A388242}" type="datetimeFigureOut">
              <a:rPr lang="en-US" smtClean="0"/>
              <a:t>5/27/22</a:t>
            </a:fld>
            <a:endParaRPr lang="en-US" dirty="0"/>
          </a:p>
        </p:txBody>
      </p:sp>
      <p:sp>
        <p:nvSpPr>
          <p:cNvPr id="6" name="Footer Placeholder 5">
            <a:extLst>
              <a:ext uri="{FF2B5EF4-FFF2-40B4-BE49-F238E27FC236}">
                <a16:creationId xmlns:a16="http://schemas.microsoft.com/office/drawing/2014/main" id="{BAC6265D-4432-1048-B119-F0EA178C6ED1}"/>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76E221DF-541B-C547-9C67-C949C0A26351}"/>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22312549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70E444D-6BA3-AA44-A2DE-F09CD2C3DFA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A69D20A-68B4-5143-BA9D-E8CE464ECA8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CDF18A6-7752-8947-8076-6FE05AC1DB3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EFC661-E268-954F-8547-81BD7A388242}" type="datetimeFigureOut">
              <a:rPr lang="en-US" smtClean="0"/>
              <a:t>5/27/22</a:t>
            </a:fld>
            <a:endParaRPr lang="en-US" dirty="0"/>
          </a:p>
        </p:txBody>
      </p:sp>
      <p:sp>
        <p:nvSpPr>
          <p:cNvPr id="5" name="Footer Placeholder 4">
            <a:extLst>
              <a:ext uri="{FF2B5EF4-FFF2-40B4-BE49-F238E27FC236}">
                <a16:creationId xmlns:a16="http://schemas.microsoft.com/office/drawing/2014/main" id="{51D550F9-4462-CC4C-9EBA-4B5972101B4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F3EF872A-7DCA-1442-AD67-BC90A945D4E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7BA2CA-2377-E64F-852A-6799E93FEA3F}" type="slidenum">
              <a:rPr lang="en-US" smtClean="0"/>
              <a:t>‹#›</a:t>
            </a:fld>
            <a:endParaRPr lang="en-US" dirty="0"/>
          </a:p>
        </p:txBody>
      </p:sp>
    </p:spTree>
    <p:extLst>
      <p:ext uri="{BB962C8B-B14F-4D97-AF65-F5344CB8AC3E}">
        <p14:creationId xmlns:p14="http://schemas.microsoft.com/office/powerpoint/2010/main" val="36564280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210B2F-2255-0441-9C25-9293397C0745}"/>
              </a:ext>
            </a:extLst>
          </p:cNvPr>
          <p:cNvSpPr>
            <a:spLocks noGrp="1"/>
          </p:cNvSpPr>
          <p:nvPr>
            <p:ph type="ctrTitle"/>
          </p:nvPr>
        </p:nvSpPr>
        <p:spPr>
          <a:xfrm>
            <a:off x="1172817" y="2405270"/>
            <a:ext cx="9846365" cy="1148367"/>
          </a:xfrm>
        </p:spPr>
        <p:txBody>
          <a:bodyPr>
            <a:normAutofit fontScale="90000"/>
          </a:bodyPr>
          <a:lstStyle/>
          <a:p>
            <a:r>
              <a:rPr lang="en-US" sz="4000" dirty="0">
                <a:latin typeface="+mn-lt"/>
              </a:rPr>
              <a:t>Rel-17 feature on hybrid duplex operation</a:t>
            </a:r>
            <a:br>
              <a:rPr lang="en-US" sz="4000" dirty="0">
                <a:latin typeface="+mn-lt"/>
              </a:rPr>
            </a:br>
            <a:r>
              <a:rPr lang="en-US" sz="4000" dirty="0">
                <a:latin typeface="+mn-lt"/>
              </a:rPr>
              <a:t>for PC2 FDD bands</a:t>
            </a:r>
          </a:p>
        </p:txBody>
      </p:sp>
      <p:sp>
        <p:nvSpPr>
          <p:cNvPr id="3" name="Subtitle 2">
            <a:extLst>
              <a:ext uri="{FF2B5EF4-FFF2-40B4-BE49-F238E27FC236}">
                <a16:creationId xmlns:a16="http://schemas.microsoft.com/office/drawing/2014/main" id="{06238CE9-965A-364A-803A-B96E33CD2438}"/>
              </a:ext>
            </a:extLst>
          </p:cNvPr>
          <p:cNvSpPr>
            <a:spLocks noGrp="1"/>
          </p:cNvSpPr>
          <p:nvPr>
            <p:ph type="subTitle" idx="1"/>
          </p:nvPr>
        </p:nvSpPr>
        <p:spPr>
          <a:xfrm>
            <a:off x="1524000" y="4148690"/>
            <a:ext cx="9144000" cy="622093"/>
          </a:xfrm>
        </p:spPr>
        <p:txBody>
          <a:bodyPr>
            <a:normAutofit/>
          </a:bodyPr>
          <a:lstStyle/>
          <a:p>
            <a:r>
              <a:rPr lang="en-US" sz="2800" dirty="0"/>
              <a:t>Apple</a:t>
            </a:r>
          </a:p>
        </p:txBody>
      </p:sp>
      <p:sp>
        <p:nvSpPr>
          <p:cNvPr id="4" name="TextBox 3">
            <a:extLst>
              <a:ext uri="{FF2B5EF4-FFF2-40B4-BE49-F238E27FC236}">
                <a16:creationId xmlns:a16="http://schemas.microsoft.com/office/drawing/2014/main" id="{8CC908AA-42BE-1B44-AFC5-C2694061C0F1}"/>
              </a:ext>
            </a:extLst>
          </p:cNvPr>
          <p:cNvSpPr txBox="1"/>
          <p:nvPr/>
        </p:nvSpPr>
        <p:spPr>
          <a:xfrm>
            <a:off x="387626" y="383957"/>
            <a:ext cx="3949607" cy="646331"/>
          </a:xfrm>
          <a:prstGeom prst="rect">
            <a:avLst/>
          </a:prstGeom>
          <a:noFill/>
        </p:spPr>
        <p:txBody>
          <a:bodyPr wrap="none" rtlCol="0">
            <a:spAutoFit/>
          </a:bodyPr>
          <a:lstStyle/>
          <a:p>
            <a:r>
              <a:rPr lang="en-US" b="1" dirty="0"/>
              <a:t>3GPP TSG-RAN #96-e</a:t>
            </a:r>
          </a:p>
          <a:p>
            <a:r>
              <a:rPr lang="en-US" b="1" dirty="0">
                <a:effectLst/>
              </a:rPr>
              <a:t>Budapest, Hungary, June </a:t>
            </a:r>
            <a:r>
              <a:rPr lang="en-US" b="1" dirty="0"/>
              <a:t>6</a:t>
            </a:r>
            <a:r>
              <a:rPr lang="en-US" b="1" baseline="30000" dirty="0"/>
              <a:t>th</a:t>
            </a:r>
            <a:r>
              <a:rPr lang="en-US" b="1" dirty="0">
                <a:effectLst/>
              </a:rPr>
              <a:t> – 9</a:t>
            </a:r>
            <a:r>
              <a:rPr lang="en-US" b="1" baseline="30000" dirty="0">
                <a:effectLst/>
              </a:rPr>
              <a:t>th</a:t>
            </a:r>
            <a:r>
              <a:rPr lang="en-US" b="1" dirty="0">
                <a:effectLst/>
              </a:rPr>
              <a:t>, 2022</a:t>
            </a:r>
            <a:r>
              <a:rPr lang="en-US" dirty="0">
                <a:effectLst/>
              </a:rPr>
              <a:t> </a:t>
            </a:r>
            <a:endParaRPr lang="en-US" dirty="0"/>
          </a:p>
        </p:txBody>
      </p:sp>
      <p:sp>
        <p:nvSpPr>
          <p:cNvPr id="5" name="TextBox 4">
            <a:extLst>
              <a:ext uri="{FF2B5EF4-FFF2-40B4-BE49-F238E27FC236}">
                <a16:creationId xmlns:a16="http://schemas.microsoft.com/office/drawing/2014/main" id="{F3CD9751-C120-F847-92B9-AA8DA24390A2}"/>
              </a:ext>
            </a:extLst>
          </p:cNvPr>
          <p:cNvSpPr txBox="1"/>
          <p:nvPr/>
        </p:nvSpPr>
        <p:spPr>
          <a:xfrm>
            <a:off x="10494650" y="383957"/>
            <a:ext cx="1205523" cy="369332"/>
          </a:xfrm>
          <a:prstGeom prst="rect">
            <a:avLst/>
          </a:prstGeom>
          <a:noFill/>
        </p:spPr>
        <p:txBody>
          <a:bodyPr wrap="none" rtlCol="0">
            <a:spAutoFit/>
          </a:bodyPr>
          <a:lstStyle/>
          <a:p>
            <a:r>
              <a:rPr lang="en-US" b="1" dirty="0"/>
              <a:t>RP-221573</a:t>
            </a:r>
          </a:p>
        </p:txBody>
      </p:sp>
    </p:spTree>
    <p:extLst>
      <p:ext uri="{BB962C8B-B14F-4D97-AF65-F5344CB8AC3E}">
        <p14:creationId xmlns:p14="http://schemas.microsoft.com/office/powerpoint/2010/main" val="41232793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63D3E-1C08-3D4F-AC8D-3FBB29272AA1}"/>
              </a:ext>
            </a:extLst>
          </p:cNvPr>
          <p:cNvSpPr>
            <a:spLocks noGrp="1"/>
          </p:cNvSpPr>
          <p:nvPr>
            <p:ph type="title"/>
          </p:nvPr>
        </p:nvSpPr>
        <p:spPr>
          <a:xfrm>
            <a:off x="838200" y="365125"/>
            <a:ext cx="10515600" cy="936901"/>
          </a:xfrm>
        </p:spPr>
        <p:txBody>
          <a:bodyPr>
            <a:normAutofit/>
          </a:bodyPr>
          <a:lstStyle/>
          <a:p>
            <a:r>
              <a:rPr lang="en-US" sz="4000" dirty="0">
                <a:latin typeface="+mn-lt"/>
              </a:rPr>
              <a:t>Background (1)</a:t>
            </a:r>
          </a:p>
        </p:txBody>
      </p:sp>
      <p:sp>
        <p:nvSpPr>
          <p:cNvPr id="3" name="Content Placeholder 2">
            <a:extLst>
              <a:ext uri="{FF2B5EF4-FFF2-40B4-BE49-F238E27FC236}">
                <a16:creationId xmlns:a16="http://schemas.microsoft.com/office/drawing/2014/main" id="{025E98E8-8D4E-D949-9CC4-54555DB4D9C0}"/>
              </a:ext>
            </a:extLst>
          </p:cNvPr>
          <p:cNvSpPr>
            <a:spLocks noGrp="1"/>
          </p:cNvSpPr>
          <p:nvPr>
            <p:ph idx="1"/>
          </p:nvPr>
        </p:nvSpPr>
        <p:spPr>
          <a:xfrm>
            <a:off x="838200" y="1371600"/>
            <a:ext cx="10515600" cy="4740965"/>
          </a:xfrm>
        </p:spPr>
        <p:txBody>
          <a:bodyPr>
            <a:normAutofit/>
          </a:bodyPr>
          <a:lstStyle/>
          <a:p>
            <a:r>
              <a:rPr lang="en-US" sz="2400" dirty="0">
                <a:latin typeface="+mj-lt"/>
              </a:rPr>
              <a:t>PC2 for FDD bands has been introduced in Rel-17 for n1 and n3 [1].   </a:t>
            </a:r>
          </a:p>
          <a:p>
            <a:r>
              <a:rPr lang="en-US" sz="2400" dirty="0">
                <a:latin typeface="+mj-lt"/>
              </a:rPr>
              <a:t>One of the main concerns for PC2 FDD bands is the REFSENS impact due to uplink transmission self-interference for bands with narrow duplex gap such as n3 which is expected to be aggravated with increasing transmit output power.</a:t>
            </a:r>
          </a:p>
          <a:p>
            <a:r>
              <a:rPr lang="en-US" sz="2400" dirty="0">
                <a:latin typeface="+mj-lt"/>
              </a:rPr>
              <a:t>It has been analyzed that for PC2 n3, the MSD can be up to 25 dB for 50MHz channel BW, and for PC2 n8, the MSD can be up to 25 dB for 35MHz channel BW with UL restricted to 20 MHz [2].</a:t>
            </a:r>
          </a:p>
          <a:p>
            <a:r>
              <a:rPr lang="en-US" sz="2400" dirty="0">
                <a:latin typeface="+mj-lt"/>
              </a:rPr>
              <a:t>As more PC2 FDD bands are foreseen to be introduced in Rel-18 basket WID [3], such as n5, n8, n26, and n28 which could suffer from even higher MSD impact under PC2 operation, MSD mitigation other than UL RB allocation restriction is deemed necessary, or the benefit of PC2 operation for certain FDD bands may not be realized.</a:t>
            </a:r>
          </a:p>
          <a:p>
            <a:endParaRPr lang="en-US" sz="2600" dirty="0">
              <a:latin typeface="+mj-lt"/>
            </a:endParaRPr>
          </a:p>
        </p:txBody>
      </p:sp>
    </p:spTree>
    <p:extLst>
      <p:ext uri="{BB962C8B-B14F-4D97-AF65-F5344CB8AC3E}">
        <p14:creationId xmlns:p14="http://schemas.microsoft.com/office/powerpoint/2010/main" val="38644877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63D3E-1C08-3D4F-AC8D-3FBB29272AA1}"/>
              </a:ext>
            </a:extLst>
          </p:cNvPr>
          <p:cNvSpPr>
            <a:spLocks noGrp="1"/>
          </p:cNvSpPr>
          <p:nvPr>
            <p:ph type="title"/>
          </p:nvPr>
        </p:nvSpPr>
        <p:spPr>
          <a:xfrm>
            <a:off x="838200" y="365125"/>
            <a:ext cx="10515600" cy="936901"/>
          </a:xfrm>
        </p:spPr>
        <p:txBody>
          <a:bodyPr>
            <a:normAutofit/>
          </a:bodyPr>
          <a:lstStyle/>
          <a:p>
            <a:r>
              <a:rPr lang="en-US" sz="4000" dirty="0">
                <a:latin typeface="+mn-lt"/>
              </a:rPr>
              <a:t>Background (2)</a:t>
            </a:r>
          </a:p>
        </p:txBody>
      </p:sp>
      <p:sp>
        <p:nvSpPr>
          <p:cNvPr id="3" name="Content Placeholder 2">
            <a:extLst>
              <a:ext uri="{FF2B5EF4-FFF2-40B4-BE49-F238E27FC236}">
                <a16:creationId xmlns:a16="http://schemas.microsoft.com/office/drawing/2014/main" id="{025E98E8-8D4E-D949-9CC4-54555DB4D9C0}"/>
              </a:ext>
            </a:extLst>
          </p:cNvPr>
          <p:cNvSpPr>
            <a:spLocks noGrp="1"/>
          </p:cNvSpPr>
          <p:nvPr>
            <p:ph idx="1"/>
          </p:nvPr>
        </p:nvSpPr>
        <p:spPr>
          <a:xfrm>
            <a:off x="838200" y="1371600"/>
            <a:ext cx="10515600" cy="4830417"/>
          </a:xfrm>
        </p:spPr>
        <p:txBody>
          <a:bodyPr>
            <a:normAutofit lnSpcReduction="10000"/>
          </a:bodyPr>
          <a:lstStyle/>
          <a:p>
            <a:r>
              <a:rPr lang="en-US" sz="2400" dirty="0">
                <a:latin typeface="+mj-lt"/>
              </a:rPr>
              <a:t>To mitigate the MSD issue for CA and DC combinations, RAN4 has defined capability signaling for simultaneous/non-simultaneous Rx/Tx as illustrated in the following example band combination.</a:t>
            </a:r>
          </a:p>
          <a:p>
            <a:endParaRPr lang="en-US" sz="2400" dirty="0">
              <a:latin typeface="+mj-lt"/>
            </a:endParaRPr>
          </a:p>
          <a:p>
            <a:endParaRPr lang="en-US" sz="2400" dirty="0">
              <a:latin typeface="+mj-lt"/>
            </a:endParaRPr>
          </a:p>
          <a:p>
            <a:endParaRPr lang="en-US" sz="2400" dirty="0">
              <a:latin typeface="+mj-lt"/>
            </a:endParaRPr>
          </a:p>
          <a:p>
            <a:endParaRPr lang="en-US" sz="2400" dirty="0">
              <a:latin typeface="+mj-lt"/>
            </a:endParaRPr>
          </a:p>
          <a:p>
            <a:endParaRPr lang="en-US" sz="2400" dirty="0">
              <a:latin typeface="+mj-lt"/>
            </a:endParaRPr>
          </a:p>
          <a:p>
            <a:endParaRPr lang="en-US" sz="2400" dirty="0">
              <a:latin typeface="+mj-lt"/>
            </a:endParaRPr>
          </a:p>
          <a:p>
            <a:r>
              <a:rPr lang="en-US" sz="2400" dirty="0">
                <a:latin typeface="+mj-lt"/>
              </a:rPr>
              <a:t>For the same reason, “hybrid duplex operation” feature has been proposed to mitigate the MSD issue for PC2 FDD bands where half-duplex operation can be scheduled when UL power is above certain threshold such as 23 dBm [4].</a:t>
            </a:r>
          </a:p>
        </p:txBody>
      </p:sp>
      <p:grpSp>
        <p:nvGrpSpPr>
          <p:cNvPr id="17" name="Group 16">
            <a:extLst>
              <a:ext uri="{FF2B5EF4-FFF2-40B4-BE49-F238E27FC236}">
                <a16:creationId xmlns:a16="http://schemas.microsoft.com/office/drawing/2014/main" id="{AE2F35D8-5845-80CB-494E-2872217229F1}"/>
              </a:ext>
            </a:extLst>
          </p:cNvPr>
          <p:cNvGrpSpPr/>
          <p:nvPr/>
        </p:nvGrpSpPr>
        <p:grpSpPr>
          <a:xfrm>
            <a:off x="2023166" y="2535606"/>
            <a:ext cx="8145667" cy="2025324"/>
            <a:chOff x="2120901" y="895815"/>
            <a:chExt cx="8145667" cy="2025324"/>
          </a:xfrm>
        </p:grpSpPr>
        <p:sp>
          <p:nvSpPr>
            <p:cNvPr id="18" name="Rectangle 17">
              <a:extLst>
                <a:ext uri="{FF2B5EF4-FFF2-40B4-BE49-F238E27FC236}">
                  <a16:creationId xmlns:a16="http://schemas.microsoft.com/office/drawing/2014/main" id="{577AE4F6-E165-0B74-0434-2C322F091D20}"/>
                </a:ext>
              </a:extLst>
            </p:cNvPr>
            <p:cNvSpPr/>
            <p:nvPr/>
          </p:nvSpPr>
          <p:spPr>
            <a:xfrm>
              <a:off x="2514599" y="1172818"/>
              <a:ext cx="1808922" cy="1192696"/>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n40</a:t>
              </a:r>
            </a:p>
          </p:txBody>
        </p:sp>
        <p:sp>
          <p:nvSpPr>
            <p:cNvPr id="19" name="TextBox 18">
              <a:extLst>
                <a:ext uri="{FF2B5EF4-FFF2-40B4-BE49-F238E27FC236}">
                  <a16:creationId xmlns:a16="http://schemas.microsoft.com/office/drawing/2014/main" id="{8D7226B9-8D82-593F-A9D5-0F80A669C2F3}"/>
                </a:ext>
              </a:extLst>
            </p:cNvPr>
            <p:cNvSpPr txBox="1"/>
            <p:nvPr/>
          </p:nvSpPr>
          <p:spPr>
            <a:xfrm>
              <a:off x="2120901" y="895819"/>
              <a:ext cx="787395" cy="276999"/>
            </a:xfrm>
            <a:prstGeom prst="rect">
              <a:avLst/>
            </a:prstGeom>
            <a:noFill/>
          </p:spPr>
          <p:txBody>
            <a:bodyPr wrap="none" rtlCol="0">
              <a:spAutoFit/>
            </a:bodyPr>
            <a:lstStyle/>
            <a:p>
              <a:r>
                <a:rPr lang="en-US" sz="1200" dirty="0"/>
                <a:t>2300MHz</a:t>
              </a:r>
            </a:p>
          </p:txBody>
        </p:sp>
        <p:sp>
          <p:nvSpPr>
            <p:cNvPr id="20" name="TextBox 19">
              <a:extLst>
                <a:ext uri="{FF2B5EF4-FFF2-40B4-BE49-F238E27FC236}">
                  <a16:creationId xmlns:a16="http://schemas.microsoft.com/office/drawing/2014/main" id="{F09B9DFE-F8B8-CC65-D200-FF62A8D35D2E}"/>
                </a:ext>
              </a:extLst>
            </p:cNvPr>
            <p:cNvSpPr txBox="1"/>
            <p:nvPr/>
          </p:nvSpPr>
          <p:spPr>
            <a:xfrm>
              <a:off x="3929823" y="895818"/>
              <a:ext cx="787395" cy="276999"/>
            </a:xfrm>
            <a:prstGeom prst="rect">
              <a:avLst/>
            </a:prstGeom>
            <a:noFill/>
          </p:spPr>
          <p:txBody>
            <a:bodyPr wrap="none" rtlCol="0">
              <a:spAutoFit/>
            </a:bodyPr>
            <a:lstStyle/>
            <a:p>
              <a:r>
                <a:rPr lang="en-US" sz="1200" dirty="0"/>
                <a:t>2400MHz</a:t>
              </a:r>
            </a:p>
          </p:txBody>
        </p:sp>
        <p:sp>
          <p:nvSpPr>
            <p:cNvPr id="21" name="Rectangle 20">
              <a:extLst>
                <a:ext uri="{FF2B5EF4-FFF2-40B4-BE49-F238E27FC236}">
                  <a16:creationId xmlns:a16="http://schemas.microsoft.com/office/drawing/2014/main" id="{33B7659A-0924-1338-0878-3D4F53F6513D}"/>
                </a:ext>
              </a:extLst>
            </p:cNvPr>
            <p:cNvSpPr/>
            <p:nvPr/>
          </p:nvSpPr>
          <p:spPr>
            <a:xfrm>
              <a:off x="6132442" y="1172817"/>
              <a:ext cx="1441175" cy="1192696"/>
            </a:xfrm>
            <a:prstGeom prst="rect">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2700000" scaled="1"/>
              <a:tileRect/>
            </a:gra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n7 UL</a:t>
              </a:r>
            </a:p>
          </p:txBody>
        </p:sp>
        <p:sp>
          <p:nvSpPr>
            <p:cNvPr id="22" name="Rectangle 21">
              <a:extLst>
                <a:ext uri="{FF2B5EF4-FFF2-40B4-BE49-F238E27FC236}">
                  <a16:creationId xmlns:a16="http://schemas.microsoft.com/office/drawing/2014/main" id="{7C92A6B6-54ED-CA9E-1F0F-407A9B0863BF}"/>
                </a:ext>
              </a:extLst>
            </p:cNvPr>
            <p:cNvSpPr/>
            <p:nvPr/>
          </p:nvSpPr>
          <p:spPr>
            <a:xfrm>
              <a:off x="8431695" y="1172817"/>
              <a:ext cx="1441175" cy="1192696"/>
            </a:xfrm>
            <a:prstGeom prst="rect">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2700000" scaled="1"/>
              <a:tileRect/>
            </a:gra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n7 DL</a:t>
              </a:r>
            </a:p>
          </p:txBody>
        </p:sp>
        <p:sp>
          <p:nvSpPr>
            <p:cNvPr id="23" name="TextBox 22">
              <a:extLst>
                <a:ext uri="{FF2B5EF4-FFF2-40B4-BE49-F238E27FC236}">
                  <a16:creationId xmlns:a16="http://schemas.microsoft.com/office/drawing/2014/main" id="{5990EDC5-EA29-D7B6-C1DE-EC42B92E08C5}"/>
                </a:ext>
              </a:extLst>
            </p:cNvPr>
            <p:cNvSpPr txBox="1"/>
            <p:nvPr/>
          </p:nvSpPr>
          <p:spPr>
            <a:xfrm>
              <a:off x="5738745" y="895817"/>
              <a:ext cx="787395" cy="276999"/>
            </a:xfrm>
            <a:prstGeom prst="rect">
              <a:avLst/>
            </a:prstGeom>
            <a:noFill/>
          </p:spPr>
          <p:txBody>
            <a:bodyPr wrap="none" rtlCol="0">
              <a:spAutoFit/>
            </a:bodyPr>
            <a:lstStyle/>
            <a:p>
              <a:r>
                <a:rPr lang="en-US" sz="1200" dirty="0"/>
                <a:t>2500MHz</a:t>
              </a:r>
            </a:p>
          </p:txBody>
        </p:sp>
        <p:sp>
          <p:nvSpPr>
            <p:cNvPr id="24" name="TextBox 23">
              <a:extLst>
                <a:ext uri="{FF2B5EF4-FFF2-40B4-BE49-F238E27FC236}">
                  <a16:creationId xmlns:a16="http://schemas.microsoft.com/office/drawing/2014/main" id="{BD887B79-20F5-B12B-9115-A2C8B8232369}"/>
                </a:ext>
              </a:extLst>
            </p:cNvPr>
            <p:cNvSpPr txBox="1"/>
            <p:nvPr/>
          </p:nvSpPr>
          <p:spPr>
            <a:xfrm>
              <a:off x="7179919" y="895817"/>
              <a:ext cx="787395" cy="276999"/>
            </a:xfrm>
            <a:prstGeom prst="rect">
              <a:avLst/>
            </a:prstGeom>
            <a:noFill/>
          </p:spPr>
          <p:txBody>
            <a:bodyPr wrap="none" rtlCol="0">
              <a:spAutoFit/>
            </a:bodyPr>
            <a:lstStyle/>
            <a:p>
              <a:r>
                <a:rPr lang="en-US" sz="1200" dirty="0"/>
                <a:t>2570MHz</a:t>
              </a:r>
            </a:p>
          </p:txBody>
        </p:sp>
        <p:sp>
          <p:nvSpPr>
            <p:cNvPr id="25" name="TextBox 24">
              <a:extLst>
                <a:ext uri="{FF2B5EF4-FFF2-40B4-BE49-F238E27FC236}">
                  <a16:creationId xmlns:a16="http://schemas.microsoft.com/office/drawing/2014/main" id="{86B44A1C-D4AD-7C0A-96F7-6FEF22B9E623}"/>
                </a:ext>
              </a:extLst>
            </p:cNvPr>
            <p:cNvSpPr txBox="1"/>
            <p:nvPr/>
          </p:nvSpPr>
          <p:spPr>
            <a:xfrm>
              <a:off x="8037997" y="895816"/>
              <a:ext cx="787395" cy="276999"/>
            </a:xfrm>
            <a:prstGeom prst="rect">
              <a:avLst/>
            </a:prstGeom>
            <a:noFill/>
          </p:spPr>
          <p:txBody>
            <a:bodyPr wrap="none" rtlCol="0">
              <a:spAutoFit/>
            </a:bodyPr>
            <a:lstStyle/>
            <a:p>
              <a:r>
                <a:rPr lang="en-US" sz="1200" dirty="0"/>
                <a:t>2620MHz</a:t>
              </a:r>
            </a:p>
          </p:txBody>
        </p:sp>
        <p:sp>
          <p:nvSpPr>
            <p:cNvPr id="26" name="TextBox 25">
              <a:extLst>
                <a:ext uri="{FF2B5EF4-FFF2-40B4-BE49-F238E27FC236}">
                  <a16:creationId xmlns:a16="http://schemas.microsoft.com/office/drawing/2014/main" id="{69898ED8-B73B-320A-374A-5CCABD71D905}"/>
                </a:ext>
              </a:extLst>
            </p:cNvPr>
            <p:cNvSpPr txBox="1"/>
            <p:nvPr/>
          </p:nvSpPr>
          <p:spPr>
            <a:xfrm>
              <a:off x="9479173" y="895815"/>
              <a:ext cx="787395" cy="276999"/>
            </a:xfrm>
            <a:prstGeom prst="rect">
              <a:avLst/>
            </a:prstGeom>
            <a:noFill/>
          </p:spPr>
          <p:txBody>
            <a:bodyPr wrap="none" rtlCol="0">
              <a:spAutoFit/>
            </a:bodyPr>
            <a:lstStyle/>
            <a:p>
              <a:r>
                <a:rPr lang="en-US" sz="1200" dirty="0"/>
                <a:t>2690MHz</a:t>
              </a:r>
            </a:p>
          </p:txBody>
        </p:sp>
        <p:cxnSp>
          <p:nvCxnSpPr>
            <p:cNvPr id="27" name="Straight Arrow Connector 26">
              <a:extLst>
                <a:ext uri="{FF2B5EF4-FFF2-40B4-BE49-F238E27FC236}">
                  <a16:creationId xmlns:a16="http://schemas.microsoft.com/office/drawing/2014/main" id="{7205C5E8-6E64-B169-B430-4C3933D7B87A}"/>
                </a:ext>
              </a:extLst>
            </p:cNvPr>
            <p:cNvCxnSpPr>
              <a:cxnSpLocks/>
              <a:stCxn id="18" idx="3"/>
              <a:endCxn id="21" idx="1"/>
            </p:cNvCxnSpPr>
            <p:nvPr/>
          </p:nvCxnSpPr>
          <p:spPr>
            <a:xfrm flipV="1">
              <a:off x="4323521" y="1769165"/>
              <a:ext cx="1808921" cy="1"/>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9DD41795-4C14-CB8F-C5B9-68A03163CFB5}"/>
                </a:ext>
              </a:extLst>
            </p:cNvPr>
            <p:cNvSpPr txBox="1"/>
            <p:nvPr/>
          </p:nvSpPr>
          <p:spPr>
            <a:xfrm>
              <a:off x="4404454" y="1307498"/>
              <a:ext cx="1647054" cy="461665"/>
            </a:xfrm>
            <a:prstGeom prst="rect">
              <a:avLst/>
            </a:prstGeom>
            <a:noFill/>
          </p:spPr>
          <p:txBody>
            <a:bodyPr wrap="none" rtlCol="0">
              <a:spAutoFit/>
            </a:bodyPr>
            <a:lstStyle/>
            <a:p>
              <a:pPr algn="ctr"/>
              <a:r>
                <a:rPr lang="en-US" sz="1200" dirty="0"/>
                <a:t>MSD due to insufficient</a:t>
              </a:r>
            </a:p>
            <a:p>
              <a:pPr algn="ctr"/>
              <a:r>
                <a:rPr lang="en-US" sz="1200" dirty="0"/>
                <a:t>cross-band isolation</a:t>
              </a:r>
            </a:p>
          </p:txBody>
        </p:sp>
        <p:sp>
          <p:nvSpPr>
            <p:cNvPr id="29" name="TextBox 28">
              <a:extLst>
                <a:ext uri="{FF2B5EF4-FFF2-40B4-BE49-F238E27FC236}">
                  <a16:creationId xmlns:a16="http://schemas.microsoft.com/office/drawing/2014/main" id="{262A025C-7629-708C-4FED-E335F0E6988A}"/>
                </a:ext>
              </a:extLst>
            </p:cNvPr>
            <p:cNvSpPr txBox="1"/>
            <p:nvPr/>
          </p:nvSpPr>
          <p:spPr>
            <a:xfrm>
              <a:off x="2276770" y="2582585"/>
              <a:ext cx="7779823" cy="338554"/>
            </a:xfrm>
            <a:prstGeom prst="rect">
              <a:avLst/>
            </a:prstGeom>
            <a:noFill/>
            <a:ln>
              <a:solidFill>
                <a:schemeClr val="tx1"/>
              </a:solidFill>
            </a:ln>
          </p:spPr>
          <p:txBody>
            <a:bodyPr wrap="none" rtlCol="0">
              <a:spAutoFit/>
            </a:bodyPr>
            <a:lstStyle/>
            <a:p>
              <a:pPr algn="ctr"/>
              <a:r>
                <a:rPr lang="en-US" sz="1600" dirty="0"/>
                <a:t>Non-simultaneous Rx/Tx capability can be signaled by UE for CA_n7-n40 for MSD mitigation</a:t>
              </a:r>
            </a:p>
          </p:txBody>
        </p:sp>
        <p:pic>
          <p:nvPicPr>
            <p:cNvPr id="30" name="Picture 29">
              <a:extLst>
                <a:ext uri="{FF2B5EF4-FFF2-40B4-BE49-F238E27FC236}">
                  <a16:creationId xmlns:a16="http://schemas.microsoft.com/office/drawing/2014/main" id="{B41BEA5A-6B45-E1B9-ABCC-7762192FC733}"/>
                </a:ext>
              </a:extLst>
            </p:cNvPr>
            <p:cNvPicPr>
              <a:picLocks noChangeAspect="1"/>
            </p:cNvPicPr>
            <p:nvPr/>
          </p:nvPicPr>
          <p:blipFill>
            <a:blip r:embed="rId2"/>
            <a:stretch>
              <a:fillRect/>
            </a:stretch>
          </p:blipFill>
          <p:spPr>
            <a:xfrm>
              <a:off x="4247752" y="1462537"/>
              <a:ext cx="4836494" cy="698500"/>
            </a:xfrm>
            <a:prstGeom prst="rect">
              <a:avLst/>
            </a:prstGeom>
          </p:spPr>
        </p:pic>
      </p:grpSp>
    </p:spTree>
    <p:extLst>
      <p:ext uri="{BB962C8B-B14F-4D97-AF65-F5344CB8AC3E}">
        <p14:creationId xmlns:p14="http://schemas.microsoft.com/office/powerpoint/2010/main" val="7854993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63D3E-1C08-3D4F-AC8D-3FBB29272AA1}"/>
              </a:ext>
            </a:extLst>
          </p:cNvPr>
          <p:cNvSpPr>
            <a:spLocks noGrp="1"/>
          </p:cNvSpPr>
          <p:nvPr>
            <p:ph type="title"/>
          </p:nvPr>
        </p:nvSpPr>
        <p:spPr>
          <a:xfrm>
            <a:off x="838200" y="365125"/>
            <a:ext cx="10515600" cy="936901"/>
          </a:xfrm>
        </p:spPr>
        <p:txBody>
          <a:bodyPr>
            <a:normAutofit/>
          </a:bodyPr>
          <a:lstStyle/>
          <a:p>
            <a:r>
              <a:rPr lang="en-US" sz="4000" dirty="0">
                <a:latin typeface="+mn-lt"/>
              </a:rPr>
              <a:t>Justifications for hybrid duplex operation </a:t>
            </a:r>
          </a:p>
        </p:txBody>
      </p:sp>
      <p:sp>
        <p:nvSpPr>
          <p:cNvPr id="3" name="Content Placeholder 2">
            <a:extLst>
              <a:ext uri="{FF2B5EF4-FFF2-40B4-BE49-F238E27FC236}">
                <a16:creationId xmlns:a16="http://schemas.microsoft.com/office/drawing/2014/main" id="{025E98E8-8D4E-D949-9CC4-54555DB4D9C0}"/>
              </a:ext>
            </a:extLst>
          </p:cNvPr>
          <p:cNvSpPr>
            <a:spLocks noGrp="1"/>
          </p:cNvSpPr>
          <p:nvPr>
            <p:ph idx="1"/>
          </p:nvPr>
        </p:nvSpPr>
        <p:spPr>
          <a:xfrm>
            <a:off x="838200" y="1371600"/>
            <a:ext cx="10515600" cy="4949687"/>
          </a:xfrm>
        </p:spPr>
        <p:txBody>
          <a:bodyPr>
            <a:normAutofit/>
          </a:bodyPr>
          <a:lstStyle/>
          <a:p>
            <a:r>
              <a:rPr lang="en-US" sz="2400" dirty="0">
                <a:latin typeface="+mj-lt"/>
              </a:rPr>
              <a:t>The half-duplex operation for FDD bands is no different from non-simultaneous Rx/Tx operation for CA or DC combinations. The scheduling is within the same cell which should not be more complicated than cross-cell scheduling for inter-band CA or DC.</a:t>
            </a:r>
          </a:p>
          <a:p>
            <a:r>
              <a:rPr lang="en-US" sz="2400" dirty="0">
                <a:latin typeface="+mj-lt"/>
              </a:rPr>
              <a:t>Half-duplex operation is already supported by RedCap UE for FDD bands which shares the common network with non-RedCap UE.</a:t>
            </a:r>
          </a:p>
          <a:p>
            <a:r>
              <a:rPr lang="en-US" sz="2400" dirty="0">
                <a:latin typeface="+mj-lt"/>
              </a:rPr>
              <a:t>Hybrid duplex operation only operates half-duplex mode when UL power is above certain threshold which is more efficient than CA or DC constantly operating under non-simultaneous Rx/Tx operation.</a:t>
            </a:r>
          </a:p>
          <a:p>
            <a:r>
              <a:rPr lang="en-US" sz="2400" dirty="0">
                <a:latin typeface="+mj-lt"/>
              </a:rPr>
              <a:t>Scheduling can be transparent to UE. Therefore, no additional UE RF requirement is needed.</a:t>
            </a:r>
          </a:p>
          <a:p>
            <a:r>
              <a:rPr lang="en-US" sz="2400" dirty="0">
                <a:latin typeface="+mj-lt"/>
              </a:rPr>
              <a:t>It is a per-band optional feature. For UE which has no concern of MSD issue under PC2 operation can always choose not to signal the support of the feature.       </a:t>
            </a:r>
            <a:endParaRPr lang="en-US" sz="2000"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3306007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63D3E-1C08-3D4F-AC8D-3FBB29272AA1}"/>
              </a:ext>
            </a:extLst>
          </p:cNvPr>
          <p:cNvSpPr>
            <a:spLocks noGrp="1"/>
          </p:cNvSpPr>
          <p:nvPr>
            <p:ph type="title"/>
          </p:nvPr>
        </p:nvSpPr>
        <p:spPr>
          <a:xfrm>
            <a:off x="838200" y="365125"/>
            <a:ext cx="10515600" cy="936901"/>
          </a:xfrm>
        </p:spPr>
        <p:txBody>
          <a:bodyPr>
            <a:normAutofit/>
          </a:bodyPr>
          <a:lstStyle/>
          <a:p>
            <a:r>
              <a:rPr lang="en-US" sz="4000" dirty="0">
                <a:latin typeface="+mn-lt"/>
              </a:rPr>
              <a:t>Other benefits for hybrid duplex operation</a:t>
            </a:r>
          </a:p>
        </p:txBody>
      </p:sp>
      <p:sp>
        <p:nvSpPr>
          <p:cNvPr id="3" name="Content Placeholder 2">
            <a:extLst>
              <a:ext uri="{FF2B5EF4-FFF2-40B4-BE49-F238E27FC236}">
                <a16:creationId xmlns:a16="http://schemas.microsoft.com/office/drawing/2014/main" id="{025E98E8-8D4E-D949-9CC4-54555DB4D9C0}"/>
              </a:ext>
            </a:extLst>
          </p:cNvPr>
          <p:cNvSpPr>
            <a:spLocks noGrp="1"/>
          </p:cNvSpPr>
          <p:nvPr>
            <p:ph idx="1"/>
          </p:nvPr>
        </p:nvSpPr>
        <p:spPr>
          <a:xfrm>
            <a:off x="838200" y="1371600"/>
            <a:ext cx="10515600" cy="4830417"/>
          </a:xfrm>
        </p:spPr>
        <p:txBody>
          <a:bodyPr>
            <a:normAutofit/>
          </a:bodyPr>
          <a:lstStyle/>
          <a:p>
            <a:r>
              <a:rPr lang="en-US" sz="2200" dirty="0">
                <a:latin typeface="+mj-lt"/>
              </a:rPr>
              <a:t>Half-duplex mode totally avoids the REFSENS impact. Therefore, the UL traffic can be transmitted in intermittent short time bursts with full UL allocation. This not only reduces the UL duty cycle to mitigate the SAR issue under HPUE, but also help reduce UL power consumption.</a:t>
            </a:r>
          </a:p>
          <a:p>
            <a:r>
              <a:rPr lang="en-US" sz="2200" dirty="0">
                <a:latin typeface="+mj-lt"/>
              </a:rPr>
              <a:t>Without UL self-interference under half-duplex mode, DL with sufficient SNR may potentially be scheduled with higher order modulation to enhance data rate and spectrum efficiency. </a:t>
            </a:r>
          </a:p>
          <a:p>
            <a:r>
              <a:rPr lang="en-US" sz="2200" dirty="0">
                <a:latin typeface="+mj-lt"/>
              </a:rPr>
              <a:t>If half-duplex operation can be indicated to UE by gNB (non-transparent operation), UE implementation may take the advantage to bypass duplexer when in half-duplex mode, which not only help reduce the insertion loss for Tx, but also alleviate the thermal stress to duplexer due to high power transmission which could cause duplexer long-term damage and result in performance degradation. The non-transparent operation can be considered as an enhancement of the proposed hybrid duplexer operation feature in Rel-18 or later while the Rel-17 feature can be restricted to transparent operation only.</a:t>
            </a:r>
            <a:r>
              <a:rPr lang="en-US" sz="2300" dirty="0">
                <a:latin typeface="+mj-lt"/>
              </a:rPr>
              <a:t>  </a:t>
            </a:r>
            <a:endParaRPr lang="en-US" sz="2300"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5777955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63D3E-1C08-3D4F-AC8D-3FBB29272AA1}"/>
              </a:ext>
            </a:extLst>
          </p:cNvPr>
          <p:cNvSpPr>
            <a:spLocks noGrp="1"/>
          </p:cNvSpPr>
          <p:nvPr>
            <p:ph type="title"/>
          </p:nvPr>
        </p:nvSpPr>
        <p:spPr>
          <a:xfrm>
            <a:off x="838200" y="365125"/>
            <a:ext cx="10515600" cy="936901"/>
          </a:xfrm>
        </p:spPr>
        <p:txBody>
          <a:bodyPr>
            <a:normAutofit/>
          </a:bodyPr>
          <a:lstStyle/>
          <a:p>
            <a:r>
              <a:rPr lang="en-US" sz="4000" dirty="0">
                <a:latin typeface="+mn-lt"/>
              </a:rPr>
              <a:t>Proposals</a:t>
            </a:r>
          </a:p>
        </p:txBody>
      </p:sp>
      <p:sp>
        <p:nvSpPr>
          <p:cNvPr id="3" name="Content Placeholder 2">
            <a:extLst>
              <a:ext uri="{FF2B5EF4-FFF2-40B4-BE49-F238E27FC236}">
                <a16:creationId xmlns:a16="http://schemas.microsoft.com/office/drawing/2014/main" id="{025E98E8-8D4E-D949-9CC4-54555DB4D9C0}"/>
              </a:ext>
            </a:extLst>
          </p:cNvPr>
          <p:cNvSpPr>
            <a:spLocks noGrp="1"/>
          </p:cNvSpPr>
          <p:nvPr>
            <p:ph idx="1"/>
          </p:nvPr>
        </p:nvSpPr>
        <p:spPr>
          <a:xfrm>
            <a:off x="838200" y="1371600"/>
            <a:ext cx="10515600" cy="4969565"/>
          </a:xfrm>
        </p:spPr>
        <p:txBody>
          <a:bodyPr>
            <a:normAutofit/>
          </a:bodyPr>
          <a:lstStyle/>
          <a:p>
            <a:r>
              <a:rPr lang="en-US" sz="2600" b="1" i="1" dirty="0"/>
              <a:t>Proposal 1</a:t>
            </a:r>
            <a:r>
              <a:rPr lang="en-US" sz="2600" i="1" dirty="0"/>
              <a:t>: Introduce an optional hybrid duplex operation feature in Rel-17.</a:t>
            </a:r>
          </a:p>
          <a:p>
            <a:r>
              <a:rPr lang="en-US" sz="2600" b="1" i="1" dirty="0"/>
              <a:t>Proposal 2</a:t>
            </a:r>
            <a:r>
              <a:rPr lang="en-US" sz="2600" i="1" dirty="0"/>
              <a:t>: The Rel-17 hybrid duplex operation is restricted to transparent operation only where no RAN1 specifications impact is anticipated.</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0713188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63D3E-1C08-3D4F-AC8D-3FBB29272AA1}"/>
              </a:ext>
            </a:extLst>
          </p:cNvPr>
          <p:cNvSpPr>
            <a:spLocks noGrp="1"/>
          </p:cNvSpPr>
          <p:nvPr>
            <p:ph type="title"/>
          </p:nvPr>
        </p:nvSpPr>
        <p:spPr>
          <a:xfrm>
            <a:off x="838200" y="365125"/>
            <a:ext cx="10515600" cy="946840"/>
          </a:xfrm>
        </p:spPr>
        <p:txBody>
          <a:bodyPr>
            <a:normAutofit/>
          </a:bodyPr>
          <a:lstStyle/>
          <a:p>
            <a:r>
              <a:rPr lang="en-US" sz="4000" dirty="0">
                <a:latin typeface="+mn-lt"/>
              </a:rPr>
              <a:t>References</a:t>
            </a:r>
          </a:p>
        </p:txBody>
      </p:sp>
      <p:sp>
        <p:nvSpPr>
          <p:cNvPr id="3" name="Content Placeholder 2">
            <a:extLst>
              <a:ext uri="{FF2B5EF4-FFF2-40B4-BE49-F238E27FC236}">
                <a16:creationId xmlns:a16="http://schemas.microsoft.com/office/drawing/2014/main" id="{025E98E8-8D4E-D949-9CC4-54555DB4D9C0}"/>
              </a:ext>
            </a:extLst>
          </p:cNvPr>
          <p:cNvSpPr>
            <a:spLocks noGrp="1"/>
          </p:cNvSpPr>
          <p:nvPr>
            <p:ph idx="1"/>
          </p:nvPr>
        </p:nvSpPr>
        <p:spPr>
          <a:xfrm>
            <a:off x="838200" y="1421296"/>
            <a:ext cx="10515600" cy="4830417"/>
          </a:xfrm>
        </p:spPr>
        <p:txBody>
          <a:bodyPr>
            <a:normAutofit/>
          </a:bodyPr>
          <a:lstStyle/>
          <a:p>
            <a:pPr marL="0" indent="0">
              <a:buNone/>
            </a:pPr>
            <a:r>
              <a:rPr lang="en-US" sz="1800" dirty="0">
                <a:latin typeface="+mj-lt"/>
              </a:rPr>
              <a:t>[1] RP-212633 “New WID on high power UE (power class 2) for NR FDD band”, China Unicom, 3GPP TSG-RAN Meeting #93-e, September 13</a:t>
            </a:r>
            <a:r>
              <a:rPr lang="en-US" sz="1800" baseline="30000" dirty="0">
                <a:latin typeface="+mj-lt"/>
              </a:rPr>
              <a:t>th</a:t>
            </a:r>
            <a:r>
              <a:rPr lang="en-US" sz="1800" dirty="0">
                <a:latin typeface="+mj-lt"/>
              </a:rPr>
              <a:t> – 17</a:t>
            </a:r>
            <a:r>
              <a:rPr lang="en-US" sz="1800" baseline="30000" dirty="0">
                <a:latin typeface="+mj-lt"/>
              </a:rPr>
              <a:t>th</a:t>
            </a:r>
            <a:r>
              <a:rPr lang="en-US" sz="1800" dirty="0">
                <a:latin typeface="+mj-lt"/>
              </a:rPr>
              <a:t>, 2021</a:t>
            </a:r>
          </a:p>
          <a:p>
            <a:pPr marL="0" indent="0">
              <a:buNone/>
            </a:pPr>
            <a:r>
              <a:rPr lang="en-US" sz="1800" dirty="0">
                <a:latin typeface="+mj-lt"/>
              </a:rPr>
              <a:t>[2] R4-2200441 “NR FDD HPUE MSD and system performance analyses”, Apple, 3GPP TSG-RAN WG4 Meeting #101bis-e, January 17</a:t>
            </a:r>
            <a:r>
              <a:rPr lang="en-US" sz="1800" baseline="30000" dirty="0">
                <a:latin typeface="+mj-lt"/>
              </a:rPr>
              <a:t>th</a:t>
            </a:r>
            <a:r>
              <a:rPr lang="en-US" sz="1800" dirty="0">
                <a:latin typeface="+mj-lt"/>
              </a:rPr>
              <a:t> – 25</a:t>
            </a:r>
            <a:r>
              <a:rPr lang="en-US" sz="1800" baseline="30000" dirty="0">
                <a:latin typeface="+mj-lt"/>
              </a:rPr>
              <a:t>th</a:t>
            </a:r>
            <a:r>
              <a:rPr lang="en-US" sz="1800" dirty="0">
                <a:latin typeface="+mj-lt"/>
              </a:rPr>
              <a:t>, 2022</a:t>
            </a:r>
          </a:p>
          <a:p>
            <a:pPr marL="0" indent="0">
              <a:buNone/>
            </a:pPr>
            <a:r>
              <a:rPr lang="en-US" sz="1800" dirty="0">
                <a:latin typeface="+mj-lt"/>
              </a:rPr>
              <a:t>[3] R4-2207702 “New WID on high power UE (power class 2) for NR FDD bands”, China Unicom, 3GPP TSG-RAN WG4 Meeting #103-e, May 9</a:t>
            </a:r>
            <a:r>
              <a:rPr lang="en-US" sz="1800" baseline="30000" dirty="0">
                <a:latin typeface="+mj-lt"/>
              </a:rPr>
              <a:t>th</a:t>
            </a:r>
            <a:r>
              <a:rPr lang="en-US" sz="1800" dirty="0">
                <a:latin typeface="+mj-lt"/>
              </a:rPr>
              <a:t> – 20</a:t>
            </a:r>
            <a:r>
              <a:rPr lang="en-US" sz="1800" baseline="30000" dirty="0">
                <a:latin typeface="+mj-lt"/>
              </a:rPr>
              <a:t>th</a:t>
            </a:r>
            <a:r>
              <a:rPr lang="en-US" sz="1800" dirty="0">
                <a:latin typeface="+mj-lt"/>
              </a:rPr>
              <a:t>, 2022</a:t>
            </a:r>
          </a:p>
          <a:p>
            <a:pPr marL="0" indent="0">
              <a:buNone/>
            </a:pPr>
            <a:r>
              <a:rPr lang="en-US" sz="1800" dirty="0">
                <a:latin typeface="+mj-lt"/>
              </a:rPr>
              <a:t>[4] R4-2203690 “On hybrid duplex operation for PC2 FDD bands”, Apple, 3GPP TSG-RAN WG4 Meeting #102-e, Feb 21</a:t>
            </a:r>
            <a:r>
              <a:rPr lang="en-US" sz="1800" baseline="30000" dirty="0">
                <a:latin typeface="+mj-lt"/>
              </a:rPr>
              <a:t>st</a:t>
            </a:r>
            <a:r>
              <a:rPr lang="en-US" sz="1800" dirty="0">
                <a:latin typeface="+mj-lt"/>
              </a:rPr>
              <a:t> – March 3</a:t>
            </a:r>
            <a:r>
              <a:rPr lang="en-US" sz="1800" baseline="30000" dirty="0">
                <a:latin typeface="+mj-lt"/>
              </a:rPr>
              <a:t>rd</a:t>
            </a:r>
            <a:r>
              <a:rPr lang="en-US" sz="1800" dirty="0">
                <a:latin typeface="+mj-lt"/>
              </a:rPr>
              <a:t>, 2022</a:t>
            </a:r>
          </a:p>
        </p:txBody>
      </p:sp>
    </p:spTree>
    <p:extLst>
      <p:ext uri="{BB962C8B-B14F-4D97-AF65-F5344CB8AC3E}">
        <p14:creationId xmlns:p14="http://schemas.microsoft.com/office/powerpoint/2010/main" val="427216413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5490</TotalTime>
  <Words>808</Words>
  <Application>Microsoft Macintosh PowerPoint</Application>
  <PresentationFormat>Widescreen</PresentationFormat>
  <Paragraphs>55</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Calibri Light</vt:lpstr>
      <vt:lpstr>Office Theme</vt:lpstr>
      <vt:lpstr>Rel-17 feature on hybrid duplex operation for PC2 FDD bands</vt:lpstr>
      <vt:lpstr>Background (1)</vt:lpstr>
      <vt:lpstr>Background (2)</vt:lpstr>
      <vt:lpstr>Justifications for hybrid duplex operation </vt:lpstr>
      <vt:lpstr>Other benefits for hybrid duplex operation</vt:lpstr>
      <vt:lpstr>Proposals</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CA/DC combinations not subject to block approval</dc:title>
  <dc:creator>James Wang</dc:creator>
  <cp:lastModifiedBy>James Wang</cp:lastModifiedBy>
  <cp:revision>83</cp:revision>
  <dcterms:created xsi:type="dcterms:W3CDTF">2021-02-18T15:00:57Z</dcterms:created>
  <dcterms:modified xsi:type="dcterms:W3CDTF">2022-05-27T18:06:29Z</dcterms:modified>
</cp:coreProperties>
</file>