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63" r:id="rId2"/>
    <p:sldId id="378" r:id="rId3"/>
    <p:sldId id="379" r:id="rId4"/>
    <p:sldId id="381" r:id="rId5"/>
    <p:sldId id="386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류현석/표준연구팀(SR)/삼성전자" initials="류" lastIdx="1" clrIdx="0">
    <p:extLst>
      <p:ext uri="{19B8F6BF-5375-455C-9EA6-DF929625EA0E}">
        <p15:presenceInfo xmlns:p15="http://schemas.microsoft.com/office/powerpoint/2012/main" userId="S-1-5-21-1569490900-2152479555-3239727262-18143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AEB"/>
    <a:srgbClr val="0000FF"/>
    <a:srgbClr val="16314A"/>
    <a:srgbClr val="0077C8"/>
    <a:srgbClr val="A4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7457" autoAdjust="0"/>
  </p:normalViewPr>
  <p:slideViewPr>
    <p:cSldViewPr snapToGrid="0">
      <p:cViewPr varScale="1">
        <p:scale>
          <a:sx n="54" d="100"/>
          <a:sy n="54" d="100"/>
        </p:scale>
        <p:origin x="91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C204682-EB1F-43DE-AD12-CAA1FBE6FC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636ABD-DF8B-4CCA-B3C1-91AA36F40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95DDA-970B-4040-9BD7-DF3062F414D3}" type="datetimeFigureOut">
              <a:rPr lang="ko-KR" altLang="en-US" smtClean="0"/>
              <a:t>2022-05-30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6C560B8-39D6-4E3E-958D-E7E87068FC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833A07-1483-46EF-AF56-87C1755A85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B9828-E7ED-41EC-AB80-F7DD6DFAD7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114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ED98-2577-449B-B41F-90B9519580B1}" type="datetimeFigureOut">
              <a:rPr lang="ko-KR" altLang="en-US" smtClean="0"/>
              <a:t>2022-05-30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D016E-82EE-4C57-B2AD-2DEED90636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텍스트 개체 틀 11">
            <a:extLst>
              <a:ext uri="{FF2B5EF4-FFF2-40B4-BE49-F238E27FC236}">
                <a16:creationId xmlns:a16="http://schemas.microsoft.com/office/drawing/2014/main" id="{5E27509D-58CF-4079-B7E7-2A5F74FFA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5" y="1652619"/>
            <a:ext cx="8891621" cy="13747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 </a:t>
            </a:r>
            <a:r>
              <a:rPr lang="en-US" altLang="ko-KR" dirty="0" smtClean="0"/>
              <a:t>Your </a:t>
            </a:r>
            <a:br>
              <a:rPr lang="en-US" altLang="ko-KR" dirty="0" smtClean="0"/>
            </a:br>
            <a:r>
              <a:rPr lang="en-US" altLang="ko-KR" dirty="0" smtClean="0"/>
              <a:t>Main </a:t>
            </a: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25" name="부제목 2">
            <a:extLst>
              <a:ext uri="{FF2B5EF4-FFF2-40B4-BE49-F238E27FC236}">
                <a16:creationId xmlns:a16="http://schemas.microsoft.com/office/drawing/2014/main" id="{87547265-CDF8-4FE0-8FDA-FD7677247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7856" y="3082980"/>
            <a:ext cx="8891620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rgbClr val="0077C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pic>
        <p:nvPicPr>
          <p:cNvPr id="1026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06" y="5845247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1">
            <a:extLst>
              <a:ext uri="{FF2B5EF4-FFF2-40B4-BE49-F238E27FC236}">
                <a16:creationId xmlns:a16="http://schemas.microsoft.com/office/drawing/2014/main" id="{E689F84E-FEDD-4ACD-B0BC-3D2CD592D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832" y="1425182"/>
            <a:ext cx="2754664" cy="61401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0" name="텍스트 개체 틀 5">
            <a:extLst>
              <a:ext uri="{FF2B5EF4-FFF2-40B4-BE49-F238E27FC236}">
                <a16:creationId xmlns:a16="http://schemas.microsoft.com/office/drawing/2014/main" id="{E4648C44-394C-49CA-945C-9F5D4736A1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4440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</a:p>
        </p:txBody>
      </p:sp>
      <p:sp>
        <p:nvSpPr>
          <p:cNvPr id="31" name="텍스트 개체 틀 5">
            <a:extLst>
              <a:ext uri="{FF2B5EF4-FFF2-40B4-BE49-F238E27FC236}">
                <a16:creationId xmlns:a16="http://schemas.microsoft.com/office/drawing/2014/main" id="{672F108A-2156-4E86-9918-AFEAA3AC0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439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3" name="텍스트 개체 틀 5">
            <a:extLst>
              <a:ext uri="{FF2B5EF4-FFF2-40B4-BE49-F238E27FC236}">
                <a16:creationId xmlns:a16="http://schemas.microsoft.com/office/drawing/2014/main" id="{2194CA99-B038-4E7D-86CE-9C1A7A5961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63505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</a:p>
        </p:txBody>
      </p:sp>
      <p:sp>
        <p:nvSpPr>
          <p:cNvPr id="34" name="텍스트 개체 틀 5">
            <a:extLst>
              <a:ext uri="{FF2B5EF4-FFF2-40B4-BE49-F238E27FC236}">
                <a16:creationId xmlns:a16="http://schemas.microsoft.com/office/drawing/2014/main" id="{CB061030-68A5-4D2A-86B4-C2E08AF93A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3504" y="2005009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5" name="텍스트 개체 틀 5">
            <a:extLst>
              <a:ext uri="{FF2B5EF4-FFF2-40B4-BE49-F238E27FC236}">
                <a16:creationId xmlns:a16="http://schemas.microsoft.com/office/drawing/2014/main" id="{4C234879-4F44-4F06-8D16-76CD7A23F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63504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5DF84444-AC16-41C3-9344-915224196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4439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03</a:t>
            </a:r>
          </a:p>
        </p:txBody>
      </p:sp>
      <p:sp>
        <p:nvSpPr>
          <p:cNvPr id="37" name="텍스트 개체 틀 5">
            <a:extLst>
              <a:ext uri="{FF2B5EF4-FFF2-40B4-BE49-F238E27FC236}">
                <a16:creationId xmlns:a16="http://schemas.microsoft.com/office/drawing/2014/main" id="{193257A3-EEF5-4694-A34F-33D910A4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94438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8" name="텍스트 개체 틀 5">
            <a:extLst>
              <a:ext uri="{FF2B5EF4-FFF2-40B4-BE49-F238E27FC236}">
                <a16:creationId xmlns:a16="http://schemas.microsoft.com/office/drawing/2014/main" id="{CA839D33-3F4E-4D30-9107-90DF2BD988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94438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9" name="텍스트 개체 틀 5">
            <a:extLst>
              <a:ext uri="{FF2B5EF4-FFF2-40B4-BE49-F238E27FC236}">
                <a16:creationId xmlns:a16="http://schemas.microsoft.com/office/drawing/2014/main" id="{9B227AB0-5106-4F4A-B039-A8CC9CDE5F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04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04</a:t>
            </a:r>
          </a:p>
        </p:txBody>
      </p:sp>
      <p:sp>
        <p:nvSpPr>
          <p:cNvPr id="40" name="텍스트 개체 틀 5">
            <a:extLst>
              <a:ext uri="{FF2B5EF4-FFF2-40B4-BE49-F238E27FC236}">
                <a16:creationId xmlns:a16="http://schemas.microsoft.com/office/drawing/2014/main" id="{EF4746A3-0A2C-42FF-8CA3-76CD26DE58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03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41" name="텍스트 개체 틀 5">
            <a:extLst>
              <a:ext uri="{FF2B5EF4-FFF2-40B4-BE49-F238E27FC236}">
                <a16:creationId xmlns:a16="http://schemas.microsoft.com/office/drawing/2014/main" id="{D33F406A-736C-401E-981D-551AC6D847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63503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42" name="텍스트 개체 틀 5">
            <a:extLst>
              <a:ext uri="{FF2B5EF4-FFF2-40B4-BE49-F238E27FC236}">
                <a16:creationId xmlns:a16="http://schemas.microsoft.com/office/drawing/2014/main" id="{C2E909B3-7703-41FA-817B-D77B3655E1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94438" y="2006585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pic>
        <p:nvPicPr>
          <p:cNvPr id="17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6308321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1BF948E-9853-4D2D-8771-94F279185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1" name="텍스트 개체 틀 14">
            <a:extLst>
              <a:ext uri="{FF2B5EF4-FFF2-40B4-BE49-F238E27FC236}">
                <a16:creationId xmlns:a16="http://schemas.microsoft.com/office/drawing/2014/main" id="{363301F8-5CF2-4AB5-8E68-73015DA6E2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 smtClean="0"/>
              <a:t>here</a:t>
            </a:r>
          </a:p>
          <a:p>
            <a:pPr lvl="1"/>
            <a:r>
              <a:rPr lang="en-US" altLang="ko-KR" dirty="0" err="1" smtClean="0"/>
              <a:t>sdfsdf</a:t>
            </a:r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BF8DC277-7059-4875-8827-264C9DF654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44830" y="2110811"/>
            <a:ext cx="11081385" cy="4049959"/>
          </a:xfrm>
          <a:prstGeom prst="rect">
            <a:avLst/>
          </a:prstGeom>
        </p:spPr>
        <p:txBody>
          <a:bodyPr lIns="90000" rIns="90000"/>
          <a:lstStyle>
            <a:lvl1pPr marL="285750" indent="-28575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ko-KR" altLang="en-US" sz="2000" b="1" spc="-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─"/>
              <a:defRPr lang="ko-KR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5850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◦"/>
              <a:defRPr lang="ko-KR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 err="1" smtClean="0"/>
              <a:t>Xxxx</a:t>
            </a:r>
            <a:endParaRPr lang="en-US" altLang="ko-KR" dirty="0" smtClean="0"/>
          </a:p>
          <a:p>
            <a:pPr marL="628650" lvl="1" indent="-228600"/>
            <a:r>
              <a:rPr lang="en-US" altLang="ko-KR" dirty="0" err="1" smtClean="0"/>
              <a:t>Dfdfd</a:t>
            </a:r>
            <a:endParaRPr lang="en-US" altLang="ko-KR" dirty="0" smtClean="0"/>
          </a:p>
          <a:p>
            <a:pPr marL="1028700" lvl="2" indent="-228600"/>
            <a:r>
              <a:rPr lang="en-US" altLang="ko-KR" dirty="0" err="1" smtClean="0"/>
              <a:t>dfdfdf</a:t>
            </a:r>
            <a:endParaRPr lang="ko-KR" altLang="en-US" dirty="0"/>
          </a:p>
        </p:txBody>
      </p:sp>
      <p:pic>
        <p:nvPicPr>
          <p:cNvPr id="2050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8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179388" indent="-179388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79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9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292943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052434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pic>
        <p:nvPicPr>
          <p:cNvPr id="14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9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3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4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EF490C47-F8F0-4883-9931-6EABF46D4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2" name="텍스트 개체 틀 14">
            <a:extLst>
              <a:ext uri="{FF2B5EF4-FFF2-40B4-BE49-F238E27FC236}">
                <a16:creationId xmlns:a16="http://schemas.microsoft.com/office/drawing/2014/main" id="{6DFA7F99-0274-4A2A-B818-76A4A316F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buFont typeface="Wingdings" panose="05000000000000000000" pitchFamily="2" charset="2"/>
              <a:buChar char="§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/>
              <a:t>here</a:t>
            </a:r>
            <a:endParaRPr lang="ko-KR" altLang="en-US" dirty="0"/>
          </a:p>
        </p:txBody>
      </p:sp>
      <p:sp>
        <p:nvSpPr>
          <p:cNvPr id="25" name="내용 개체 틀 2">
            <a:extLst>
              <a:ext uri="{FF2B5EF4-FFF2-40B4-BE49-F238E27FC236}">
                <a16:creationId xmlns:a16="http://schemas.microsoft.com/office/drawing/2014/main" id="{A0B7FA3E-0D5A-4AC3-A58F-01C81FCB6D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25780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5009FF05-3F22-4E0D-8CD6-0EDB6ED0D5E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56008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7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81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8" name="텍스트 개체 틀 2">
            <a:extLst>
              <a:ext uri="{FF2B5EF4-FFF2-40B4-BE49-F238E27FC236}">
                <a16:creationId xmlns:a16="http://schemas.microsoft.com/office/drawing/2014/main" id="{66272D94-D36D-4538-AC4E-ADE56CF137D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156009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0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E6068C67-0CF7-4A74-B3C8-0BEC9EC983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6" y="2992531"/>
            <a:ext cx="5759450" cy="73353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68" y="206449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64" r:id="rId4"/>
    <p:sldLayoutId id="2147483668" r:id="rId5"/>
    <p:sldLayoutId id="2147483665" r:id="rId6"/>
    <p:sldLayoutId id="2147483666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6"/>
          </p:nvPr>
        </p:nvSpPr>
        <p:spPr>
          <a:xfrm>
            <a:off x="464947" y="2020173"/>
            <a:ext cx="10907895" cy="643253"/>
          </a:xfrm>
        </p:spPr>
        <p:txBody>
          <a:bodyPr/>
          <a:lstStyle/>
          <a:p>
            <a:r>
              <a:rPr lang="en-US" sz="2400" dirty="0" smtClean="0"/>
              <a:t>Title: </a:t>
            </a:r>
            <a:r>
              <a:rPr lang="en-US" sz="2400" dirty="0" smtClean="0"/>
              <a:t>On In-band Operation for Rel-18 NR Network-Controlled Repeater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6391" y="4396349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	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9.2.7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		Samsung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730" y="545969"/>
            <a:ext cx="3569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 RAN Meeting #96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Budapest, Hungary, June 6 – 9, 2022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41106" y="553594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-221408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1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Operation for </a:t>
            </a:r>
            <a:r>
              <a:rPr lang="en-US" dirty="0" err="1"/>
              <a:t>NetCon</a:t>
            </a:r>
            <a:r>
              <a:rPr lang="en-US" dirty="0"/>
              <a:t> Repeaters: background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3797417"/>
          </a:xfrm>
        </p:spPr>
        <p:txBody>
          <a:bodyPr/>
          <a:lstStyle/>
          <a:p>
            <a:pPr lvl="0" algn="just"/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The SID [RP-213700] mentions that “</a:t>
            </a:r>
            <a:r>
              <a:rPr lang="en-US" b="0" i="1" dirty="0">
                <a:latin typeface="Calibri" panose="020F0502020204030204" pitchFamily="34" charset="0"/>
                <a:cs typeface="Calibri" panose="020F0502020204030204" pitchFamily="34" charset="0"/>
              </a:rPr>
              <a:t>Network-controlled repeaters are </a:t>
            </a:r>
            <a:r>
              <a:rPr lang="en-US" b="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inband</a:t>
            </a:r>
            <a:r>
              <a:rPr lang="en-US" b="0" i="1" dirty="0">
                <a:latin typeface="Calibri" panose="020F0502020204030204" pitchFamily="34" charset="0"/>
                <a:cs typeface="Calibri" panose="020F0502020204030204" pitchFamily="34" charset="0"/>
              </a:rPr>
              <a:t> RF repeaters…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”. </a:t>
            </a:r>
          </a:p>
          <a:p>
            <a:pPr lvl="0" algn="just"/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During RAN1#109-e discussions, however, companies appeared to have different understanding about the intention of “</a:t>
            </a:r>
            <a:r>
              <a:rPr lang="en-US" b="0" dirty="0" err="1">
                <a:latin typeface="Calibri" panose="020F0502020204030204" pitchFamily="34" charset="0"/>
                <a:cs typeface="Calibri" panose="020F0502020204030204" pitchFamily="34" charset="0"/>
              </a:rPr>
              <a:t>inband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” in the SID.</a:t>
            </a:r>
          </a:p>
          <a:p>
            <a:pPr lvl="0" algn="just"/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Clearly, the access and backhaul links of NCR-</a:t>
            </a:r>
            <a:r>
              <a:rPr lang="en-US" b="0" dirty="0" err="1">
                <a:latin typeface="Calibri" panose="020F0502020204030204" pitchFamily="34" charset="0"/>
                <a:cs typeface="Calibri" panose="020F0502020204030204" pitchFamily="34" charset="0"/>
              </a:rPr>
              <a:t>Fwd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are always within the same passband(s) and frequency band(s).</a:t>
            </a:r>
          </a:p>
          <a:p>
            <a:pPr lvl="0" algn="just"/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The issue is whether the control link (C-link) of NCR-MT is in the same or different frequency carrier/band compared to the access/backhaul links of NCR-Fwd.</a:t>
            </a:r>
          </a:p>
          <a:p>
            <a:pPr lvl="1" algn="just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We think different interpretations can be considered, as shown in the next slide.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4" name="图片 40">
            <a:extLst>
              <a:ext uri="{FF2B5EF4-FFF2-40B4-BE49-F238E27FC236}">
                <a16:creationId xmlns:a16="http://schemas.microsoft.com/office/drawing/2014/main" id="{338D87A3-46D3-4460-8E70-AF24CD603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87" y="3774860"/>
            <a:ext cx="8106327" cy="20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" name="TextBox 165">
            <a:extLst>
              <a:ext uri="{FF2B5EF4-FFF2-40B4-BE49-F238E27FC236}">
                <a16:creationId xmlns:a16="http://schemas.microsoft.com/office/drawing/2014/main" id="{49979BC1-CBCD-4FD6-B8E2-D0CA7B80689C}"/>
              </a:ext>
            </a:extLst>
          </p:cNvPr>
          <p:cNvSpPr txBox="1"/>
          <p:nvPr/>
        </p:nvSpPr>
        <p:spPr>
          <a:xfrm>
            <a:off x="5436756" y="5798658"/>
            <a:ext cx="2033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Figure from SR </a:t>
            </a:r>
          </a:p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[RP-221231]</a:t>
            </a:r>
          </a:p>
        </p:txBody>
      </p:sp>
    </p:spTree>
    <p:extLst>
      <p:ext uri="{BB962C8B-B14F-4D97-AF65-F5344CB8AC3E}">
        <p14:creationId xmlns:p14="http://schemas.microsoft.com/office/powerpoint/2010/main" val="3002033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Operation for </a:t>
            </a:r>
            <a:r>
              <a:rPr lang="en-US" dirty="0" err="1"/>
              <a:t>NetCon</a:t>
            </a:r>
            <a:r>
              <a:rPr lang="en-US" dirty="0"/>
              <a:t> Repeaters: Interpretations</a:t>
            </a:r>
            <a:endParaRPr lang="en-US" dirty="0"/>
          </a:p>
        </p:txBody>
      </p:sp>
      <p:sp>
        <p:nvSpPr>
          <p:cNvPr id="4" name="矩形 4"/>
          <p:cNvSpPr/>
          <p:nvPr/>
        </p:nvSpPr>
        <p:spPr>
          <a:xfrm>
            <a:off x="2616308" y="945641"/>
            <a:ext cx="6984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SzPct val="90000"/>
            </a:pPr>
            <a:r>
              <a:rPr lang="en-US" altLang="zh-CN" sz="2000" b="1" spc="-40" dirty="0">
                <a:latin typeface="Calibri" panose="020F0502020204030204" pitchFamily="34" charset="0"/>
                <a:cs typeface="Calibri" panose="020F0502020204030204" pitchFamily="34" charset="0"/>
              </a:rPr>
              <a:t>Possible interpretations for “in-band” </a:t>
            </a:r>
            <a:r>
              <a:rPr lang="en-US" altLang="zh-CN" sz="2000" b="1" spc="-40" dirty="0" err="1">
                <a:latin typeface="Calibri" panose="020F0502020204030204" pitchFamily="34" charset="0"/>
                <a:cs typeface="Calibri" panose="020F0502020204030204" pitchFamily="34" charset="0"/>
              </a:rPr>
              <a:t>NetCon</a:t>
            </a:r>
            <a:r>
              <a:rPr lang="en-US" altLang="zh-CN" sz="2000" b="1" spc="-40" dirty="0">
                <a:latin typeface="Calibri" panose="020F0502020204030204" pitchFamily="34" charset="0"/>
                <a:cs typeface="Calibri" panose="020F0502020204030204" pitchFamily="34" charset="0"/>
              </a:rPr>
              <a:t> Repeater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D6A9AA-FD11-4391-9E7D-D5241F0F0623}"/>
              </a:ext>
            </a:extLst>
          </p:cNvPr>
          <p:cNvSpPr/>
          <p:nvPr/>
        </p:nvSpPr>
        <p:spPr>
          <a:xfrm>
            <a:off x="982494" y="6089219"/>
            <a:ext cx="10340502" cy="2887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Note: The access and backhaul links of NCR-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Fwd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are always within the same passband(s).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822282" y="1410604"/>
            <a:ext cx="5147136" cy="4572000"/>
            <a:chOff x="822282" y="1410604"/>
            <a:chExt cx="5147136" cy="4572000"/>
          </a:xfrm>
        </p:grpSpPr>
        <p:sp>
          <p:nvSpPr>
            <p:cNvPr id="7" name="矩形 3"/>
            <p:cNvSpPr/>
            <p:nvPr/>
          </p:nvSpPr>
          <p:spPr>
            <a:xfrm>
              <a:off x="822282" y="1410604"/>
              <a:ext cx="5120640" cy="4572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矩形 16"/>
            <p:cNvSpPr/>
            <p:nvPr/>
          </p:nvSpPr>
          <p:spPr>
            <a:xfrm>
              <a:off x="940218" y="1446076"/>
              <a:ext cx="5029200" cy="1436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800"/>
                </a:spcAft>
                <a:buSzPct val="90000"/>
              </a:pPr>
              <a:r>
                <a:rPr lang="en-US" altLang="zh-CN" sz="2000" b="1" u="sng" spc="-40" dirty="0">
                  <a:latin typeface="Calibri" panose="020F0502020204030204" pitchFamily="34" charset="0"/>
                  <a:cs typeface="Calibri" panose="020F0502020204030204" pitchFamily="34" charset="0"/>
                </a:rPr>
                <a:t>Interpretation 1</a:t>
              </a:r>
              <a:r>
                <a:rPr lang="en-US" altLang="zh-CN" sz="2000" spc="-40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just">
                <a:spcAft>
                  <a:spcPts val="800"/>
                </a:spcAft>
                <a:buSzPct val="90000"/>
              </a:pPr>
              <a:r>
                <a:rPr lang="en-US" altLang="ko-KR" dirty="0">
                  <a:latin typeface="Calibri" panose="020F0502020204030204" pitchFamily="34" charset="0"/>
                  <a:cs typeface="Calibri" panose="020F0502020204030204" pitchFamily="34" charset="0"/>
                </a:rPr>
                <a:t>The control link of NCR-MT is within the passband(s) of NCR-Fwd</a:t>
              </a:r>
              <a:r>
                <a:rPr lang="en-US" altLang="ko-KR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  <a:p>
              <a:pPr algn="just">
                <a:spcAft>
                  <a:spcPts val="800"/>
                </a:spcAft>
                <a:buSzPct val="90000"/>
              </a:pPr>
              <a:endParaRPr lang="en-US" altLang="ko-KR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C35A1C4D-CC38-4272-ABE3-6F5E0A2C6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8293" y="3124715"/>
              <a:ext cx="1948618" cy="2730226"/>
            </a:xfrm>
            <a:prstGeom prst="rect">
              <a:avLst/>
            </a:prstGeom>
          </p:spPr>
        </p:pic>
      </p:grpSp>
      <p:grpSp>
        <p:nvGrpSpPr>
          <p:cNvPr id="16" name="그룹 15"/>
          <p:cNvGrpSpPr/>
          <p:nvPr/>
        </p:nvGrpSpPr>
        <p:grpSpPr>
          <a:xfrm>
            <a:off x="6249080" y="1423108"/>
            <a:ext cx="5120640" cy="4572000"/>
            <a:chOff x="6249080" y="1423108"/>
            <a:chExt cx="5120640" cy="4572000"/>
          </a:xfrm>
        </p:grpSpPr>
        <p:sp>
          <p:nvSpPr>
            <p:cNvPr id="11" name="矩形 3">
              <a:extLst>
                <a:ext uri="{FF2B5EF4-FFF2-40B4-BE49-F238E27FC236}">
                  <a16:creationId xmlns:a16="http://schemas.microsoft.com/office/drawing/2014/main" id="{E54410EB-5A3C-4DB9-A735-737F76647BE1}"/>
                </a:ext>
              </a:extLst>
            </p:cNvPr>
            <p:cNvSpPr/>
            <p:nvPr/>
          </p:nvSpPr>
          <p:spPr>
            <a:xfrm>
              <a:off x="6249080" y="1423108"/>
              <a:ext cx="5120640" cy="4572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矩形 16">
              <a:extLst>
                <a:ext uri="{FF2B5EF4-FFF2-40B4-BE49-F238E27FC236}">
                  <a16:creationId xmlns:a16="http://schemas.microsoft.com/office/drawing/2014/main" id="{F4654A25-F390-4757-A391-832231240B9E}"/>
                </a:ext>
              </a:extLst>
            </p:cNvPr>
            <p:cNvSpPr/>
            <p:nvPr/>
          </p:nvSpPr>
          <p:spPr>
            <a:xfrm>
              <a:off x="6291919" y="1472670"/>
              <a:ext cx="5029200" cy="1056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800"/>
                </a:spcAft>
                <a:buSzPct val="90000"/>
              </a:pPr>
              <a:r>
                <a:rPr lang="en-US" altLang="zh-CN" sz="2000" b="1" u="sng" spc="-40" dirty="0">
                  <a:latin typeface="Calibri" panose="020F0502020204030204" pitchFamily="34" charset="0"/>
                  <a:cs typeface="Calibri" panose="020F0502020204030204" pitchFamily="34" charset="0"/>
                </a:rPr>
                <a:t>Interpretation 2</a:t>
              </a:r>
              <a:r>
                <a:rPr lang="en-US" altLang="zh-CN" sz="2000" spc="-40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just">
                <a:spcAft>
                  <a:spcPts val="800"/>
                </a:spcAft>
                <a:buSzPct val="90000"/>
              </a:pPr>
              <a:r>
                <a:rPr lang="en-US" altLang="ko-KR" dirty="0">
                  <a:latin typeface="Calibri" panose="020F0502020204030204" pitchFamily="34" charset="0"/>
                  <a:cs typeface="Calibri" panose="020F0502020204030204" pitchFamily="34" charset="0"/>
                </a:rPr>
                <a:t>The control link of NCR-MT</a:t>
              </a:r>
              <a:r>
                <a:rPr lang="en-US" altLang="ko-KR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can be outside the passband(s) </a:t>
              </a:r>
              <a:r>
                <a:rPr lang="en-US" altLang="ko-KR" dirty="0">
                  <a:latin typeface="Calibri" panose="020F0502020204030204" pitchFamily="34" charset="0"/>
                  <a:cs typeface="Calibri" panose="020F0502020204030204" pitchFamily="34" charset="0"/>
                </a:rPr>
                <a:t>of NCR-Fwd.</a:t>
              </a:r>
            </a:p>
          </p:txBody>
        </p:sp>
        <p:pic>
          <p:nvPicPr>
            <p:cNvPr id="13" name="Picture 19">
              <a:extLst>
                <a:ext uri="{FF2B5EF4-FFF2-40B4-BE49-F238E27FC236}">
                  <a16:creationId xmlns:a16="http://schemas.microsoft.com/office/drawing/2014/main" id="{DE7DE67F-774E-429B-BA42-CB8ABCCB03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9590" y="3218005"/>
              <a:ext cx="2183013" cy="2743200"/>
            </a:xfrm>
            <a:prstGeom prst="rect">
              <a:avLst/>
            </a:prstGeom>
          </p:spPr>
        </p:pic>
        <p:pic>
          <p:nvPicPr>
            <p:cNvPr id="14" name="Picture 15">
              <a:extLst>
                <a:ext uri="{FF2B5EF4-FFF2-40B4-BE49-F238E27FC236}">
                  <a16:creationId xmlns:a16="http://schemas.microsoft.com/office/drawing/2014/main" id="{DF258109-D3EB-4D20-8C42-BE6FB3E45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3598" y="3167237"/>
              <a:ext cx="1929871" cy="27432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762EB6-0A20-433C-ADE3-4E9C4DB93943}"/>
                </a:ext>
              </a:extLst>
            </p:cNvPr>
            <p:cNvSpPr txBox="1"/>
            <p:nvPr/>
          </p:nvSpPr>
          <p:spPr>
            <a:xfrm>
              <a:off x="8514872" y="4305162"/>
              <a:ext cx="5447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368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Operation for </a:t>
            </a:r>
            <a:r>
              <a:rPr lang="en-US" dirty="0" err="1"/>
              <a:t>NetCon</a:t>
            </a:r>
            <a:r>
              <a:rPr lang="en-US" dirty="0"/>
              <a:t> Repeaters: Analysis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>
          <a:xfrm>
            <a:off x="549865" y="1043528"/>
            <a:ext cx="11097305" cy="502884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There appears to be advantages and drawbacks for each of the two interpretations: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756658"/>
              </p:ext>
            </p:extLst>
          </p:nvPr>
        </p:nvGraphicFramePr>
        <p:xfrm>
          <a:off x="379519" y="1628953"/>
          <a:ext cx="11453642" cy="4193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7332">
                  <a:extLst>
                    <a:ext uri="{9D8B030D-6E8A-4147-A177-3AD203B41FA5}">
                      <a16:colId xmlns:a16="http://schemas.microsoft.com/office/drawing/2014/main" val="2802273521"/>
                    </a:ext>
                  </a:extLst>
                </a:gridCol>
                <a:gridCol w="4753155">
                  <a:extLst>
                    <a:ext uri="{9D8B030D-6E8A-4147-A177-3AD203B41FA5}">
                      <a16:colId xmlns:a16="http://schemas.microsoft.com/office/drawing/2014/main" val="3974800065"/>
                    </a:ext>
                  </a:extLst>
                </a:gridCol>
                <a:gridCol w="4753155">
                  <a:extLst>
                    <a:ext uri="{9D8B030D-6E8A-4147-A177-3AD203B41FA5}">
                      <a16:colId xmlns:a16="http://schemas.microsoft.com/office/drawing/2014/main" val="227804227"/>
                    </a:ext>
                  </a:extLst>
                </a:gridCol>
              </a:tblGrid>
              <a:tr h="435468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676156"/>
                  </a:ext>
                </a:extLst>
              </a:tr>
              <a:tr h="187907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Interpretation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Minimal/no signaling for backhaul link of NCR-</a:t>
                      </a:r>
                      <a:r>
                        <a:rPr lang="en-US" sz="1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Fwd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i.e., it can follow C-link of NCR-MT</a:t>
                      </a:r>
                    </a:p>
                    <a:p>
                      <a:pPr marL="285750" indent="-285750" latinLnBrk="0"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Limited UL data rate for UE(s) served by NCR</a:t>
                      </a:r>
                      <a:r>
                        <a:rPr lang="en-US" altLang="ko-KR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since </a:t>
                      </a: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simultaneous UL transmission from NCR-MT and NCR-</a:t>
                      </a:r>
                      <a:r>
                        <a:rPr lang="en-US" altLang="ko-KR" sz="1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Fwd</a:t>
                      </a: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may not be feasible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Scheduling restriction for NCR and UE(s)</a:t>
                      </a:r>
                    </a:p>
                    <a:p>
                      <a:pPr latinLnBrk="0">
                        <a:spcAft>
                          <a:spcPts val="300"/>
                        </a:spcAft>
                      </a:pP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941977"/>
                  </a:ext>
                </a:extLst>
              </a:tr>
              <a:tr h="187907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Interpretation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limitation for UL</a:t>
                      </a:r>
                      <a:r>
                        <a:rPr lang="en-US" altLang="ko-KR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data rate for UE(s) served by NCR, since </a:t>
                      </a: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simultaneous UL transmission from NCR-MT and NCR-</a:t>
                      </a:r>
                      <a:r>
                        <a:rPr lang="en-US" altLang="ko-KR" sz="1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Fwd</a:t>
                      </a: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feasible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Flexible scheduling for NCR and UE(s)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More reliable C-link (e.g., </a:t>
                      </a:r>
                      <a:r>
                        <a:rPr lang="en-US" altLang="ko-KR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C-link of NCR-MT on FR1 and backhaul link of NCR-</a:t>
                      </a:r>
                      <a:r>
                        <a:rPr lang="en-US" altLang="ko-KR" sz="1800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Fwd</a:t>
                      </a:r>
                      <a:r>
                        <a:rPr lang="en-US" altLang="ko-KR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on FR2)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Separate/additional signaling may be needed for backhaul link compared to C-link</a:t>
                      </a:r>
                    </a:p>
                    <a:p>
                      <a:pPr marL="285750" indent="-285750" latinLnBrk="0"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979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621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Operation for </a:t>
            </a:r>
            <a:r>
              <a:rPr lang="en-US" dirty="0" err="1"/>
              <a:t>NetCon</a:t>
            </a:r>
            <a:r>
              <a:rPr lang="en-US" dirty="0"/>
              <a:t> Repeaters: Conclusion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42901" y="1668813"/>
            <a:ext cx="11517406" cy="1874488"/>
          </a:xfrm>
        </p:spPr>
        <p:txBody>
          <a:bodyPr/>
          <a:lstStyle/>
          <a:p>
            <a:pPr algn="just" latinLnBrk="0"/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For the study on Network-Controlled Repeaters, RAN guides RAN1 to consider “Interpretation 2”, in addition to “Interpretation 1”, for the “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inband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” property of Network-Controlled Repeaters. </a:t>
            </a:r>
          </a:p>
          <a:p>
            <a:pPr latinLnBrk="0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693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18700</TotalTime>
  <Words>396</Words>
  <Application>Microsoft Office PowerPoint</Application>
  <PresentationFormat>와이드스크린</PresentationFormat>
  <Paragraphs>38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等线</vt:lpstr>
      <vt:lpstr>Noto Sans</vt:lpstr>
      <vt:lpstr>맑은 고딕</vt:lpstr>
      <vt:lpstr>Arial</vt:lpstr>
      <vt:lpstr>Calibri</vt:lpstr>
      <vt:lpstr>Wingdings</vt:lpstr>
      <vt:lpstr>Office 테마</vt:lpstr>
      <vt:lpstr>PowerPoint 프레젠테이션</vt:lpstr>
      <vt:lpstr>In-band Operation for NetCon Repeaters: background</vt:lpstr>
      <vt:lpstr>In-band Operation for NetCon Repeaters: Interpretations</vt:lpstr>
      <vt:lpstr>In-band Operation for NetCon Repeaters: Analysis</vt:lpstr>
      <vt:lpstr>In-band Operation for NetCon Repeaters: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QK6156</dc:creator>
  <cp:lastModifiedBy>류현석/표준연구팀(SR)/삼성전자</cp:lastModifiedBy>
  <cp:revision>979</cp:revision>
  <dcterms:created xsi:type="dcterms:W3CDTF">2022-01-24T04:20:26Z</dcterms:created>
  <dcterms:modified xsi:type="dcterms:W3CDTF">2022-05-30T09:59:43Z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