
<file path=[Content_Types].xml><?xml version="1.0" encoding="utf-8"?>
<Types xmlns="http://schemas.openxmlformats.org/package/2006/content-types">
  <Default Extension="cb826ab76b4727f3e578db51407f375d" ContentType="image/j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8"/>
  </p:notesMasterIdLst>
  <p:sldIdLst>
    <p:sldId id="256" r:id="rId2"/>
    <p:sldId id="275" r:id="rId3"/>
    <p:sldId id="277" r:id="rId4"/>
    <p:sldId id="281" r:id="rId5"/>
    <p:sldId id="278" r:id="rId6"/>
    <p:sldId id="271"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57" autoAdjust="0"/>
    <p:restoredTop sz="90449" autoAdjust="0"/>
  </p:normalViewPr>
  <p:slideViewPr>
    <p:cSldViewPr snapToGrid="0">
      <p:cViewPr varScale="1">
        <p:scale>
          <a:sx n="100" d="100"/>
          <a:sy n="100" d="100"/>
        </p:scale>
        <p:origin x="80" y="1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195A34-EACF-470B-BB9D-1E4536825288}" type="datetimeFigureOut">
              <a:rPr lang="zh-CN" altLang="en-US" smtClean="0"/>
              <a:t>2022-05-29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3E9896-5C82-42EB-B2DA-A3CF6121271F}" type="slidenum">
              <a:rPr lang="zh-CN" altLang="en-US" smtClean="0"/>
              <a:t>‹#›</a:t>
            </a:fld>
            <a:endParaRPr lang="zh-CN" altLang="en-US"/>
          </a:p>
        </p:txBody>
      </p:sp>
    </p:spTree>
    <p:extLst>
      <p:ext uri="{BB962C8B-B14F-4D97-AF65-F5344CB8AC3E}">
        <p14:creationId xmlns:p14="http://schemas.microsoft.com/office/powerpoint/2010/main" val="61378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3E9896-5C82-42EB-B2DA-A3CF6121271F}" type="slidenum">
              <a:rPr lang="zh-CN" altLang="en-US" smtClean="0"/>
              <a:t>2</a:t>
            </a:fld>
            <a:endParaRPr lang="zh-CN" altLang="en-US"/>
          </a:p>
        </p:txBody>
      </p:sp>
    </p:spTree>
    <p:extLst>
      <p:ext uri="{BB962C8B-B14F-4D97-AF65-F5344CB8AC3E}">
        <p14:creationId xmlns:p14="http://schemas.microsoft.com/office/powerpoint/2010/main" val="3880268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3E9896-5C82-42EB-B2DA-A3CF6121271F}" type="slidenum">
              <a:rPr lang="zh-CN" altLang="en-US" smtClean="0"/>
              <a:t>3</a:t>
            </a:fld>
            <a:endParaRPr lang="zh-CN" altLang="en-US"/>
          </a:p>
        </p:txBody>
      </p:sp>
    </p:spTree>
    <p:extLst>
      <p:ext uri="{BB962C8B-B14F-4D97-AF65-F5344CB8AC3E}">
        <p14:creationId xmlns:p14="http://schemas.microsoft.com/office/powerpoint/2010/main" val="504437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B6C7C8-0149-462A-BB28-C90D256A435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BB62F2B-447C-4704-83B1-5045F6774E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5D33166-E4FF-4219-90A3-ADFF218FA48D}"/>
              </a:ext>
            </a:extLst>
          </p:cNvPr>
          <p:cNvSpPr>
            <a:spLocks noGrp="1"/>
          </p:cNvSpPr>
          <p:nvPr>
            <p:ph type="dt" sz="half" idx="10"/>
          </p:nvPr>
        </p:nvSpPr>
        <p:spPr/>
        <p:txBody>
          <a:bodyPr/>
          <a:lstStyle/>
          <a:p>
            <a:fld id="{34B92B76-6867-4A2F-B473-9233E8A68D29}" type="datetime1">
              <a:rPr lang="zh-CN" altLang="en-US" smtClean="0"/>
              <a:t>2022-05-29</a:t>
            </a:fld>
            <a:endParaRPr lang="zh-CN" altLang="en-US"/>
          </a:p>
        </p:txBody>
      </p:sp>
      <p:sp>
        <p:nvSpPr>
          <p:cNvPr id="5" name="页脚占位符 4">
            <a:extLst>
              <a:ext uri="{FF2B5EF4-FFF2-40B4-BE49-F238E27FC236}">
                <a16:creationId xmlns:a16="http://schemas.microsoft.com/office/drawing/2014/main" id="{27B0EC2D-EFF2-49BE-8350-51BD239925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D8467F2-C486-4E6B-B7D6-E8A4524AADC3}"/>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1865047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7DCE86-1B8F-4112-9D51-D86C4398570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5D8FB2B-77A9-444F-BFC4-05EDFD3591A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219AC16-B22C-4A78-BFB0-4CEDE093EC2E}"/>
              </a:ext>
            </a:extLst>
          </p:cNvPr>
          <p:cNvSpPr>
            <a:spLocks noGrp="1"/>
          </p:cNvSpPr>
          <p:nvPr>
            <p:ph type="dt" sz="half" idx="10"/>
          </p:nvPr>
        </p:nvSpPr>
        <p:spPr/>
        <p:txBody>
          <a:bodyPr/>
          <a:lstStyle/>
          <a:p>
            <a:fld id="{108B3EEB-C2CA-40F1-B934-70EED91DE39E}" type="datetime1">
              <a:rPr lang="zh-CN" altLang="en-US" smtClean="0"/>
              <a:t>2022-05-29</a:t>
            </a:fld>
            <a:endParaRPr lang="zh-CN" altLang="en-US"/>
          </a:p>
        </p:txBody>
      </p:sp>
      <p:sp>
        <p:nvSpPr>
          <p:cNvPr id="5" name="页脚占位符 4">
            <a:extLst>
              <a:ext uri="{FF2B5EF4-FFF2-40B4-BE49-F238E27FC236}">
                <a16:creationId xmlns:a16="http://schemas.microsoft.com/office/drawing/2014/main" id="{D65E1E6C-7FFC-4129-AA9A-FA83A79BDF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ABE14E-4BE1-4EA3-8760-8BFAC5805070}"/>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4203703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0AC062E-F242-402A-ACCE-498A22E5BC7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BE476EF-0D5B-4F20-B26F-FE95FE8906B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C6AF3DC-2D16-4CC5-ABDF-8477A891A46C}"/>
              </a:ext>
            </a:extLst>
          </p:cNvPr>
          <p:cNvSpPr>
            <a:spLocks noGrp="1"/>
          </p:cNvSpPr>
          <p:nvPr>
            <p:ph type="dt" sz="half" idx="10"/>
          </p:nvPr>
        </p:nvSpPr>
        <p:spPr/>
        <p:txBody>
          <a:bodyPr/>
          <a:lstStyle/>
          <a:p>
            <a:fld id="{FD1D1EC8-1B03-407E-B6BA-5E9DF6ABA1DE}" type="datetime1">
              <a:rPr lang="zh-CN" altLang="en-US" smtClean="0"/>
              <a:t>2022-05-29</a:t>
            </a:fld>
            <a:endParaRPr lang="zh-CN" altLang="en-US"/>
          </a:p>
        </p:txBody>
      </p:sp>
      <p:sp>
        <p:nvSpPr>
          <p:cNvPr id="5" name="页脚占位符 4">
            <a:extLst>
              <a:ext uri="{FF2B5EF4-FFF2-40B4-BE49-F238E27FC236}">
                <a16:creationId xmlns:a16="http://schemas.microsoft.com/office/drawing/2014/main" id="{B9718752-3BF7-4121-8E42-824AEF15B7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1E9821-975C-40CE-BB89-755B453738C7}"/>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337790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93B970-C67E-45B3-B9AC-61771649321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2B9997C-6E3F-4421-9C75-643E41F2A59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4F693E-2AD0-4BA6-B8EA-0A3B9E255070}"/>
              </a:ext>
            </a:extLst>
          </p:cNvPr>
          <p:cNvSpPr>
            <a:spLocks noGrp="1"/>
          </p:cNvSpPr>
          <p:nvPr>
            <p:ph type="dt" sz="half" idx="10"/>
          </p:nvPr>
        </p:nvSpPr>
        <p:spPr/>
        <p:txBody>
          <a:bodyPr/>
          <a:lstStyle/>
          <a:p>
            <a:fld id="{FA007A4C-EC26-436B-8A72-97A365EC0098}" type="datetime1">
              <a:rPr lang="zh-CN" altLang="en-US" smtClean="0"/>
              <a:t>2022-05-29</a:t>
            </a:fld>
            <a:endParaRPr lang="zh-CN" altLang="en-US"/>
          </a:p>
        </p:txBody>
      </p:sp>
      <p:sp>
        <p:nvSpPr>
          <p:cNvPr id="5" name="页脚占位符 4">
            <a:extLst>
              <a:ext uri="{FF2B5EF4-FFF2-40B4-BE49-F238E27FC236}">
                <a16:creationId xmlns:a16="http://schemas.microsoft.com/office/drawing/2014/main" id="{B2234BE0-5723-4DB2-BEC3-9D0384307E3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15CC85-8D79-41B4-B25A-2F0F9534881A}"/>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1011912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C576C7-5EF5-42C2-AE94-6F47E48537A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D97D117-01FC-41F2-BD07-D4C1842822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6A5486B-65EB-408F-945F-2D2A42A74A66}"/>
              </a:ext>
            </a:extLst>
          </p:cNvPr>
          <p:cNvSpPr>
            <a:spLocks noGrp="1"/>
          </p:cNvSpPr>
          <p:nvPr>
            <p:ph type="dt" sz="half" idx="10"/>
          </p:nvPr>
        </p:nvSpPr>
        <p:spPr/>
        <p:txBody>
          <a:bodyPr/>
          <a:lstStyle/>
          <a:p>
            <a:fld id="{479C59FD-9B72-45F9-9751-057046BCBC4C}" type="datetime1">
              <a:rPr lang="zh-CN" altLang="en-US" smtClean="0"/>
              <a:t>2022-05-29</a:t>
            </a:fld>
            <a:endParaRPr lang="zh-CN" altLang="en-US"/>
          </a:p>
        </p:txBody>
      </p:sp>
      <p:sp>
        <p:nvSpPr>
          <p:cNvPr id="5" name="页脚占位符 4">
            <a:extLst>
              <a:ext uri="{FF2B5EF4-FFF2-40B4-BE49-F238E27FC236}">
                <a16:creationId xmlns:a16="http://schemas.microsoft.com/office/drawing/2014/main" id="{1915D8FE-84FC-43BF-823B-CC371367EF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6DE8F99-AF3C-4117-B111-C380FACF2DE5}"/>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4031463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503860-7FD2-4882-875D-1346A43C6B1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2B68153-47F6-4502-BB46-B70726857D8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E948105-7C65-4447-9CFE-ED5836FCD8F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DDD8B4C-8005-4CCD-9444-7D342B946E37}"/>
              </a:ext>
            </a:extLst>
          </p:cNvPr>
          <p:cNvSpPr>
            <a:spLocks noGrp="1"/>
          </p:cNvSpPr>
          <p:nvPr>
            <p:ph type="dt" sz="half" idx="10"/>
          </p:nvPr>
        </p:nvSpPr>
        <p:spPr/>
        <p:txBody>
          <a:bodyPr/>
          <a:lstStyle/>
          <a:p>
            <a:fld id="{AB9781E7-7C23-4EC0-8DE3-BF4AC88F7780}" type="datetime1">
              <a:rPr lang="zh-CN" altLang="en-US" smtClean="0"/>
              <a:t>2022-05-29</a:t>
            </a:fld>
            <a:endParaRPr lang="zh-CN" altLang="en-US"/>
          </a:p>
        </p:txBody>
      </p:sp>
      <p:sp>
        <p:nvSpPr>
          <p:cNvPr id="6" name="页脚占位符 5">
            <a:extLst>
              <a:ext uri="{FF2B5EF4-FFF2-40B4-BE49-F238E27FC236}">
                <a16:creationId xmlns:a16="http://schemas.microsoft.com/office/drawing/2014/main" id="{A8D954F4-8F9F-4423-8EA5-10C2D661FF3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7E9F8D5-12CB-4D96-AC60-F69CD996FE03}"/>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2085834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F95C65-4CB1-4C46-B176-26DCE32E846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3CDF363-EAD4-4C03-8C9C-BC29DFBCC8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2320091-7202-4E62-B56E-046DB63E61E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D3F50E1-DCB5-4E2D-A6C4-2A024DCBAD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6954BA6-65DD-46DC-AB6E-14FC66A27BC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F8BA277-1C07-4D49-A996-B7A2E3FCF391}"/>
              </a:ext>
            </a:extLst>
          </p:cNvPr>
          <p:cNvSpPr>
            <a:spLocks noGrp="1"/>
          </p:cNvSpPr>
          <p:nvPr>
            <p:ph type="dt" sz="half" idx="10"/>
          </p:nvPr>
        </p:nvSpPr>
        <p:spPr/>
        <p:txBody>
          <a:bodyPr/>
          <a:lstStyle/>
          <a:p>
            <a:fld id="{01DEF3A5-96D9-4EF3-B740-4E41C5FC314D}" type="datetime1">
              <a:rPr lang="zh-CN" altLang="en-US" smtClean="0"/>
              <a:t>2022-05-29</a:t>
            </a:fld>
            <a:endParaRPr lang="zh-CN" altLang="en-US"/>
          </a:p>
        </p:txBody>
      </p:sp>
      <p:sp>
        <p:nvSpPr>
          <p:cNvPr id="8" name="页脚占位符 7">
            <a:extLst>
              <a:ext uri="{FF2B5EF4-FFF2-40B4-BE49-F238E27FC236}">
                <a16:creationId xmlns:a16="http://schemas.microsoft.com/office/drawing/2014/main" id="{FF1CC6C0-4D95-4CA0-8B2C-B0065754C10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3B64FB7-1940-4125-A285-4997D4E43643}"/>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931711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5188CF-C7FD-4DC5-86CD-F6E96C11BB2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F8D4FF1-FD4C-4666-95B7-03A20D4EB4C5}"/>
              </a:ext>
            </a:extLst>
          </p:cNvPr>
          <p:cNvSpPr>
            <a:spLocks noGrp="1"/>
          </p:cNvSpPr>
          <p:nvPr>
            <p:ph type="dt" sz="half" idx="10"/>
          </p:nvPr>
        </p:nvSpPr>
        <p:spPr/>
        <p:txBody>
          <a:bodyPr/>
          <a:lstStyle/>
          <a:p>
            <a:fld id="{899CB595-A00F-4A79-ACF7-7AD075FFBB38}" type="datetime1">
              <a:rPr lang="zh-CN" altLang="en-US" smtClean="0"/>
              <a:t>2022-05-29</a:t>
            </a:fld>
            <a:endParaRPr lang="zh-CN" altLang="en-US"/>
          </a:p>
        </p:txBody>
      </p:sp>
      <p:sp>
        <p:nvSpPr>
          <p:cNvPr id="4" name="页脚占位符 3">
            <a:extLst>
              <a:ext uri="{FF2B5EF4-FFF2-40B4-BE49-F238E27FC236}">
                <a16:creationId xmlns:a16="http://schemas.microsoft.com/office/drawing/2014/main" id="{1B016D3D-FB86-45D4-A160-97A94C65584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2E918C3-F660-4B7C-BFB8-9B0E3C360AE3}"/>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378362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1DD4FEF-8063-4FCB-A915-EDD5A9F8FC2C}"/>
              </a:ext>
            </a:extLst>
          </p:cNvPr>
          <p:cNvSpPr>
            <a:spLocks noGrp="1"/>
          </p:cNvSpPr>
          <p:nvPr>
            <p:ph type="dt" sz="half" idx="10"/>
          </p:nvPr>
        </p:nvSpPr>
        <p:spPr/>
        <p:txBody>
          <a:bodyPr/>
          <a:lstStyle/>
          <a:p>
            <a:fld id="{669BCCC3-449C-4F91-9275-9294E446B40B}" type="datetime1">
              <a:rPr lang="zh-CN" altLang="en-US" smtClean="0"/>
              <a:t>2022-05-29</a:t>
            </a:fld>
            <a:endParaRPr lang="zh-CN" altLang="en-US"/>
          </a:p>
        </p:txBody>
      </p:sp>
      <p:sp>
        <p:nvSpPr>
          <p:cNvPr id="3" name="页脚占位符 2">
            <a:extLst>
              <a:ext uri="{FF2B5EF4-FFF2-40B4-BE49-F238E27FC236}">
                <a16:creationId xmlns:a16="http://schemas.microsoft.com/office/drawing/2014/main" id="{C6E09CE4-34A1-49F7-BF64-FC6D66E9D30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8D320DF-3F83-4E02-877C-4F456EC7752F}"/>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44454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2404E9-076D-4D92-B17E-5632FB15F2B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9B37B82-3AC7-400D-B09B-7BD60702C2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E5BA7C9-B9EC-4EB1-87EE-AE2C8B1A1C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3D826B7-A698-447B-B97C-0ED91ED3D814}"/>
              </a:ext>
            </a:extLst>
          </p:cNvPr>
          <p:cNvSpPr>
            <a:spLocks noGrp="1"/>
          </p:cNvSpPr>
          <p:nvPr>
            <p:ph type="dt" sz="half" idx="10"/>
          </p:nvPr>
        </p:nvSpPr>
        <p:spPr/>
        <p:txBody>
          <a:bodyPr/>
          <a:lstStyle/>
          <a:p>
            <a:fld id="{931CA23D-461E-4AF7-890E-EED8CF97F3CD}" type="datetime1">
              <a:rPr lang="zh-CN" altLang="en-US" smtClean="0"/>
              <a:t>2022-05-29</a:t>
            </a:fld>
            <a:endParaRPr lang="zh-CN" altLang="en-US"/>
          </a:p>
        </p:txBody>
      </p:sp>
      <p:sp>
        <p:nvSpPr>
          <p:cNvPr id="6" name="页脚占位符 5">
            <a:extLst>
              <a:ext uri="{FF2B5EF4-FFF2-40B4-BE49-F238E27FC236}">
                <a16:creationId xmlns:a16="http://schemas.microsoft.com/office/drawing/2014/main" id="{1AECF1A6-D611-4996-9DFA-DA4D4A44D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AF4D20B-B07A-4485-9F01-72C16C8ECAC0}"/>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2953958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A3CC65-364A-4C0D-9A98-A99D969949E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13DD94B-692C-424F-BA73-FCEF3A0806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3F5F7BF-CD7C-47A0-B8D3-B69838272D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C61E691-57AA-4AC3-B9FF-D7BE32D8BF47}"/>
              </a:ext>
            </a:extLst>
          </p:cNvPr>
          <p:cNvSpPr>
            <a:spLocks noGrp="1"/>
          </p:cNvSpPr>
          <p:nvPr>
            <p:ph type="dt" sz="half" idx="10"/>
          </p:nvPr>
        </p:nvSpPr>
        <p:spPr/>
        <p:txBody>
          <a:bodyPr/>
          <a:lstStyle/>
          <a:p>
            <a:fld id="{5D438880-98B2-4201-A50B-AFB025290ED7}" type="datetime1">
              <a:rPr lang="zh-CN" altLang="en-US" smtClean="0"/>
              <a:t>2022-05-29</a:t>
            </a:fld>
            <a:endParaRPr lang="zh-CN" altLang="en-US"/>
          </a:p>
        </p:txBody>
      </p:sp>
      <p:sp>
        <p:nvSpPr>
          <p:cNvPr id="6" name="页脚占位符 5">
            <a:extLst>
              <a:ext uri="{FF2B5EF4-FFF2-40B4-BE49-F238E27FC236}">
                <a16:creationId xmlns:a16="http://schemas.microsoft.com/office/drawing/2014/main" id="{CBE3FAF7-7D6D-417A-A0D6-E2FFD3B2D2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648824B-9A74-4D46-A4BF-335708961CD6}"/>
              </a:ext>
            </a:extLst>
          </p:cNvPr>
          <p:cNvSpPr>
            <a:spLocks noGrp="1"/>
          </p:cNvSpPr>
          <p:nvPr>
            <p:ph type="sldNum" sz="quarter" idx="12"/>
          </p:nvPr>
        </p:nvSpPr>
        <p:spPr/>
        <p:txBody>
          <a:body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3803947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A57615B-AAB3-4075-ADCA-8E6B4F732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8F8C786-5D56-4416-90B0-8E0EFE454F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7E5A9F1-1725-4768-AD58-C09DDABEEB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883D9-E56F-4240-BF04-54A551D2DCC9}" type="datetime1">
              <a:rPr lang="zh-CN" altLang="en-US" smtClean="0"/>
              <a:t>2022-05-29</a:t>
            </a:fld>
            <a:endParaRPr lang="zh-CN" altLang="en-US"/>
          </a:p>
        </p:txBody>
      </p:sp>
      <p:sp>
        <p:nvSpPr>
          <p:cNvPr id="5" name="页脚占位符 4">
            <a:extLst>
              <a:ext uri="{FF2B5EF4-FFF2-40B4-BE49-F238E27FC236}">
                <a16:creationId xmlns:a16="http://schemas.microsoft.com/office/drawing/2014/main" id="{0A525589-EE32-4817-ACF2-35BE558690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65D37E5-6DDC-4D62-891F-1C44CEF6B7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8DCB61-1AAF-480B-A245-EB43D0892B31}" type="slidenum">
              <a:rPr lang="zh-CN" altLang="en-US" smtClean="0"/>
              <a:t>‹#›</a:t>
            </a:fld>
            <a:endParaRPr lang="zh-CN" altLang="en-US"/>
          </a:p>
        </p:txBody>
      </p:sp>
    </p:spTree>
    <p:extLst>
      <p:ext uri="{BB962C8B-B14F-4D97-AF65-F5344CB8AC3E}">
        <p14:creationId xmlns:p14="http://schemas.microsoft.com/office/powerpoint/2010/main" val="17220390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cb826ab76b4727f3e578db51407f375d"/><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00721D-05EF-4916-8882-12E7EA5333B1}"/>
              </a:ext>
            </a:extLst>
          </p:cNvPr>
          <p:cNvSpPr>
            <a:spLocks noGrp="1"/>
          </p:cNvSpPr>
          <p:nvPr>
            <p:ph type="ctrTitle"/>
          </p:nvPr>
        </p:nvSpPr>
        <p:spPr>
          <a:xfrm>
            <a:off x="313038" y="1793919"/>
            <a:ext cx="11771869" cy="1700212"/>
          </a:xfrm>
        </p:spPr>
        <p:txBody>
          <a:bodyPr>
            <a:normAutofit/>
          </a:bodyPr>
          <a:lstStyle/>
          <a:p>
            <a:r>
              <a:rPr lang="en-US" altLang="zh-CN" sz="4400" dirty="0">
                <a:latin typeface="Arial" panose="020B0604020202020204" pitchFamily="34" charset="0"/>
                <a:cs typeface="Arial" panose="020B0604020202020204" pitchFamily="34" charset="0"/>
              </a:rPr>
              <a:t>Motivation for study item on NR Passive IoT at RAN plenary level</a:t>
            </a:r>
          </a:p>
        </p:txBody>
      </p:sp>
      <p:sp>
        <p:nvSpPr>
          <p:cNvPr id="3" name="副标题 2">
            <a:extLst>
              <a:ext uri="{FF2B5EF4-FFF2-40B4-BE49-F238E27FC236}">
                <a16:creationId xmlns:a16="http://schemas.microsoft.com/office/drawing/2014/main" id="{32D07967-29E9-4EFB-8FA1-14264BD5818D}"/>
              </a:ext>
            </a:extLst>
          </p:cNvPr>
          <p:cNvSpPr>
            <a:spLocks noGrp="1"/>
          </p:cNvSpPr>
          <p:nvPr>
            <p:ph type="subTitle" idx="1"/>
          </p:nvPr>
        </p:nvSpPr>
        <p:spPr>
          <a:xfrm>
            <a:off x="1626973" y="4376395"/>
            <a:ext cx="9144000" cy="1655762"/>
          </a:xfrm>
        </p:spPr>
        <p:txBody>
          <a:bodyPr/>
          <a:lstStyle/>
          <a:p>
            <a:r>
              <a:rPr lang="en-US" altLang="zh-CN" dirty="0">
                <a:latin typeface="Arial" panose="020B0604020202020204" pitchFamily="34" charset="0"/>
                <a:cs typeface="Arial" panose="020B0604020202020204" pitchFamily="34" charset="0"/>
              </a:rPr>
              <a:t>CMCC</a:t>
            </a:r>
            <a:endParaRPr lang="zh-CN" altLang="en-US" dirty="0">
              <a:latin typeface="Arial" panose="020B0604020202020204" pitchFamily="34" charset="0"/>
              <a:cs typeface="Arial" panose="020B0604020202020204" pitchFamily="34" charset="0"/>
            </a:endParaRPr>
          </a:p>
        </p:txBody>
      </p:sp>
      <p:sp>
        <p:nvSpPr>
          <p:cNvPr id="10" name="文本框 9">
            <a:extLst>
              <a:ext uri="{FF2B5EF4-FFF2-40B4-BE49-F238E27FC236}">
                <a16:creationId xmlns:a16="http://schemas.microsoft.com/office/drawing/2014/main" id="{FAB01AA7-2FA5-4263-817E-5E8E9730A6A1}"/>
              </a:ext>
            </a:extLst>
          </p:cNvPr>
          <p:cNvSpPr txBox="1"/>
          <p:nvPr/>
        </p:nvSpPr>
        <p:spPr>
          <a:xfrm>
            <a:off x="317156" y="265324"/>
            <a:ext cx="11874843" cy="646331"/>
          </a:xfrm>
          <a:prstGeom prst="rect">
            <a:avLst/>
          </a:prstGeom>
          <a:noFill/>
        </p:spPr>
        <p:txBody>
          <a:bodyPr wrap="square">
            <a:spAutoFit/>
          </a:bodyPr>
          <a:lstStyle/>
          <a:p>
            <a:r>
              <a:rPr lang="en-US" altLang="zh-CN" dirty="0">
                <a:latin typeface="Arial" panose="020B0604020202020204" pitchFamily="34" charset="0"/>
                <a:cs typeface="Arial" panose="020B0604020202020204" pitchFamily="34" charset="0"/>
              </a:rPr>
              <a:t>3GPP TSG RAN Meeting #96-e							      RP-221380</a:t>
            </a:r>
          </a:p>
          <a:p>
            <a:r>
              <a:rPr lang="en-US" altLang="zh-CN" dirty="0">
                <a:latin typeface="Arial" panose="020B0604020202020204" pitchFamily="34" charset="0"/>
                <a:cs typeface="Arial" panose="020B0604020202020204" pitchFamily="34" charset="0"/>
              </a:rPr>
              <a:t>Budapest, Hungary, June 6 - 9, 2022</a:t>
            </a:r>
          </a:p>
        </p:txBody>
      </p:sp>
    </p:spTree>
    <p:extLst>
      <p:ext uri="{BB962C8B-B14F-4D97-AF65-F5344CB8AC3E}">
        <p14:creationId xmlns:p14="http://schemas.microsoft.com/office/powerpoint/2010/main" val="3362099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8B628E5-7098-8447-3FBF-FC6013BBA1A9}"/>
              </a:ext>
            </a:extLst>
          </p:cNvPr>
          <p:cNvSpPr>
            <a:spLocks noGrp="1"/>
          </p:cNvSpPr>
          <p:nvPr>
            <p:ph type="sldNum" sz="quarter" idx="12"/>
          </p:nvPr>
        </p:nvSpPr>
        <p:spPr>
          <a:xfrm>
            <a:off x="8559801" y="5957213"/>
            <a:ext cx="2743200" cy="365125"/>
          </a:xfrm>
        </p:spPr>
        <p:txBody>
          <a:bodyPr/>
          <a:lstStyle/>
          <a:p>
            <a:fld id="{3C8DCB61-1AAF-480B-A245-EB43D0892B31}" type="slidenum">
              <a:rPr lang="zh-CN" altLang="en-US" smtClean="0"/>
              <a:t>2</a:t>
            </a:fld>
            <a:endParaRPr lang="zh-CN" altLang="en-US"/>
          </a:p>
        </p:txBody>
      </p:sp>
      <p:graphicFrame>
        <p:nvGraphicFramePr>
          <p:cNvPr id="10" name="表格 31">
            <a:extLst>
              <a:ext uri="{FF2B5EF4-FFF2-40B4-BE49-F238E27FC236}">
                <a16:creationId xmlns:a16="http://schemas.microsoft.com/office/drawing/2014/main" id="{153E56B1-FF70-5834-3EC4-DAD04836CB99}"/>
              </a:ext>
            </a:extLst>
          </p:cNvPr>
          <p:cNvGraphicFramePr>
            <a:graphicFrameLocks noGrp="1"/>
          </p:cNvGraphicFramePr>
          <p:nvPr>
            <p:extLst>
              <p:ext uri="{D42A27DB-BD31-4B8C-83A1-F6EECF244321}">
                <p14:modId xmlns:p14="http://schemas.microsoft.com/office/powerpoint/2010/main" val="2458579045"/>
              </p:ext>
            </p:extLst>
          </p:nvPr>
        </p:nvGraphicFramePr>
        <p:xfrm>
          <a:off x="101050" y="750951"/>
          <a:ext cx="12039918" cy="370840"/>
        </p:xfrm>
        <a:graphic>
          <a:graphicData uri="http://schemas.openxmlformats.org/drawingml/2006/table">
            <a:tbl>
              <a:tblPr firstRow="1" bandRow="1">
                <a:tableStyleId>{5C22544A-7EE6-4342-B048-85BDC9FD1C3A}</a:tableStyleId>
              </a:tblPr>
              <a:tblGrid>
                <a:gridCol w="2006653">
                  <a:extLst>
                    <a:ext uri="{9D8B030D-6E8A-4147-A177-3AD203B41FA5}">
                      <a16:colId xmlns:a16="http://schemas.microsoft.com/office/drawing/2014/main" val="2734562435"/>
                    </a:ext>
                  </a:extLst>
                </a:gridCol>
                <a:gridCol w="2006653">
                  <a:extLst>
                    <a:ext uri="{9D8B030D-6E8A-4147-A177-3AD203B41FA5}">
                      <a16:colId xmlns:a16="http://schemas.microsoft.com/office/drawing/2014/main" val="2905986608"/>
                    </a:ext>
                  </a:extLst>
                </a:gridCol>
                <a:gridCol w="2006653">
                  <a:extLst>
                    <a:ext uri="{9D8B030D-6E8A-4147-A177-3AD203B41FA5}">
                      <a16:colId xmlns:a16="http://schemas.microsoft.com/office/drawing/2014/main" val="1671943486"/>
                    </a:ext>
                  </a:extLst>
                </a:gridCol>
                <a:gridCol w="2006653">
                  <a:extLst>
                    <a:ext uri="{9D8B030D-6E8A-4147-A177-3AD203B41FA5}">
                      <a16:colId xmlns:a16="http://schemas.microsoft.com/office/drawing/2014/main" val="1895465902"/>
                    </a:ext>
                  </a:extLst>
                </a:gridCol>
                <a:gridCol w="2006653">
                  <a:extLst>
                    <a:ext uri="{9D8B030D-6E8A-4147-A177-3AD203B41FA5}">
                      <a16:colId xmlns:a16="http://schemas.microsoft.com/office/drawing/2014/main" val="1607545443"/>
                    </a:ext>
                  </a:extLst>
                </a:gridCol>
                <a:gridCol w="2006653">
                  <a:extLst>
                    <a:ext uri="{9D8B030D-6E8A-4147-A177-3AD203B41FA5}">
                      <a16:colId xmlns:a16="http://schemas.microsoft.com/office/drawing/2014/main" val="2032133518"/>
                    </a:ext>
                  </a:extLst>
                </a:gridCol>
              </a:tblGrid>
              <a:tr h="370840">
                <a:tc>
                  <a:txBody>
                    <a:bodyPr/>
                    <a:lstStyle/>
                    <a:p>
                      <a:pPr algn="ctr"/>
                      <a:r>
                        <a:rPr lang="en-US" altLang="zh-CN" dirty="0"/>
                        <a:t>Retail</a:t>
                      </a:r>
                      <a:endParaRPr lang="zh-CN" altLang="en-US" dirty="0"/>
                    </a:p>
                  </a:txBody>
                  <a:tcPr anchor="ctr"/>
                </a:tc>
                <a:tc>
                  <a:txBody>
                    <a:bodyPr/>
                    <a:lstStyle/>
                    <a:p>
                      <a:pPr algn="ctr"/>
                      <a:r>
                        <a:rPr lang="en-US" altLang="zh-CN" dirty="0"/>
                        <a:t>Manufacturing</a:t>
                      </a:r>
                      <a:endParaRPr lang="zh-CN" altLang="en-US" dirty="0"/>
                    </a:p>
                  </a:txBody>
                  <a:tcPr anchor="ctr"/>
                </a:tc>
                <a:tc>
                  <a:txBody>
                    <a:bodyPr/>
                    <a:lstStyle/>
                    <a:p>
                      <a:pPr algn="ctr"/>
                      <a:r>
                        <a:rPr lang="en-US" altLang="zh-CN" dirty="0"/>
                        <a:t>Electricity </a:t>
                      </a:r>
                      <a:endParaRPr lang="zh-CN" altLang="en-US" dirty="0"/>
                    </a:p>
                  </a:txBody>
                  <a:tcPr anchor="ctr"/>
                </a:tc>
                <a:tc>
                  <a:txBody>
                    <a:bodyPr/>
                    <a:lstStyle/>
                    <a:p>
                      <a:pPr algn="ctr"/>
                      <a:r>
                        <a:rPr lang="en-US" altLang="zh-CN" dirty="0"/>
                        <a:t>Medical</a:t>
                      </a:r>
                      <a:endParaRPr lang="zh-CN" altLang="en-US" dirty="0"/>
                    </a:p>
                  </a:txBody>
                  <a:tcPr anchor="ctr"/>
                </a:tc>
                <a:tc>
                  <a:txBody>
                    <a:bodyPr/>
                    <a:lstStyle/>
                    <a:p>
                      <a:pPr algn="ctr"/>
                      <a:r>
                        <a:rPr lang="en-US" altLang="zh-CN" dirty="0"/>
                        <a:t>Husbandry</a:t>
                      </a:r>
                      <a:endParaRPr lang="zh-CN" altLang="en-US" dirty="0"/>
                    </a:p>
                  </a:txBody>
                  <a:tcPr anchor="ctr"/>
                </a:tc>
                <a:tc>
                  <a:txBody>
                    <a:bodyPr/>
                    <a:lstStyle/>
                    <a:p>
                      <a:pPr algn="ctr"/>
                      <a:r>
                        <a:rPr lang="en-US" altLang="zh-CN" dirty="0"/>
                        <a:t>Logistics</a:t>
                      </a:r>
                      <a:endParaRPr lang="zh-CN" altLang="en-US" dirty="0"/>
                    </a:p>
                  </a:txBody>
                  <a:tcPr anchor="ctr"/>
                </a:tc>
                <a:extLst>
                  <a:ext uri="{0D108BD9-81ED-4DB2-BD59-A6C34878D82A}">
                    <a16:rowId xmlns:a16="http://schemas.microsoft.com/office/drawing/2014/main" val="2914328817"/>
                  </a:ext>
                </a:extLst>
              </a:tr>
            </a:tbl>
          </a:graphicData>
        </a:graphic>
      </p:graphicFrame>
      <p:graphicFrame>
        <p:nvGraphicFramePr>
          <p:cNvPr id="11" name="表格 32">
            <a:extLst>
              <a:ext uri="{FF2B5EF4-FFF2-40B4-BE49-F238E27FC236}">
                <a16:creationId xmlns:a16="http://schemas.microsoft.com/office/drawing/2014/main" id="{7E9725E4-5328-8CBA-AF16-4F1B47A463F6}"/>
              </a:ext>
            </a:extLst>
          </p:cNvPr>
          <p:cNvGraphicFramePr>
            <a:graphicFrameLocks noGrp="1"/>
          </p:cNvGraphicFramePr>
          <p:nvPr>
            <p:extLst>
              <p:ext uri="{D42A27DB-BD31-4B8C-83A1-F6EECF244321}">
                <p14:modId xmlns:p14="http://schemas.microsoft.com/office/powerpoint/2010/main" val="751881077"/>
              </p:ext>
            </p:extLst>
          </p:nvPr>
        </p:nvGraphicFramePr>
        <p:xfrm>
          <a:off x="35721" y="5102137"/>
          <a:ext cx="12119994" cy="1478575"/>
        </p:xfrm>
        <a:graphic>
          <a:graphicData uri="http://schemas.openxmlformats.org/drawingml/2006/table">
            <a:tbl>
              <a:tblPr firstRow="1" bandRow="1">
                <a:tableStyleId>{69CF1AB2-1976-4502-BF36-3FF5EA218861}</a:tableStyleId>
              </a:tblPr>
              <a:tblGrid>
                <a:gridCol w="2019999">
                  <a:extLst>
                    <a:ext uri="{9D8B030D-6E8A-4147-A177-3AD203B41FA5}">
                      <a16:colId xmlns:a16="http://schemas.microsoft.com/office/drawing/2014/main" val="2617360073"/>
                    </a:ext>
                  </a:extLst>
                </a:gridCol>
                <a:gridCol w="2019999">
                  <a:extLst>
                    <a:ext uri="{9D8B030D-6E8A-4147-A177-3AD203B41FA5}">
                      <a16:colId xmlns:a16="http://schemas.microsoft.com/office/drawing/2014/main" val="738244463"/>
                    </a:ext>
                  </a:extLst>
                </a:gridCol>
                <a:gridCol w="2019999">
                  <a:extLst>
                    <a:ext uri="{9D8B030D-6E8A-4147-A177-3AD203B41FA5}">
                      <a16:colId xmlns:a16="http://schemas.microsoft.com/office/drawing/2014/main" val="2223101394"/>
                    </a:ext>
                  </a:extLst>
                </a:gridCol>
                <a:gridCol w="2019999">
                  <a:extLst>
                    <a:ext uri="{9D8B030D-6E8A-4147-A177-3AD203B41FA5}">
                      <a16:colId xmlns:a16="http://schemas.microsoft.com/office/drawing/2014/main" val="1526372920"/>
                    </a:ext>
                  </a:extLst>
                </a:gridCol>
                <a:gridCol w="2019999">
                  <a:extLst>
                    <a:ext uri="{9D8B030D-6E8A-4147-A177-3AD203B41FA5}">
                      <a16:colId xmlns:a16="http://schemas.microsoft.com/office/drawing/2014/main" val="2723423716"/>
                    </a:ext>
                  </a:extLst>
                </a:gridCol>
                <a:gridCol w="2019999">
                  <a:extLst>
                    <a:ext uri="{9D8B030D-6E8A-4147-A177-3AD203B41FA5}">
                      <a16:colId xmlns:a16="http://schemas.microsoft.com/office/drawing/2014/main" val="2211932813"/>
                    </a:ext>
                  </a:extLst>
                </a:gridCol>
              </a:tblGrid>
              <a:tr h="548935">
                <a:tc>
                  <a:txBody>
                    <a:bodyPr/>
                    <a:lstStyle/>
                    <a:p>
                      <a:pPr algn="l"/>
                      <a:r>
                        <a:rPr lang="en-US" altLang="zh-CN" sz="1100" b="0" dirty="0">
                          <a:solidFill>
                            <a:schemeClr val="accent1">
                              <a:lumMod val="75000"/>
                            </a:schemeClr>
                          </a:solidFill>
                        </a:rPr>
                        <a:t>Supply chain &amp; sales management</a:t>
                      </a:r>
                    </a:p>
                  </a:txBody>
                  <a:tcPr anchor="ctr"/>
                </a:tc>
                <a:tc>
                  <a:txBody>
                    <a:bodyPr/>
                    <a:lstStyle/>
                    <a:p>
                      <a:pPr algn="l"/>
                      <a:r>
                        <a:rPr lang="en-US" altLang="zh-CN" sz="1100" b="0" dirty="0">
                          <a:solidFill>
                            <a:schemeClr val="accent1">
                              <a:lumMod val="75000"/>
                            </a:schemeClr>
                          </a:solidFill>
                        </a:rPr>
                        <a:t>Inventory check</a:t>
                      </a:r>
                    </a:p>
                    <a:p>
                      <a:pPr algn="l"/>
                      <a:r>
                        <a:rPr lang="en-US" altLang="zh-CN" sz="1100" b="0" dirty="0">
                          <a:solidFill>
                            <a:schemeClr val="accent1">
                              <a:lumMod val="75000"/>
                            </a:schemeClr>
                          </a:solidFill>
                        </a:rPr>
                        <a:t>Product positioning</a:t>
                      </a:r>
                    </a:p>
                  </a:txBody>
                  <a:tcPr anchor="ctr"/>
                </a:tc>
                <a:tc>
                  <a:txBody>
                    <a:bodyPr/>
                    <a:lstStyle/>
                    <a:p>
                      <a:pPr algn="l"/>
                      <a:r>
                        <a:rPr lang="en-US" altLang="zh-CN" sz="1100" b="0" dirty="0">
                          <a:solidFill>
                            <a:schemeClr val="accent1">
                              <a:lumMod val="75000"/>
                            </a:schemeClr>
                          </a:solidFill>
                        </a:rPr>
                        <a:t>Disaster prevention</a:t>
                      </a:r>
                    </a:p>
                    <a:p>
                      <a:pPr algn="l"/>
                      <a:r>
                        <a:rPr lang="en-US" altLang="zh-CN" sz="1100" b="0" dirty="0">
                          <a:solidFill>
                            <a:schemeClr val="accent1">
                              <a:lumMod val="75000"/>
                            </a:schemeClr>
                          </a:solidFill>
                        </a:rPr>
                        <a:t>Device monitoring </a:t>
                      </a:r>
                    </a:p>
                  </a:txBody>
                  <a:tcPr anchor="ctr"/>
                </a:tc>
                <a:tc>
                  <a:txBody>
                    <a:bodyPr/>
                    <a:lstStyle/>
                    <a:p>
                      <a:pPr algn="l"/>
                      <a:r>
                        <a:rPr lang="en-US" altLang="zh-CN" sz="1100" b="0" dirty="0">
                          <a:solidFill>
                            <a:schemeClr val="accent1">
                              <a:lumMod val="75000"/>
                            </a:schemeClr>
                          </a:solidFill>
                        </a:rPr>
                        <a:t>Medicine/Health monitoring,</a:t>
                      </a:r>
                    </a:p>
                    <a:p>
                      <a:pPr algn="l"/>
                      <a:r>
                        <a:rPr lang="en-US" altLang="zh-CN" sz="1100" b="0" dirty="0">
                          <a:solidFill>
                            <a:schemeClr val="accent1">
                              <a:lumMod val="75000"/>
                            </a:schemeClr>
                          </a:solidFill>
                        </a:rPr>
                        <a:t>e.g. vaccine, heart,SpO2</a:t>
                      </a:r>
                    </a:p>
                  </a:txBody>
                  <a:tcPr anchor="ctr"/>
                </a:tc>
                <a:tc>
                  <a:txBody>
                    <a:bodyPr/>
                    <a:lstStyle/>
                    <a:p>
                      <a:pPr algn="l"/>
                      <a:r>
                        <a:rPr lang="en-US" altLang="zh-CN" sz="1100" b="0" dirty="0">
                          <a:solidFill>
                            <a:schemeClr val="accent1">
                              <a:lumMod val="75000"/>
                            </a:schemeClr>
                          </a:solidFill>
                        </a:rPr>
                        <a:t>Livestock inventor, monitor and positioning</a:t>
                      </a:r>
                    </a:p>
                  </a:txBody>
                  <a:tcPr anchor="ctr"/>
                </a:tc>
                <a:tc>
                  <a:txBody>
                    <a:bodyPr/>
                    <a:lstStyle/>
                    <a:p>
                      <a:pPr algn="l"/>
                      <a:r>
                        <a:rPr lang="en-US" altLang="zh-CN" sz="1100" b="0" dirty="0">
                          <a:solidFill>
                            <a:schemeClr val="accent1">
                              <a:lumMod val="75000"/>
                            </a:schemeClr>
                          </a:solidFill>
                        </a:rPr>
                        <a:t>Product tracking &amp; positioning</a:t>
                      </a:r>
                    </a:p>
                  </a:txBody>
                  <a:tcPr anchor="ctr"/>
                </a:tc>
                <a:extLst>
                  <a:ext uri="{0D108BD9-81ED-4DB2-BD59-A6C34878D82A}">
                    <a16:rowId xmlns:a16="http://schemas.microsoft.com/office/drawing/2014/main" val="2710958481"/>
                  </a:ext>
                </a:extLst>
              </a:tr>
              <a:tr h="858590">
                <a:tc>
                  <a:txBody>
                    <a:bodyPr/>
                    <a:lstStyle/>
                    <a:p>
                      <a:pPr algn="l"/>
                      <a:r>
                        <a:rPr lang="en-US" altLang="zh-CN" sz="1100" b="0" dirty="0">
                          <a:solidFill>
                            <a:schemeClr val="accent1">
                              <a:lumMod val="75000"/>
                            </a:schemeClr>
                          </a:solidFill>
                        </a:rPr>
                        <a:t>Coverage: 20m indoor; 200m outdoor</a:t>
                      </a:r>
                    </a:p>
                    <a:p>
                      <a:pPr algn="l"/>
                      <a:r>
                        <a:rPr lang="en-US" altLang="zh-CN" sz="1100" b="0" dirty="0">
                          <a:solidFill>
                            <a:schemeClr val="accent1">
                              <a:lumMod val="75000"/>
                            </a:schemeClr>
                          </a:solidFill>
                        </a:rPr>
                        <a:t>Positioning: 2m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accent1">
                              <a:lumMod val="75000"/>
                            </a:schemeClr>
                          </a:solidFill>
                        </a:rPr>
                        <a:t>Cost: 0.02$</a:t>
                      </a:r>
                    </a:p>
                  </a:txBody>
                  <a:tcPr anchor="ctr"/>
                </a:tc>
                <a:tc>
                  <a:txBody>
                    <a:bodyPr/>
                    <a:lstStyle/>
                    <a:p>
                      <a:pPr algn="l"/>
                      <a:r>
                        <a:rPr lang="en-US" altLang="zh-CN" sz="1100" b="0" dirty="0">
                          <a:solidFill>
                            <a:schemeClr val="accent1">
                              <a:lumMod val="75000"/>
                            </a:schemeClr>
                          </a:solidFill>
                        </a:rPr>
                        <a:t>Coverage: 20m indoor; 200m outdoor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accent1">
                              <a:lumMod val="75000"/>
                            </a:schemeClr>
                          </a:solidFill>
                        </a:rPr>
                        <a:t>Positioning: 2m (Horizontal &amp; Vertical) @90% </a:t>
                      </a:r>
                    </a:p>
                    <a:p>
                      <a:pPr algn="l"/>
                      <a:r>
                        <a:rPr lang="en-US" altLang="zh-CN" sz="1100" b="0" dirty="0">
                          <a:solidFill>
                            <a:schemeClr val="accent1">
                              <a:lumMod val="75000"/>
                            </a:schemeClr>
                          </a:solidFill>
                        </a:rPr>
                        <a:t>Cost: 0.02$</a:t>
                      </a:r>
                    </a:p>
                  </a:txBody>
                  <a:tcPr anchor="ctr"/>
                </a:tc>
                <a:tc>
                  <a:txBody>
                    <a:bodyPr/>
                    <a:lstStyle/>
                    <a:p>
                      <a:pPr algn="l"/>
                      <a:r>
                        <a:rPr lang="en-US" altLang="zh-CN" sz="1100" b="0" dirty="0">
                          <a:solidFill>
                            <a:schemeClr val="accent1">
                              <a:lumMod val="75000"/>
                            </a:schemeClr>
                          </a:solidFill>
                        </a:rPr>
                        <a:t>Coverage: 100m outdoor</a:t>
                      </a:r>
                    </a:p>
                    <a:p>
                      <a:pPr algn="l"/>
                      <a:r>
                        <a:rPr lang="en-US" altLang="zh-CN" sz="1100" b="0" dirty="0">
                          <a:solidFill>
                            <a:schemeClr val="accent1">
                              <a:lumMod val="75000"/>
                            </a:schemeClr>
                          </a:solidFill>
                        </a:rPr>
                        <a:t>Sensor: temperature, acceleration</a:t>
                      </a:r>
                    </a:p>
                  </a:txBody>
                  <a:tcPr anchor="ctr"/>
                </a:tc>
                <a:tc>
                  <a:txBody>
                    <a:bodyPr/>
                    <a:lstStyle/>
                    <a:p>
                      <a:pPr algn="l"/>
                      <a:r>
                        <a:rPr lang="en-US" altLang="zh-CN" sz="1100" b="0" dirty="0">
                          <a:solidFill>
                            <a:schemeClr val="accent1">
                              <a:lumMod val="75000"/>
                            </a:schemeClr>
                          </a:solidFill>
                        </a:rPr>
                        <a:t>Coverage: 20m@NLoS</a:t>
                      </a:r>
                    </a:p>
                    <a:p>
                      <a:pPr algn="l"/>
                      <a:r>
                        <a:rPr lang="en-US" altLang="zh-CN" sz="1100" b="0" dirty="0">
                          <a:solidFill>
                            <a:schemeClr val="accent1">
                              <a:lumMod val="75000"/>
                            </a:schemeClr>
                          </a:solidFill>
                        </a:rPr>
                        <a:t>Sensor: temperature, heartrate, SpO2 and acceleration</a:t>
                      </a:r>
                    </a:p>
                    <a:p>
                      <a:pPr algn="l"/>
                      <a:endParaRPr lang="en-US" altLang="zh-CN" sz="1100" b="0" dirty="0">
                        <a:solidFill>
                          <a:schemeClr val="accent1">
                            <a:lumMod val="75000"/>
                          </a:schemeClr>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accent1">
                              <a:lumMod val="75000"/>
                            </a:schemeClr>
                          </a:solidFill>
                        </a:rPr>
                        <a:t>Coverage: 20m@NLoS</a:t>
                      </a:r>
                    </a:p>
                    <a:p>
                      <a:pPr algn="l"/>
                      <a:r>
                        <a:rPr lang="en-US" altLang="zh-CN" sz="1100" b="0" dirty="0">
                          <a:solidFill>
                            <a:schemeClr val="accent1">
                              <a:lumMod val="75000"/>
                            </a:schemeClr>
                          </a:solidFill>
                        </a:rPr>
                        <a:t>Positioning: 2m@90%</a:t>
                      </a:r>
                    </a:p>
                    <a:p>
                      <a:pPr algn="l"/>
                      <a:r>
                        <a:rPr lang="en-US" altLang="zh-CN" sz="1100" b="0" dirty="0">
                          <a:solidFill>
                            <a:schemeClr val="accent1">
                              <a:lumMod val="75000"/>
                            </a:schemeClr>
                          </a:solidFill>
                        </a:rPr>
                        <a:t>Sensor: temperature, acceleration</a:t>
                      </a:r>
                    </a:p>
                  </a:txBody>
                  <a:tcPr anchor="ctr"/>
                </a:tc>
                <a:tc>
                  <a:txBody>
                    <a:bodyPr/>
                    <a:lstStyle/>
                    <a:p>
                      <a:pPr algn="l"/>
                      <a:r>
                        <a:rPr lang="en-US" altLang="zh-CN" sz="1100" b="0" dirty="0">
                          <a:solidFill>
                            <a:schemeClr val="accent1">
                              <a:lumMod val="75000"/>
                            </a:schemeClr>
                          </a:solidFill>
                        </a:rPr>
                        <a:t>Coverage: 200m outdoor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accent1">
                              <a:lumMod val="75000"/>
                            </a:schemeClr>
                          </a:solidFill>
                        </a:rPr>
                        <a:t>Positioning: 2m@90%</a:t>
                      </a:r>
                    </a:p>
                    <a:p>
                      <a:pPr algn="l"/>
                      <a:r>
                        <a:rPr lang="en-US" altLang="zh-CN" sz="1100" b="0" dirty="0">
                          <a:solidFill>
                            <a:schemeClr val="accent1">
                              <a:lumMod val="75000"/>
                            </a:schemeClr>
                          </a:solidFill>
                        </a:rPr>
                        <a:t>Cost: 0.02$</a:t>
                      </a:r>
                    </a:p>
                  </a:txBody>
                  <a:tcPr anchor="ctr"/>
                </a:tc>
                <a:extLst>
                  <a:ext uri="{0D108BD9-81ED-4DB2-BD59-A6C34878D82A}">
                    <a16:rowId xmlns:a16="http://schemas.microsoft.com/office/drawing/2014/main" val="525623938"/>
                  </a:ext>
                </a:extLst>
              </a:tr>
            </a:tbl>
          </a:graphicData>
        </a:graphic>
      </p:graphicFrame>
      <p:grpSp>
        <p:nvGrpSpPr>
          <p:cNvPr id="15" name="组合 14">
            <a:extLst>
              <a:ext uri="{FF2B5EF4-FFF2-40B4-BE49-F238E27FC236}">
                <a16:creationId xmlns:a16="http://schemas.microsoft.com/office/drawing/2014/main" id="{DC9CD739-6130-5180-4723-90A60AF6F5FD}"/>
              </a:ext>
            </a:extLst>
          </p:cNvPr>
          <p:cNvGrpSpPr/>
          <p:nvPr/>
        </p:nvGrpSpPr>
        <p:grpSpPr>
          <a:xfrm>
            <a:off x="79267" y="1121791"/>
            <a:ext cx="12040163" cy="3965006"/>
            <a:chOff x="723218" y="1520928"/>
            <a:chExt cx="10668766" cy="3965006"/>
          </a:xfrm>
        </p:grpSpPr>
        <p:pic>
          <p:nvPicPr>
            <p:cNvPr id="5" name="图片 4">
              <a:extLst>
                <a:ext uri="{FF2B5EF4-FFF2-40B4-BE49-F238E27FC236}">
                  <a16:creationId xmlns:a16="http://schemas.microsoft.com/office/drawing/2014/main" id="{D93304B2-A4DC-EC28-DF93-3A009BE11B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63" r="39059"/>
            <a:stretch/>
          </p:blipFill>
          <p:spPr>
            <a:xfrm>
              <a:off x="2509060" y="1525495"/>
              <a:ext cx="1726128" cy="3960439"/>
            </a:xfrm>
            <a:prstGeom prst="rect">
              <a:avLst/>
            </a:prstGeom>
          </p:spPr>
        </p:pic>
        <p:pic>
          <p:nvPicPr>
            <p:cNvPr id="6" name="图片 5">
              <a:extLst>
                <a:ext uri="{FF2B5EF4-FFF2-40B4-BE49-F238E27FC236}">
                  <a16:creationId xmlns:a16="http://schemas.microsoft.com/office/drawing/2014/main" id="{674C5C8D-F6DE-65A5-11E7-066868C71C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727" r="34584"/>
            <a:stretch/>
          </p:blipFill>
          <p:spPr>
            <a:xfrm>
              <a:off x="4298851" y="1525120"/>
              <a:ext cx="1726129" cy="3960439"/>
            </a:xfrm>
            <a:prstGeom prst="rect">
              <a:avLst/>
            </a:prstGeom>
          </p:spPr>
        </p:pic>
        <p:pic>
          <p:nvPicPr>
            <p:cNvPr id="7" name="图片 6">
              <a:extLst>
                <a:ext uri="{FF2B5EF4-FFF2-40B4-BE49-F238E27FC236}">
                  <a16:creationId xmlns:a16="http://schemas.microsoft.com/office/drawing/2014/main" id="{F326BE7C-B11D-4676-B3D2-29138787875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944" r="20944"/>
            <a:stretch/>
          </p:blipFill>
          <p:spPr>
            <a:xfrm>
              <a:off x="7875628" y="1520928"/>
              <a:ext cx="1726130" cy="3960439"/>
            </a:xfrm>
            <a:prstGeom prst="rect">
              <a:avLst/>
            </a:prstGeom>
          </p:spPr>
        </p:pic>
        <p:pic>
          <p:nvPicPr>
            <p:cNvPr id="8" name="图片 7">
              <a:extLst>
                <a:ext uri="{FF2B5EF4-FFF2-40B4-BE49-F238E27FC236}">
                  <a16:creationId xmlns:a16="http://schemas.microsoft.com/office/drawing/2014/main" id="{837472EA-472D-1CBC-089B-C995521EE8D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142" r="19376"/>
            <a:stretch/>
          </p:blipFill>
          <p:spPr>
            <a:xfrm>
              <a:off x="6087240" y="1521692"/>
              <a:ext cx="1726128" cy="3960439"/>
            </a:xfrm>
            <a:prstGeom prst="rect">
              <a:avLst/>
            </a:prstGeom>
          </p:spPr>
        </p:pic>
        <p:pic>
          <p:nvPicPr>
            <p:cNvPr id="9" name="图片 8">
              <a:extLst>
                <a:ext uri="{FF2B5EF4-FFF2-40B4-BE49-F238E27FC236}">
                  <a16:creationId xmlns:a16="http://schemas.microsoft.com/office/drawing/2014/main" id="{431CECD7-7216-BBBC-7E1E-3DDCE942776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6879" r="26242"/>
            <a:stretch/>
          </p:blipFill>
          <p:spPr>
            <a:xfrm>
              <a:off x="9665856" y="1521384"/>
              <a:ext cx="1726128" cy="3959983"/>
            </a:xfrm>
            <a:prstGeom prst="rect">
              <a:avLst/>
            </a:prstGeom>
          </p:spPr>
        </p:pic>
        <p:pic>
          <p:nvPicPr>
            <p:cNvPr id="12" name="图片 11">
              <a:extLst>
                <a:ext uri="{FF2B5EF4-FFF2-40B4-BE49-F238E27FC236}">
                  <a16:creationId xmlns:a16="http://schemas.microsoft.com/office/drawing/2014/main" id="{2692B114-C855-C91B-C85B-48168950540E}"/>
                </a:ext>
              </a:extLst>
            </p:cNvPr>
            <p:cNvPicPr>
              <a:picLocks noChangeAspect="1"/>
            </p:cNvPicPr>
            <p:nvPr/>
          </p:nvPicPr>
          <p:blipFill rotWithShape="1">
            <a:blip r:embed="rId8">
              <a:extLst>
                <a:ext uri="{28A0092B-C50C-407E-A947-70E740481C1C}">
                  <a14:useLocalDpi xmlns:a14="http://schemas.microsoft.com/office/drawing/2010/main" val="0"/>
                </a:ext>
              </a:extLst>
            </a:blip>
            <a:srcRect l="31636" r="13866"/>
            <a:stretch/>
          </p:blipFill>
          <p:spPr>
            <a:xfrm>
              <a:off x="723218" y="1531155"/>
              <a:ext cx="1726130" cy="3950212"/>
            </a:xfrm>
            <a:prstGeom prst="rect">
              <a:avLst/>
            </a:prstGeom>
          </p:spPr>
        </p:pic>
      </p:grpSp>
      <p:sp>
        <p:nvSpPr>
          <p:cNvPr id="13" name="副标题 1">
            <a:extLst>
              <a:ext uri="{FF2B5EF4-FFF2-40B4-BE49-F238E27FC236}">
                <a16:creationId xmlns:a16="http://schemas.microsoft.com/office/drawing/2014/main" id="{A0ED469F-F1EF-8E83-C531-70FE15A11CEF}"/>
              </a:ext>
            </a:extLst>
          </p:cNvPr>
          <p:cNvSpPr txBox="1">
            <a:spLocks/>
          </p:cNvSpPr>
          <p:nvPr/>
        </p:nvSpPr>
        <p:spPr>
          <a:xfrm>
            <a:off x="283207" y="116173"/>
            <a:ext cx="10736446" cy="5438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US" altLang="zh-CN" sz="2400" b="1" dirty="0">
                <a:solidFill>
                  <a:schemeClr val="accent1">
                    <a:lumMod val="75000"/>
                  </a:schemeClr>
                </a:solidFill>
                <a:latin typeface="Arial" panose="020B0604020202020204" pitchFamily="34" charset="0"/>
                <a:cs typeface="Arial" panose="020B0604020202020204" pitchFamily="34" charset="0"/>
              </a:rPr>
              <a:t>Use cases and key requirements</a:t>
            </a:r>
            <a:endParaRPr lang="zh-CN" altLang="en-US" sz="2400" b="1" dirty="0">
              <a:solidFill>
                <a:schemeClr val="accent1">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0060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D7F89A6-BD3F-7591-C7B3-738772FA0D88}"/>
              </a:ext>
            </a:extLst>
          </p:cNvPr>
          <p:cNvSpPr>
            <a:spLocks noGrp="1"/>
          </p:cNvSpPr>
          <p:nvPr>
            <p:ph type="sldNum" sz="quarter" idx="12"/>
          </p:nvPr>
        </p:nvSpPr>
        <p:spPr/>
        <p:txBody>
          <a:bodyPr/>
          <a:lstStyle/>
          <a:p>
            <a:fld id="{3C8DCB61-1AAF-480B-A245-EB43D0892B31}" type="slidenum">
              <a:rPr lang="zh-CN" altLang="en-US" smtClean="0"/>
              <a:t>3</a:t>
            </a:fld>
            <a:endParaRPr lang="zh-CN" altLang="en-US"/>
          </a:p>
        </p:txBody>
      </p:sp>
      <p:sp>
        <p:nvSpPr>
          <p:cNvPr id="6" name="文本框 5">
            <a:extLst>
              <a:ext uri="{FF2B5EF4-FFF2-40B4-BE49-F238E27FC236}">
                <a16:creationId xmlns:a16="http://schemas.microsoft.com/office/drawing/2014/main" id="{DA2F40F8-C1DB-DAAE-DD1B-60086F8D3EC8}"/>
              </a:ext>
            </a:extLst>
          </p:cNvPr>
          <p:cNvSpPr txBox="1"/>
          <p:nvPr/>
        </p:nvSpPr>
        <p:spPr>
          <a:xfrm>
            <a:off x="212986" y="366125"/>
            <a:ext cx="11766027" cy="6078587"/>
          </a:xfrm>
          <a:prstGeom prst="rect">
            <a:avLst/>
          </a:prstGeom>
          <a:noFill/>
        </p:spPr>
        <p:txBody>
          <a:bodyPr wrap="square" rtlCol="0">
            <a:spAutoFit/>
          </a:bodyPr>
          <a:lstStyle/>
          <a:p>
            <a:pPr>
              <a:spcBef>
                <a:spcPts val="600"/>
              </a:spcBef>
            </a:pPr>
            <a:r>
              <a:rPr lang="en-US" altLang="zh-CN" sz="2400" b="1" dirty="0">
                <a:solidFill>
                  <a:schemeClr val="accent1">
                    <a:lumMod val="75000"/>
                  </a:schemeClr>
                </a:solidFill>
                <a:latin typeface="Arial" panose="020B0604020202020204" pitchFamily="34" charset="0"/>
                <a:cs typeface="Arial" panose="020B0604020202020204" pitchFamily="34" charset="0"/>
              </a:rPr>
              <a:t>Motivation</a:t>
            </a: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Wide-area and low-cost inventory, positioning and environmental perception are persistent demands for the industry.</a:t>
            </a: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Limitations of existing RFID technology to fulfill the requirement of industry:  </a:t>
            </a:r>
          </a:p>
          <a:p>
            <a:pPr marL="800080" lvl="1" indent="-342891">
              <a:spcBef>
                <a:spcPts val="600"/>
              </a:spcBef>
              <a:buFont typeface="Arial" panose="020B0604020202020204" pitchFamily="34" charset="0"/>
              <a:buChar char="•"/>
            </a:pPr>
            <a:r>
              <a:rPr lang="en-US" altLang="zh-CN" b="1" dirty="0">
                <a:latin typeface="Arial" panose="020B0604020202020204" pitchFamily="34" charset="0"/>
                <a:cs typeface="Arial" panose="020B0604020202020204" pitchFamily="34" charset="0"/>
              </a:rPr>
              <a:t>Bad coverage due to low reference sensitivity and high intra/inter-reader interference (e.g., 8~10m @36dBm)</a:t>
            </a:r>
          </a:p>
          <a:p>
            <a:pPr marL="800080" lvl="1" indent="-342891">
              <a:spcBef>
                <a:spcPts val="600"/>
              </a:spcBef>
              <a:buFont typeface="Arial" panose="020B0604020202020204" pitchFamily="34" charset="0"/>
              <a:buChar char="•"/>
            </a:pPr>
            <a:r>
              <a:rPr lang="en-US" altLang="zh-CN" b="1" dirty="0">
                <a:latin typeface="Arial" panose="020B0604020202020204" pitchFamily="34" charset="0"/>
                <a:cs typeface="Arial" panose="020B0604020202020204" pitchFamily="34" charset="0"/>
              </a:rPr>
              <a:t>High cost for deploying and maintaining seamless RFID network</a:t>
            </a:r>
            <a:endParaRPr lang="en-US" altLang="zh-CN" b="1" dirty="0">
              <a:solidFill>
                <a:srgbClr val="FF0000"/>
              </a:solidFill>
              <a:latin typeface="Arial" panose="020B0604020202020204" pitchFamily="34" charset="0"/>
              <a:cs typeface="Arial" panose="020B0604020202020204" pitchFamily="34" charset="0"/>
            </a:endParaRPr>
          </a:p>
          <a:p>
            <a:pPr marL="800080" lvl="1" indent="-342891">
              <a:spcBef>
                <a:spcPts val="600"/>
              </a:spcBef>
              <a:buFont typeface="Arial" panose="020B0604020202020204" pitchFamily="34" charset="0"/>
              <a:buChar char="•"/>
            </a:pPr>
            <a:r>
              <a:rPr lang="en-US" altLang="zh-CN" b="1" dirty="0">
                <a:latin typeface="Arial" panose="020B0604020202020204" pitchFamily="34" charset="0"/>
                <a:cs typeface="Arial" panose="020B0604020202020204" pitchFamily="34" charset="0"/>
              </a:rPr>
              <a:t>Low positioning accuracy</a:t>
            </a: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Both operator and vertical costumers expects to deploy one network to fulfill all the following 4 requirements: communication, positioning, perception and PLC control</a:t>
            </a:r>
          </a:p>
          <a:p>
            <a:pPr marL="342900" indent="-342900">
              <a:spcBef>
                <a:spcPts val="600"/>
              </a:spcBef>
              <a:buFont typeface="Arial" panose="020B0604020202020204" pitchFamily="34" charset="0"/>
              <a:buChar char="•"/>
            </a:pPr>
            <a:endParaRPr lang="en-US" altLang="zh-CN" sz="2000" dirty="0">
              <a:latin typeface="Arial" panose="020B0604020202020204" pitchFamily="34" charset="0"/>
              <a:cs typeface="Arial" panose="020B0604020202020204" pitchFamily="34" charset="0"/>
            </a:endParaRPr>
          </a:p>
          <a:p>
            <a:pPr>
              <a:spcBef>
                <a:spcPts val="600"/>
              </a:spcBef>
            </a:pPr>
            <a:r>
              <a:rPr lang="en-US" altLang="zh-CN" sz="2000" b="1" dirty="0">
                <a:solidFill>
                  <a:schemeClr val="accent1">
                    <a:lumMod val="75000"/>
                  </a:schemeClr>
                </a:solidFill>
                <a:latin typeface="Arial" panose="020B0604020202020204" pitchFamily="34" charset="0"/>
                <a:cs typeface="Arial" panose="020B0604020202020204" pitchFamily="34" charset="0"/>
              </a:rPr>
              <a:t>Targeting Passive IoT types </a:t>
            </a: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A battery-free terminal equipment harvests energy from radio or solar energy, with Low cost and low power consumption</a:t>
            </a:r>
          </a:p>
          <a:p>
            <a:pPr marL="800100" lvl="1" indent="-3429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Passive IoT: Battery-free</a:t>
            </a:r>
          </a:p>
          <a:p>
            <a:pPr marL="800100" lvl="1" indent="-3429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Semi-passive IoT: Equipped with capacitor and sensor </a:t>
            </a:r>
            <a:r>
              <a:rPr lang="en-US" altLang="zh-CN" sz="2000" dirty="0">
                <a:latin typeface="Arial" panose="020B0604020202020204" pitchFamily="34" charset="0"/>
                <a:cs typeface="Arial" panose="020B0604020202020204" pitchFamily="34" charset="0"/>
              </a:rPr>
              <a:t> </a:t>
            </a:r>
            <a:endParaRPr lang="en-US" altLang="zh-CN" sz="2400" dirty="0">
              <a:solidFill>
                <a:schemeClr val="accent1">
                  <a:lumMod val="75000"/>
                </a:schemeClr>
              </a:solidFill>
              <a:latin typeface="Arial" panose="020B0604020202020204" pitchFamily="34" charset="0"/>
              <a:cs typeface="Arial" panose="020B0604020202020204" pitchFamily="34" charset="0"/>
            </a:endParaRPr>
          </a:p>
          <a:p>
            <a:endParaRPr lang="zh-CN" altLang="en-US" sz="2000" dirty="0">
              <a:solidFill>
                <a:schemeClr val="accent1">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0265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9B35B7B4-2ECC-E24A-BA25-CCE37CCB0B8D}"/>
              </a:ext>
            </a:extLst>
          </p:cNvPr>
          <p:cNvSpPr>
            <a:spLocks noGrp="1"/>
          </p:cNvSpPr>
          <p:nvPr>
            <p:ph type="sldNum" sz="quarter" idx="12"/>
          </p:nvPr>
        </p:nvSpPr>
        <p:spPr/>
        <p:txBody>
          <a:bodyPr/>
          <a:lstStyle/>
          <a:p>
            <a:fld id="{3C8DCB61-1AAF-480B-A245-EB43D0892B31}" type="slidenum">
              <a:rPr lang="zh-CN" altLang="en-US" smtClean="0"/>
              <a:t>4</a:t>
            </a:fld>
            <a:endParaRPr lang="zh-CN" altLang="en-US"/>
          </a:p>
        </p:txBody>
      </p:sp>
      <p:sp>
        <p:nvSpPr>
          <p:cNvPr id="5" name="文本框 4">
            <a:extLst>
              <a:ext uri="{FF2B5EF4-FFF2-40B4-BE49-F238E27FC236}">
                <a16:creationId xmlns:a16="http://schemas.microsoft.com/office/drawing/2014/main" id="{D511524E-20A1-EB71-B1CA-2E6D84CC2254}"/>
              </a:ext>
            </a:extLst>
          </p:cNvPr>
          <p:cNvSpPr txBox="1"/>
          <p:nvPr/>
        </p:nvSpPr>
        <p:spPr>
          <a:xfrm>
            <a:off x="212986" y="271783"/>
            <a:ext cx="11766027" cy="6447919"/>
          </a:xfrm>
          <a:prstGeom prst="rect">
            <a:avLst/>
          </a:prstGeom>
          <a:noFill/>
        </p:spPr>
        <p:txBody>
          <a:bodyPr wrap="square" rtlCol="0">
            <a:spAutoFit/>
          </a:bodyPr>
          <a:lstStyle/>
          <a:p>
            <a:pPr>
              <a:spcBef>
                <a:spcPts val="600"/>
              </a:spcBef>
            </a:pPr>
            <a:r>
              <a:rPr lang="en-US" altLang="zh-CN" sz="2400" b="1" dirty="0">
                <a:solidFill>
                  <a:schemeClr val="accent1">
                    <a:lumMod val="75000"/>
                  </a:schemeClr>
                </a:solidFill>
                <a:latin typeface="Arial" panose="020B0604020202020204" pitchFamily="34" charset="0"/>
                <a:cs typeface="Arial" panose="020B0604020202020204" pitchFamily="34" charset="0"/>
              </a:rPr>
              <a:t>Key study points in </a:t>
            </a:r>
            <a:r>
              <a:rPr lang="en-US" altLang="zh-CN" sz="2400" b="1">
                <a:solidFill>
                  <a:schemeClr val="accent1">
                    <a:lumMod val="75000"/>
                  </a:schemeClr>
                </a:solidFill>
                <a:latin typeface="Arial" panose="020B0604020202020204" pitchFamily="34" charset="0"/>
                <a:cs typeface="Arial" panose="020B0604020202020204" pitchFamily="34" charset="0"/>
              </a:rPr>
              <a:t>RAN level</a:t>
            </a:r>
            <a:endParaRPr lang="en-US" altLang="zh-CN" sz="2400" b="1" dirty="0">
              <a:solidFill>
                <a:schemeClr val="accent1">
                  <a:lumMod val="75000"/>
                </a:schemeClr>
              </a:solidFill>
              <a:latin typeface="Arial" panose="020B0604020202020204" pitchFamily="34" charset="0"/>
              <a:cs typeface="Arial" panose="020B0604020202020204" pitchFamily="34" charset="0"/>
            </a:endParaRP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Deployment scenario</a:t>
            </a:r>
          </a:p>
          <a:p>
            <a:pPr marL="800100" lvl="1"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public/private network, indoor/outdoor environment, macro/micro/</a:t>
            </a:r>
            <a:r>
              <a:rPr lang="en-US" altLang="zh-CN" sz="2000" dirty="0" err="1">
                <a:latin typeface="Arial" panose="020B0604020202020204" pitchFamily="34" charset="0"/>
                <a:cs typeface="Arial" panose="020B0604020202020204" pitchFamily="34" charset="0"/>
              </a:rPr>
              <a:t>pico</a:t>
            </a:r>
            <a:r>
              <a:rPr lang="en-US" altLang="zh-CN" sz="2000" dirty="0">
                <a:latin typeface="Arial" panose="020B0604020202020204" pitchFamily="34" charset="0"/>
                <a:cs typeface="Arial" panose="020B0604020202020204" pitchFamily="34" charset="0"/>
              </a:rPr>
              <a:t> cells, connectivity to </a:t>
            </a:r>
            <a:r>
              <a:rPr lang="en-US" altLang="zh-CN" sz="2000" dirty="0" err="1">
                <a:latin typeface="Arial" panose="020B0604020202020204" pitchFamily="34" charset="0"/>
                <a:cs typeface="Arial" panose="020B0604020202020204" pitchFamily="34" charset="0"/>
              </a:rPr>
              <a:t>gNBs</a:t>
            </a:r>
            <a:r>
              <a:rPr lang="en-US" altLang="zh-CN" sz="2000" dirty="0">
                <a:latin typeface="Arial" panose="020B0604020202020204" pitchFamily="34" charset="0"/>
                <a:cs typeface="Arial" panose="020B0604020202020204" pitchFamily="34" charset="0"/>
              </a:rPr>
              <a:t> with/without relay, traffic models, TDD/FDD and frequency bands</a:t>
            </a: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Key design targets </a:t>
            </a:r>
          </a:p>
          <a:p>
            <a:pPr marL="800100" lvl="1"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Link budget, data rate, positioning accuracy, target coverage, etc.</a:t>
            </a: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Identify the required techniques to address the key design targets</a:t>
            </a:r>
          </a:p>
          <a:p>
            <a:pPr marL="800100" lvl="1"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Waveform, protocols, supported band, etc.</a:t>
            </a:r>
          </a:p>
          <a:p>
            <a:pPr marL="342900"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Coexistence with existing RAN technology, due to intra-band deployment</a:t>
            </a:r>
          </a:p>
          <a:p>
            <a:pPr marL="800100" lvl="1" indent="-342900">
              <a:spcBef>
                <a:spcPts val="6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LTE, NB-IoT, NR</a:t>
            </a:r>
          </a:p>
          <a:p>
            <a:pPr marL="800100" lvl="1" indent="-342900">
              <a:spcBef>
                <a:spcPts val="600"/>
              </a:spcBef>
              <a:buFont typeface="Arial" panose="020B0604020202020204" pitchFamily="34" charset="0"/>
              <a:buChar char="•"/>
            </a:pPr>
            <a:endParaRPr lang="en-US" altLang="zh-CN" sz="2000" dirty="0">
              <a:latin typeface="Arial" panose="020B0604020202020204" pitchFamily="34" charset="0"/>
              <a:cs typeface="Arial" panose="020B0604020202020204" pitchFamily="34" charset="0"/>
            </a:endParaRPr>
          </a:p>
          <a:p>
            <a:pPr>
              <a:spcBef>
                <a:spcPts val="600"/>
              </a:spcBef>
            </a:pPr>
            <a:r>
              <a:rPr lang="en-US" altLang="zh-CN" sz="2400" b="1" dirty="0">
                <a:solidFill>
                  <a:schemeClr val="accent1">
                    <a:lumMod val="75000"/>
                  </a:schemeClr>
                </a:solidFill>
                <a:latin typeface="Arial" panose="020B0604020202020204" pitchFamily="34" charset="0"/>
                <a:cs typeface="Arial" panose="020B0604020202020204" pitchFamily="34" charset="0"/>
              </a:rPr>
              <a:t>Work split between RAN and SA1 </a:t>
            </a:r>
          </a:p>
          <a:p>
            <a:pPr marL="342900" indent="-342900">
              <a:spcBef>
                <a:spcPts val="600"/>
              </a:spcBef>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Observation: Current SA1 study item doesn’t cover the key study point in RAN level, includes RAN deployment scenario, coexistence with LTE/NR, link budget and target coverage.</a:t>
            </a:r>
          </a:p>
          <a:p>
            <a:pPr marL="342900" indent="-342900">
              <a:spcBef>
                <a:spcPts val="600"/>
              </a:spcBef>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Proposal: A RAN level study item for passive IoT is started for Rel-18 at Jun 2022.</a:t>
            </a:r>
          </a:p>
          <a:p>
            <a:pPr marL="342900" indent="-342900">
              <a:spcBef>
                <a:spcPts val="600"/>
              </a:spcBef>
              <a:buFont typeface="Arial" panose="020B0604020202020204" pitchFamily="34" charset="0"/>
              <a:buChar char="•"/>
            </a:pPr>
            <a:endParaRPr lang="zh-CN" altLang="en-US" sz="2000" dirty="0">
              <a:solidFill>
                <a:schemeClr val="accent1">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8290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9314FA3-B954-9738-8C3F-F0B64ECC5620}"/>
              </a:ext>
            </a:extLst>
          </p:cNvPr>
          <p:cNvSpPr>
            <a:spLocks noGrp="1"/>
          </p:cNvSpPr>
          <p:nvPr>
            <p:ph idx="1"/>
          </p:nvPr>
        </p:nvSpPr>
        <p:spPr>
          <a:xfrm>
            <a:off x="125115" y="677886"/>
            <a:ext cx="11763829" cy="5976917"/>
          </a:xfrm>
        </p:spPr>
        <p:txBody>
          <a:bodyPr>
            <a:noAutofit/>
          </a:bodyPr>
          <a:lstStyle/>
          <a:p>
            <a:pPr marL="0" indent="0" algn="just" hangingPunct="0">
              <a:spcAft>
                <a:spcPts val="600"/>
              </a:spcAft>
              <a:buNone/>
            </a:pPr>
            <a:r>
              <a:rPr lang="en-GB" altLang="zh-CN" sz="1200" dirty="0">
                <a:effectLst/>
                <a:latin typeface="Arial" panose="020B0604020202020204" pitchFamily="34" charset="0"/>
                <a:ea typeface="MS Mincho" panose="02020609040205080304" pitchFamily="49" charset="-128"/>
                <a:cs typeface="Arial" panose="020B0604020202020204" pitchFamily="34" charset="0"/>
              </a:rPr>
              <a:t>This study targets at a new cellular IoT technology supporting ultra-low complexity and ultra-low power devices for the IoT applications requiring no energy storage, or energy storage up to that available from ambient sources, with the following objectives:</a:t>
            </a:r>
            <a:endParaRPr lang="zh-CN" altLang="zh-CN" sz="1200" dirty="0">
              <a:effectLst/>
              <a:latin typeface="Arial" panose="020B0604020202020204" pitchFamily="34" charset="0"/>
              <a:ea typeface="MS Mincho" panose="02020609040205080304" pitchFamily="49" charset="-128"/>
              <a:cs typeface="Arial" panose="020B0604020202020204" pitchFamily="34" charset="0"/>
            </a:endParaRPr>
          </a:p>
          <a:p>
            <a:pPr marL="742950" lvl="1" indent="-285750" algn="just">
              <a:lnSpc>
                <a:spcPct val="107000"/>
              </a:lnSpc>
              <a:spcAft>
                <a:spcPts val="600"/>
              </a:spcAft>
              <a:buFont typeface="Arial" panose="020B0604020202020204" pitchFamily="34" charset="0"/>
              <a:buChar char="•"/>
              <a:tabLst>
                <a:tab pos="228600" algn="l"/>
              </a:tabLst>
            </a:pPr>
            <a:r>
              <a:rPr lang="en-US" altLang="zh-CN" sz="1200" dirty="0">
                <a:effectLst/>
                <a:latin typeface="Arial" panose="020B0604020202020204" pitchFamily="34" charset="0"/>
                <a:cs typeface="Arial" panose="020B0604020202020204" pitchFamily="34" charset="0"/>
              </a:rPr>
              <a:t>Identify the suitable deployment scenarios for the </a:t>
            </a:r>
            <a:r>
              <a:rPr lang="en-GB" altLang="zh-CN" sz="1200" dirty="0">
                <a:effectLst/>
                <a:latin typeface="Arial" panose="020B0604020202020204" pitchFamily="34" charset="0"/>
                <a:cs typeface="Arial" panose="020B0604020202020204" pitchFamily="34" charset="0"/>
              </a:rPr>
              <a:t>ultra-low complexity and ultra-low power</a:t>
            </a:r>
            <a:r>
              <a:rPr lang="en-US" altLang="zh-CN" sz="1200" dirty="0">
                <a:effectLst/>
                <a:latin typeface="Arial" panose="020B0604020202020204" pitchFamily="34" charset="0"/>
                <a:cs typeface="Arial" panose="020B0604020202020204" pitchFamily="34" charset="0"/>
              </a:rPr>
              <a:t> IoT devices of interest, for the relevant use cases such as identification, tracking, monitoring, etc. in various sectors such as logistics, transportation, healthcare, etc.</a:t>
            </a:r>
            <a:endParaRPr lang="zh-CN" altLang="zh-CN" sz="1200" dirty="0">
              <a:effectLst/>
              <a:latin typeface="Arial" panose="020B0604020202020204" pitchFamily="34" charset="0"/>
              <a:cs typeface="Arial" panose="020B0604020202020204" pitchFamily="34" charset="0"/>
            </a:endParaRPr>
          </a:p>
          <a:p>
            <a:pPr marL="1143000" lvl="2" indent="-228600" algn="just">
              <a:lnSpc>
                <a:spcPct val="107000"/>
              </a:lnSpc>
              <a:spcAft>
                <a:spcPts val="600"/>
              </a:spcAft>
              <a:buFont typeface="Arial" panose="020B0604020202020204" pitchFamily="34" charset="0"/>
              <a:buChar char="•"/>
              <a:tabLst>
                <a:tab pos="498475" algn="l"/>
              </a:tabLst>
            </a:pPr>
            <a:r>
              <a:rPr lang="en-US" altLang="zh-CN" sz="1200" dirty="0">
                <a:effectLst/>
                <a:latin typeface="Arial" panose="020B0604020202020204" pitchFamily="34" charset="0"/>
                <a:cs typeface="Arial" panose="020B0604020202020204" pitchFamily="34" charset="0"/>
              </a:rPr>
              <a:t>Aspects to consider include public/private network, indoor/outdoor environment, macro/micro/</a:t>
            </a:r>
            <a:r>
              <a:rPr lang="en-US" altLang="zh-CN" sz="1200" dirty="0" err="1">
                <a:effectLst/>
                <a:latin typeface="Arial" panose="020B0604020202020204" pitchFamily="34" charset="0"/>
                <a:cs typeface="Arial" panose="020B0604020202020204" pitchFamily="34" charset="0"/>
              </a:rPr>
              <a:t>pico</a:t>
            </a:r>
            <a:r>
              <a:rPr lang="en-US" altLang="zh-CN" sz="1200" dirty="0">
                <a:effectLst/>
                <a:latin typeface="Arial" panose="020B0604020202020204" pitchFamily="34" charset="0"/>
                <a:cs typeface="Arial" panose="020B0604020202020204" pitchFamily="34" charset="0"/>
              </a:rPr>
              <a:t> cells, connectivity to </a:t>
            </a:r>
            <a:r>
              <a:rPr lang="en-US" altLang="zh-CN" sz="1200" dirty="0" err="1">
                <a:effectLst/>
                <a:latin typeface="Arial" panose="020B0604020202020204" pitchFamily="34" charset="0"/>
                <a:cs typeface="Arial" panose="020B0604020202020204" pitchFamily="34" charset="0"/>
              </a:rPr>
              <a:t>gNBs</a:t>
            </a:r>
            <a:r>
              <a:rPr lang="en-US" altLang="zh-CN" sz="1200" dirty="0">
                <a:effectLst/>
                <a:latin typeface="Arial" panose="020B0604020202020204" pitchFamily="34" charset="0"/>
                <a:cs typeface="Arial" panose="020B0604020202020204" pitchFamily="34" charset="0"/>
              </a:rPr>
              <a:t> with/without relay (e.g. IAB and UE relay), traffic models (including bidirectional data transaction), TDD/FDD and frequency bands in licensed spectrum, coexistence with UEs and infrastructure in frequency bands for current 3GPP technologies, etc.</a:t>
            </a:r>
            <a:endParaRPr lang="zh-CN" altLang="zh-CN" sz="1200" dirty="0">
              <a:effectLst/>
              <a:latin typeface="Arial" panose="020B0604020202020204" pitchFamily="34" charset="0"/>
              <a:cs typeface="Arial" panose="020B0604020202020204" pitchFamily="34" charset="0"/>
            </a:endParaRPr>
          </a:p>
          <a:p>
            <a:pPr marL="742950" lvl="1" indent="-285750" algn="just">
              <a:lnSpc>
                <a:spcPct val="107000"/>
              </a:lnSpc>
              <a:spcAft>
                <a:spcPts val="600"/>
              </a:spcAft>
              <a:buFont typeface="Arial" panose="020B0604020202020204" pitchFamily="34" charset="0"/>
              <a:buChar char="•"/>
              <a:tabLst>
                <a:tab pos="228600" algn="l"/>
              </a:tabLst>
            </a:pPr>
            <a:r>
              <a:rPr lang="en-US" altLang="zh-CN" sz="1200" dirty="0">
                <a:effectLst/>
                <a:latin typeface="Arial" panose="020B0604020202020204" pitchFamily="34" charset="0"/>
                <a:cs typeface="Arial" panose="020B0604020202020204" pitchFamily="34" charset="0"/>
              </a:rPr>
              <a:t>Study the key </a:t>
            </a:r>
            <a:r>
              <a:rPr lang="en-GB" altLang="zh-CN" sz="1200" dirty="0">
                <a:effectLst/>
                <a:latin typeface="Arial" panose="020B0604020202020204" pitchFamily="34" charset="0"/>
                <a:cs typeface="Arial" panose="020B0604020202020204" pitchFamily="34" charset="0"/>
              </a:rPr>
              <a:t>design targets of the ultra-low complexity and ultra-low power IoT devices based on the relevant use cases and deployment scenarios</a:t>
            </a:r>
            <a:r>
              <a:rPr lang="en-US" altLang="zh-CN" sz="1200" dirty="0">
                <a:effectLst/>
                <a:latin typeface="Arial" panose="020B0604020202020204" pitchFamily="34" charset="0"/>
                <a:cs typeface="Arial" panose="020B0604020202020204" pitchFamily="34" charset="0"/>
              </a:rPr>
              <a:t>:</a:t>
            </a:r>
            <a:endParaRPr lang="zh-CN" altLang="zh-CN" sz="1200" dirty="0">
              <a:effectLst/>
              <a:latin typeface="Arial" panose="020B0604020202020204" pitchFamily="34" charset="0"/>
              <a:cs typeface="Arial" panose="020B0604020202020204" pitchFamily="34" charset="0"/>
            </a:endParaRPr>
          </a:p>
          <a:p>
            <a:pPr marL="1143000" lvl="2" indent="-228600" algn="just">
              <a:lnSpc>
                <a:spcPct val="107000"/>
              </a:lnSpc>
              <a:spcAft>
                <a:spcPts val="600"/>
              </a:spcAft>
              <a:buFont typeface="Arial" panose="020B0604020202020204" pitchFamily="34" charset="0"/>
              <a:buChar char="•"/>
              <a:tabLst>
                <a:tab pos="498475" algn="l"/>
              </a:tabLst>
            </a:pPr>
            <a:r>
              <a:rPr lang="en-GB" altLang="zh-CN" sz="1200" dirty="0">
                <a:effectLst/>
                <a:latin typeface="Arial" panose="020B0604020202020204" pitchFamily="34" charset="0"/>
                <a:cs typeface="Arial" panose="020B0604020202020204" pitchFamily="34" charset="0"/>
              </a:rPr>
              <a:t>Precise definitions for the ultra-low complexity and ultra-low power IoT devices of interest, i.e., targets for power consumption and complexity, including the possibility to define multiple types of such IoT devices (e.g. corresponding to different power consumption and complexity targets).</a:t>
            </a:r>
            <a:endParaRPr lang="zh-CN" altLang="zh-CN" sz="1200" dirty="0">
              <a:effectLst/>
              <a:latin typeface="Arial" panose="020B0604020202020204" pitchFamily="34" charset="0"/>
              <a:cs typeface="Arial" panose="020B0604020202020204" pitchFamily="34" charset="0"/>
            </a:endParaRPr>
          </a:p>
          <a:p>
            <a:pPr marL="1143000" lvl="2" indent="-228600" algn="just">
              <a:lnSpc>
                <a:spcPct val="107000"/>
              </a:lnSpc>
              <a:spcAft>
                <a:spcPts val="600"/>
              </a:spcAft>
              <a:buFont typeface="Arial" panose="020B0604020202020204" pitchFamily="34" charset="0"/>
              <a:buChar char="•"/>
              <a:tabLst>
                <a:tab pos="498475" algn="l"/>
              </a:tabLst>
            </a:pPr>
            <a:r>
              <a:rPr lang="en-GB" altLang="zh-CN" sz="1200" dirty="0">
                <a:effectLst/>
                <a:latin typeface="Arial" panose="020B0604020202020204" pitchFamily="34" charset="0"/>
                <a:cs typeface="Arial" panose="020B0604020202020204" pitchFamily="34" charset="0"/>
              </a:rPr>
              <a:t>Other design targets including link budget, data rate, positioning accuracy etc. considering trade-offs among the relevant design targets</a:t>
            </a:r>
            <a:endParaRPr lang="zh-CN" altLang="zh-CN" sz="1200" dirty="0">
              <a:effectLst/>
              <a:latin typeface="Arial" panose="020B0604020202020204" pitchFamily="34" charset="0"/>
              <a:cs typeface="Arial" panose="020B0604020202020204" pitchFamily="34" charset="0"/>
            </a:endParaRPr>
          </a:p>
          <a:p>
            <a:pPr marL="742950" lvl="1" indent="-285750" algn="just">
              <a:lnSpc>
                <a:spcPct val="107000"/>
              </a:lnSpc>
              <a:spcAft>
                <a:spcPts val="600"/>
              </a:spcAft>
              <a:buFont typeface="Arial" panose="020B0604020202020204" pitchFamily="34" charset="0"/>
              <a:buChar char="•"/>
              <a:tabLst>
                <a:tab pos="228600" algn="l"/>
              </a:tabLst>
            </a:pPr>
            <a:r>
              <a:rPr lang="en-US" altLang="zh-CN" sz="1200" dirty="0">
                <a:effectLst/>
                <a:latin typeface="Arial" panose="020B0604020202020204" pitchFamily="34" charset="0"/>
                <a:cs typeface="Arial" panose="020B0604020202020204" pitchFamily="34" charset="0"/>
              </a:rPr>
              <a:t>Identify the required techniques to address the key design targets of the </a:t>
            </a:r>
            <a:r>
              <a:rPr lang="en-GB" altLang="zh-CN" sz="1200" dirty="0">
                <a:effectLst/>
                <a:latin typeface="Arial" panose="020B0604020202020204" pitchFamily="34" charset="0"/>
                <a:cs typeface="Arial" panose="020B0604020202020204" pitchFamily="34" charset="0"/>
              </a:rPr>
              <a:t>ultra-low complexity and ultra-low power IoT devices. Aspects to consider for meeting the design targets including waveform, protocols and </a:t>
            </a:r>
            <a:r>
              <a:rPr lang="en-GB" altLang="zh-CN" sz="1200" dirty="0" err="1">
                <a:effectLst/>
                <a:latin typeface="Arial" panose="020B0604020202020204" pitchFamily="34" charset="0"/>
                <a:cs typeface="Arial" panose="020B0604020202020204" pitchFamily="34" charset="0"/>
              </a:rPr>
              <a:t>signaling</a:t>
            </a:r>
            <a:r>
              <a:rPr lang="en-GB" altLang="zh-CN" sz="1200" dirty="0">
                <a:effectLst/>
                <a:latin typeface="Arial" panose="020B0604020202020204" pitchFamily="34" charset="0"/>
                <a:cs typeface="Arial" panose="020B0604020202020204" pitchFamily="34" charset="0"/>
              </a:rPr>
              <a:t> overhead, security, supported bands, etc. </a:t>
            </a:r>
            <a:endParaRPr lang="zh-CN" altLang="zh-CN" sz="1200" dirty="0">
              <a:effectLst/>
              <a:latin typeface="Arial" panose="020B0604020202020204" pitchFamily="34" charset="0"/>
              <a:cs typeface="Arial" panose="020B0604020202020204" pitchFamily="34" charset="0"/>
            </a:endParaRPr>
          </a:p>
          <a:p>
            <a:pPr marL="0" indent="0" algn="just">
              <a:lnSpc>
                <a:spcPct val="107000"/>
              </a:lnSpc>
              <a:spcAft>
                <a:spcPts val="600"/>
              </a:spcAft>
              <a:buNone/>
            </a:pPr>
            <a:r>
              <a:rPr lang="en-US" altLang="zh-CN" sz="1200" dirty="0">
                <a:solidFill>
                  <a:srgbClr val="333333"/>
                </a:solidFill>
                <a:effectLst/>
                <a:latin typeface="Arial" panose="020B0604020202020204" pitchFamily="34" charset="0"/>
                <a:cs typeface="Arial" panose="020B0604020202020204" pitchFamily="34" charset="0"/>
              </a:rPr>
              <a:t>Note: This study shall target for an IoT segment well below the existing 3GPP IoT technologies, e.g. NB-IoT, </a:t>
            </a:r>
            <a:r>
              <a:rPr lang="en-US" altLang="zh-CN" sz="1200" dirty="0" err="1">
                <a:solidFill>
                  <a:srgbClr val="333333"/>
                </a:solidFill>
                <a:effectLst/>
                <a:latin typeface="Arial" panose="020B0604020202020204" pitchFamily="34" charset="0"/>
                <a:cs typeface="Arial" panose="020B0604020202020204" pitchFamily="34" charset="0"/>
              </a:rPr>
              <a:t>eMTC</a:t>
            </a:r>
            <a:r>
              <a:rPr lang="en-US" altLang="zh-CN" sz="1200" dirty="0">
                <a:solidFill>
                  <a:srgbClr val="333333"/>
                </a:solidFill>
                <a:effectLst/>
                <a:latin typeface="Arial" panose="020B0604020202020204" pitchFamily="34" charset="0"/>
                <a:cs typeface="Arial" panose="020B0604020202020204" pitchFamily="34" charset="0"/>
              </a:rPr>
              <a:t>, </a:t>
            </a:r>
            <a:r>
              <a:rPr lang="en-US" altLang="zh-CN" sz="1200" dirty="0" err="1">
                <a:solidFill>
                  <a:srgbClr val="333333"/>
                </a:solidFill>
                <a:effectLst/>
                <a:latin typeface="Arial" panose="020B0604020202020204" pitchFamily="34" charset="0"/>
                <a:cs typeface="Arial" panose="020B0604020202020204" pitchFamily="34" charset="0"/>
              </a:rPr>
              <a:t>RedCap</a:t>
            </a:r>
            <a:r>
              <a:rPr lang="en-US" altLang="zh-CN" sz="1200" dirty="0">
                <a:solidFill>
                  <a:srgbClr val="333333"/>
                </a:solidFill>
                <a:effectLst/>
                <a:latin typeface="Arial" panose="020B0604020202020204" pitchFamily="34" charset="0"/>
                <a:cs typeface="Arial" panose="020B0604020202020204" pitchFamily="34" charset="0"/>
              </a:rPr>
              <a:t>, etc. The study shall not aim to replace existing 3GPP LPWA technologies.</a:t>
            </a:r>
            <a:endParaRPr lang="zh-CN" altLang="zh-CN" sz="1200" dirty="0">
              <a:effectLst/>
              <a:latin typeface="Arial" panose="020B0604020202020204" pitchFamily="34" charset="0"/>
              <a:cs typeface="Arial" panose="020B0604020202020204" pitchFamily="34" charset="0"/>
            </a:endParaRPr>
          </a:p>
          <a:p>
            <a:pPr marL="0" indent="0" algn="just">
              <a:lnSpc>
                <a:spcPct val="107000"/>
              </a:lnSpc>
              <a:spcAft>
                <a:spcPts val="600"/>
              </a:spcAft>
              <a:buNone/>
            </a:pPr>
            <a:r>
              <a:rPr lang="en-US" altLang="zh-CN" sz="1200" dirty="0">
                <a:effectLst/>
                <a:latin typeface="Arial" panose="020B0604020202020204" pitchFamily="34" charset="0"/>
                <a:cs typeface="Arial" panose="020B0604020202020204" pitchFamily="34" charset="0"/>
              </a:rPr>
              <a:t>Not</a:t>
            </a:r>
            <a:r>
              <a:rPr lang="en-US" altLang="zh-CN" sz="1200" dirty="0">
                <a:effectLst/>
                <a:latin typeface="Arial" panose="020B0604020202020204" pitchFamily="34" charset="0"/>
                <a:ea typeface="MS Mincho" panose="02020609040205080304" pitchFamily="49" charset="-128"/>
                <a:cs typeface="Arial" panose="020B0604020202020204" pitchFamily="34" charset="0"/>
              </a:rPr>
              <a:t>e: </a:t>
            </a:r>
            <a:r>
              <a:rPr lang="en-US" altLang="zh-CN" sz="1200" dirty="0">
                <a:effectLst/>
                <a:latin typeface="Arial" panose="020B0604020202020204" pitchFamily="34" charset="0"/>
                <a:cs typeface="Arial" panose="020B0604020202020204" pitchFamily="34" charset="0"/>
              </a:rPr>
              <a:t>Following types of devices shall be considered in this study:</a:t>
            </a:r>
            <a:endParaRPr lang="zh-CN" altLang="zh-CN" sz="1200" dirty="0">
              <a:effectLst/>
              <a:latin typeface="Arial" panose="020B0604020202020204" pitchFamily="34" charset="0"/>
              <a:cs typeface="Arial" panose="020B0604020202020204" pitchFamily="34" charset="0"/>
            </a:endParaRPr>
          </a:p>
          <a:p>
            <a:pPr marL="742950" lvl="1" indent="-285750" algn="just">
              <a:lnSpc>
                <a:spcPct val="107000"/>
              </a:lnSpc>
              <a:spcAft>
                <a:spcPts val="600"/>
              </a:spcAft>
              <a:buFont typeface="Arial" panose="020B0604020202020204" pitchFamily="34" charset="0"/>
              <a:buChar char="•"/>
              <a:tabLst>
                <a:tab pos="228600" algn="l"/>
              </a:tabLst>
            </a:pPr>
            <a:r>
              <a:rPr lang="en-US" altLang="zh-CN" sz="1200" dirty="0">
                <a:effectLst/>
                <a:latin typeface="Arial" panose="020B0604020202020204" pitchFamily="34" charset="0"/>
                <a:cs typeface="Arial" panose="020B0604020202020204" pitchFamily="34" charset="0"/>
              </a:rPr>
              <a:t>pure </a:t>
            </a:r>
            <a:r>
              <a:rPr lang="en-US" altLang="zh-CN" sz="1200" dirty="0" err="1">
                <a:effectLst/>
                <a:latin typeface="Arial" panose="020B0604020202020204" pitchFamily="34" charset="0"/>
                <a:cs typeface="Arial" panose="020B0604020202020204" pitchFamily="34" charset="0"/>
              </a:rPr>
              <a:t>batteryless</a:t>
            </a:r>
            <a:r>
              <a:rPr lang="en-US" altLang="zh-CN" sz="1200" dirty="0">
                <a:effectLst/>
                <a:latin typeface="Arial" panose="020B0604020202020204" pitchFamily="34" charset="0"/>
                <a:cs typeface="Arial" panose="020B0604020202020204" pitchFamily="34" charset="0"/>
              </a:rPr>
              <a:t> devices with no energy storage capability at all, and completely dependent on the availability of the ambient source of energy it is harvesting</a:t>
            </a:r>
            <a:endParaRPr lang="zh-CN" altLang="zh-CN" sz="1200" dirty="0">
              <a:effectLst/>
              <a:latin typeface="Arial" panose="020B0604020202020204" pitchFamily="34" charset="0"/>
              <a:cs typeface="Arial" panose="020B0604020202020204" pitchFamily="34" charset="0"/>
            </a:endParaRPr>
          </a:p>
          <a:p>
            <a:pPr marL="742950" lvl="1" indent="-285750" algn="just">
              <a:lnSpc>
                <a:spcPct val="107000"/>
              </a:lnSpc>
              <a:spcAft>
                <a:spcPts val="600"/>
              </a:spcAft>
              <a:buFont typeface="Arial" panose="020B0604020202020204" pitchFamily="34" charset="0"/>
              <a:buChar char="•"/>
              <a:tabLst>
                <a:tab pos="228600" algn="l"/>
              </a:tabLst>
            </a:pPr>
            <a:r>
              <a:rPr lang="en-US" altLang="zh-CN" sz="1200" dirty="0">
                <a:effectLst/>
                <a:latin typeface="Arial" panose="020B0604020202020204" pitchFamily="34" charset="0"/>
                <a:cs typeface="Arial" panose="020B0604020202020204" pitchFamily="34" charset="0"/>
              </a:rPr>
              <a:t>devices with energy storage capability (e.g. up to that available from ambient sources) that do not need to be replaced or recharged manually, and which can manage short periods of ambient energy unavailability. </a:t>
            </a:r>
            <a:endParaRPr lang="zh-CN" altLang="zh-CN" sz="1200" dirty="0">
              <a:effectLst/>
              <a:latin typeface="Arial" panose="020B0604020202020204" pitchFamily="34" charset="0"/>
              <a:cs typeface="Arial" panose="020B0604020202020204" pitchFamily="34" charset="0"/>
            </a:endParaRPr>
          </a:p>
          <a:p>
            <a:pPr marL="0" indent="0" algn="just">
              <a:lnSpc>
                <a:spcPct val="107000"/>
              </a:lnSpc>
              <a:spcAft>
                <a:spcPts val="600"/>
              </a:spcAft>
              <a:buNone/>
            </a:pPr>
            <a:r>
              <a:rPr lang="en-US" altLang="zh-CN" sz="1200" dirty="0">
                <a:solidFill>
                  <a:srgbClr val="333333"/>
                </a:solidFill>
                <a:effectLst/>
                <a:latin typeface="Arial" panose="020B0604020202020204" pitchFamily="34" charset="0"/>
                <a:cs typeface="Arial" panose="020B0604020202020204" pitchFamily="34" charset="0"/>
              </a:rPr>
              <a:t>Note: The study shall aim to provide better coverage compared to existing non-3GPP technologies for the relevant use cases.</a:t>
            </a:r>
            <a:endParaRPr lang="zh-CN" altLang="zh-CN" sz="1200" dirty="0">
              <a:effectLst/>
              <a:latin typeface="Arial" panose="020B0604020202020204" pitchFamily="34" charset="0"/>
              <a:cs typeface="Arial" panose="020B0604020202020204" pitchFamily="34" charset="0"/>
            </a:endParaRPr>
          </a:p>
          <a:p>
            <a:pPr marL="0" indent="0" algn="just">
              <a:lnSpc>
                <a:spcPct val="107000"/>
              </a:lnSpc>
              <a:spcAft>
                <a:spcPts val="600"/>
              </a:spcAft>
              <a:buNone/>
            </a:pPr>
            <a:r>
              <a:rPr lang="en-US" altLang="zh-CN" sz="1200" dirty="0">
                <a:solidFill>
                  <a:srgbClr val="333333"/>
                </a:solidFill>
                <a:effectLst/>
                <a:latin typeface="Arial" panose="020B0604020202020204" pitchFamily="34" charset="0"/>
                <a:cs typeface="Arial" panose="020B0604020202020204" pitchFamily="34" charset="0"/>
              </a:rPr>
              <a:t>Note: The study shall coordinate with relevant work in SA.</a:t>
            </a:r>
            <a:endParaRPr lang="zh-CN" altLang="en-US" sz="1200" dirty="0">
              <a:latin typeface="Arial" panose="020B0604020202020204" pitchFamily="34" charset="0"/>
              <a:cs typeface="Arial" panose="020B0604020202020204" pitchFamily="34" charset="0"/>
            </a:endParaRPr>
          </a:p>
        </p:txBody>
      </p:sp>
      <p:sp>
        <p:nvSpPr>
          <p:cNvPr id="4" name="灯片编号占位符 3">
            <a:extLst>
              <a:ext uri="{FF2B5EF4-FFF2-40B4-BE49-F238E27FC236}">
                <a16:creationId xmlns:a16="http://schemas.microsoft.com/office/drawing/2014/main" id="{7355358B-9C34-EB0B-DF23-C799B9D98B40}"/>
              </a:ext>
            </a:extLst>
          </p:cNvPr>
          <p:cNvSpPr>
            <a:spLocks noGrp="1"/>
          </p:cNvSpPr>
          <p:nvPr>
            <p:ph type="sldNum" sz="quarter" idx="12"/>
          </p:nvPr>
        </p:nvSpPr>
        <p:spPr/>
        <p:txBody>
          <a:bodyPr/>
          <a:lstStyle/>
          <a:p>
            <a:fld id="{3C8DCB61-1AAF-480B-A245-EB43D0892B31}" type="slidenum">
              <a:rPr lang="zh-CN" altLang="en-US" smtClean="0"/>
              <a:t>5</a:t>
            </a:fld>
            <a:endParaRPr lang="zh-CN" altLang="en-US"/>
          </a:p>
        </p:txBody>
      </p:sp>
      <p:sp>
        <p:nvSpPr>
          <p:cNvPr id="7" name="标题 1">
            <a:extLst>
              <a:ext uri="{FF2B5EF4-FFF2-40B4-BE49-F238E27FC236}">
                <a16:creationId xmlns:a16="http://schemas.microsoft.com/office/drawing/2014/main" id="{37513337-3562-E781-BA30-DD4BB67F012C}"/>
              </a:ext>
            </a:extLst>
          </p:cNvPr>
          <p:cNvSpPr txBox="1">
            <a:spLocks/>
          </p:cNvSpPr>
          <p:nvPr/>
        </p:nvSpPr>
        <p:spPr>
          <a:xfrm>
            <a:off x="125115" y="-55769"/>
            <a:ext cx="10327216" cy="8715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3429"/>
              </a:lnSpc>
              <a:spcBef>
                <a:spcPts val="600"/>
              </a:spcBef>
              <a:buClr>
                <a:schemeClr val="bg2"/>
              </a:buClr>
              <a:buSzPct val="60000"/>
            </a:pPr>
            <a:r>
              <a:rPr lang="en-US" altLang="zh-CN" sz="2400" b="1" dirty="0">
                <a:solidFill>
                  <a:schemeClr val="accent1">
                    <a:lumMod val="75000"/>
                  </a:schemeClr>
                </a:solidFill>
                <a:latin typeface="Arial" panose="020B0604020202020204" pitchFamily="34" charset="0"/>
                <a:ea typeface="+mn-ea"/>
                <a:cs typeface="Arial" panose="020B0604020202020204" pitchFamily="34" charset="0"/>
              </a:rPr>
              <a:t>Objectives</a:t>
            </a:r>
            <a:endParaRPr lang="zh-CN" altLang="en-US" sz="2400" b="1" dirty="0">
              <a:solidFill>
                <a:schemeClr val="accent1">
                  <a:lumMod val="75000"/>
                </a:schemeClr>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26231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B3D7185-008C-4A9A-B80D-5FF7E37DF6B7}"/>
              </a:ext>
            </a:extLst>
          </p:cNvPr>
          <p:cNvSpPr>
            <a:spLocks noGrp="1"/>
          </p:cNvSpPr>
          <p:nvPr>
            <p:ph type="sldNum" sz="quarter" idx="12"/>
          </p:nvPr>
        </p:nvSpPr>
        <p:spPr/>
        <p:txBody>
          <a:bodyPr/>
          <a:lstStyle/>
          <a:p>
            <a:fld id="{3C8DCB61-1AAF-480B-A245-EB43D0892B31}" type="slidenum">
              <a:rPr lang="zh-CN" altLang="en-US" smtClean="0"/>
              <a:t>6</a:t>
            </a:fld>
            <a:endParaRPr lang="zh-CN" altLang="en-US"/>
          </a:p>
        </p:txBody>
      </p:sp>
      <p:sp>
        <p:nvSpPr>
          <p:cNvPr id="2" name="文本框 1">
            <a:extLst>
              <a:ext uri="{FF2B5EF4-FFF2-40B4-BE49-F238E27FC236}">
                <a16:creationId xmlns:a16="http://schemas.microsoft.com/office/drawing/2014/main" id="{06FDFAF5-8480-4DCD-A10E-5CD57ED2902E}"/>
              </a:ext>
            </a:extLst>
          </p:cNvPr>
          <p:cNvSpPr txBox="1"/>
          <p:nvPr/>
        </p:nvSpPr>
        <p:spPr>
          <a:xfrm>
            <a:off x="3945925" y="2413337"/>
            <a:ext cx="4736756" cy="1015663"/>
          </a:xfrm>
          <a:prstGeom prst="rect">
            <a:avLst/>
          </a:prstGeom>
          <a:noFill/>
        </p:spPr>
        <p:txBody>
          <a:bodyPr wrap="square" rtlCol="0">
            <a:spAutoFit/>
          </a:bodyPr>
          <a:lstStyle/>
          <a:p>
            <a:r>
              <a:rPr lang="en-US" altLang="zh-CN" sz="6000" dirty="0"/>
              <a:t>Thank You</a:t>
            </a:r>
            <a:endParaRPr lang="zh-CN" altLang="en-US" sz="6000" dirty="0"/>
          </a:p>
        </p:txBody>
      </p:sp>
    </p:spTree>
    <p:extLst>
      <p:ext uri="{BB962C8B-B14F-4D97-AF65-F5344CB8AC3E}">
        <p14:creationId xmlns:p14="http://schemas.microsoft.com/office/powerpoint/2010/main" val="419898512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1858</TotalTime>
  <Words>908</Words>
  <Application>Microsoft Office PowerPoint</Application>
  <PresentationFormat>宽屏</PresentationFormat>
  <Paragraphs>83</Paragraphs>
  <Slides>6</Slides>
  <Notes>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6</vt:i4>
      </vt:variant>
    </vt:vector>
  </HeadingPairs>
  <TitlesOfParts>
    <vt:vector size="10" baseType="lpstr">
      <vt:lpstr>等线</vt:lpstr>
      <vt:lpstr>等线 Light</vt:lpstr>
      <vt:lpstr>Arial</vt:lpstr>
      <vt:lpstr>Office 主题​​</vt:lpstr>
      <vt:lpstr>Motivation for study item on NR Passive IoT at RAN plenary level</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Requirements to URLLC, positioning and perception for automotive industry</dc:title>
  <dc:creator>CMCC</dc:creator>
  <cp:lastModifiedBy>CMCC</cp:lastModifiedBy>
  <cp:revision>182</cp:revision>
  <dcterms:created xsi:type="dcterms:W3CDTF">2021-06-04T12:11:05Z</dcterms:created>
  <dcterms:modified xsi:type="dcterms:W3CDTF">2022-05-29T13:57:35Z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(2)uzBLbvFEz/Ii8YwRvqWNfFn9PhJaWzSGVNP9vzdCVlizb7S0M/XD1O4sDJ3/B0MHT2WX57OU
XEChD9P+Dzcj1k+BfYKraK1ZbwcCNGWKeDgRQcjIkgyxSfqYcAFY8lS3u8I69Q1aLylSBzAj
fvYBuEwGFT3BLPinKic6D/r7UhpbUu8GkNCxpzYvfeVlqJ+AsGpneClJkWEmKgyKR4MWnwhJ
/ARxlkKl6qS4CJRTF9</vt:lpwstr>
  </property>
  <property fmtid="{D5CDD505-2E9C-101B-9397-08002B2CF9AE}" pid="3" name="_2015_ms_pID_7253431">
    <vt:lpwstr>KFkh4rMyL7SGFdH57c/rXgdu/LLMYvsHCA1NuMxK9LU5Fe3c6ZynJt
4YjQPmHmi50ENqbil65EytgEcbO2TprrJNqmIaMx5p+qhCLowcfsP5YBw+8RdlRECRUPCZWJ
vzv/7bir2iHRjFxyEIJhuPpDtHkfu/RLDNEexmWFEgZBPe3jHCNQQ4KE8BbuT0OrbvE=</vt:lpwstr>
  </property>
</Properties>
</file>