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6"/>
  </p:notesMasterIdLst>
  <p:sldIdLst>
    <p:sldId id="258" r:id="rId2"/>
    <p:sldId id="309" r:id="rId3"/>
    <p:sldId id="311"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83D1"/>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43" autoAdjust="0"/>
    <p:restoredTop sz="90656" autoAdjust="0"/>
  </p:normalViewPr>
  <p:slideViewPr>
    <p:cSldViewPr snapToGrid="0" snapToObjects="1" showGuides="1">
      <p:cViewPr varScale="1">
        <p:scale>
          <a:sx n="99" d="100"/>
          <a:sy n="99" d="100"/>
        </p:scale>
        <p:origin x="72" y="128"/>
      </p:cViewPr>
      <p:guideLst>
        <p:guide orient="horz" pos="2160"/>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pPr/>
              <a:t>2022-05-29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pPr/>
              <a:t>‹#›</a:t>
            </a:fld>
            <a:endParaRPr lang="zh-CN" altLang="en-US"/>
          </a:p>
        </p:txBody>
      </p:sp>
    </p:spTree>
    <p:extLst>
      <p:ext uri="{BB962C8B-B14F-4D97-AF65-F5344CB8AC3E}">
        <p14:creationId xmlns:p14="http://schemas.microsoft.com/office/powerpoint/2010/main" val="2373493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60221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65393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tif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tiff"/><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5/29/2022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2624844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797780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2421455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descr="E:\办公\2015年\其他\移动新LOGO-彩色.png">
            <a:extLst>
              <a:ext uri="{FF2B5EF4-FFF2-40B4-BE49-F238E27FC236}">
                <a16:creationId xmlns:a16="http://schemas.microsoft.com/office/drawing/2014/main" id="{53423431-FD86-6E4F-AC3F-4652E2C81751}"/>
              </a:ext>
            </a:extLst>
          </p:cNvPr>
          <p:cNvPicPr>
            <a:picLocks noChangeAspect="1"/>
          </p:cNvPicPr>
          <p:nvPr userDrawn="1"/>
        </p:nvPicPr>
        <p:blipFill>
          <a:blip r:embed="rId3"/>
          <a:stretch>
            <a:fillRect/>
          </a:stretch>
        </p:blipFill>
        <p:spPr>
          <a:xfrm>
            <a:off x="276769" y="154383"/>
            <a:ext cx="1800768" cy="524755"/>
          </a:xfrm>
          <a:prstGeom prst="rect">
            <a:avLst/>
          </a:prstGeom>
          <a:noFill/>
          <a:ln w="9525">
            <a:noFill/>
          </a:ln>
        </p:spPr>
      </p:pic>
      <p:pic>
        <p:nvPicPr>
          <p:cNvPr id="3" name="Image" descr="Image">
            <a:extLst>
              <a:ext uri="{FF2B5EF4-FFF2-40B4-BE49-F238E27FC236}">
                <a16:creationId xmlns:a16="http://schemas.microsoft.com/office/drawing/2014/main" id="{C8FCE480-A2C6-4D0C-B4C8-C5F78C131C6F}"/>
              </a:ext>
            </a:extLst>
          </p:cNvPr>
          <p:cNvPicPr>
            <a:picLocks noChangeAspect="1"/>
          </p:cNvPicPr>
          <p:nvPr userDrawn="1"/>
        </p:nvPicPr>
        <p:blipFill>
          <a:blip r:embed="rId4" cstate="print"/>
          <a:stretch>
            <a:fillRect/>
          </a:stretch>
        </p:blipFill>
        <p:spPr>
          <a:xfrm>
            <a:off x="11181484" y="154384"/>
            <a:ext cx="849397" cy="524755"/>
          </a:xfrm>
          <a:prstGeom prst="rect">
            <a:avLst/>
          </a:prstGeom>
          <a:ln w="12700">
            <a:miter lim="400000"/>
          </a:ln>
        </p:spPr>
      </p:pic>
    </p:spTree>
    <p:extLst>
      <p:ext uri="{BB962C8B-B14F-4D97-AF65-F5344CB8AC3E}">
        <p14:creationId xmlns:p14="http://schemas.microsoft.com/office/powerpoint/2010/main" val="3698929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a:extLst>
              <a:ext uri="{FF2B5EF4-FFF2-40B4-BE49-F238E27FC236}">
                <a16:creationId xmlns:a16="http://schemas.microsoft.com/office/drawing/2014/main" id="{EF28B611-BA9D-400C-BE31-0E3DA0C3E759}"/>
              </a:ext>
            </a:extLst>
          </p:cNvPr>
          <p:cNvGrpSpPr/>
          <p:nvPr userDrawn="1"/>
        </p:nvGrpSpPr>
        <p:grpSpPr>
          <a:xfrm>
            <a:off x="180109" y="168436"/>
            <a:ext cx="711454" cy="691137"/>
            <a:chOff x="0" y="0"/>
            <a:chExt cx="1303781" cy="1254452"/>
          </a:xfrm>
        </p:grpSpPr>
        <p:pic>
          <p:nvPicPr>
            <p:cNvPr id="5" name="page1image856.png" descr="page1image856.png">
              <a:extLst>
                <a:ext uri="{FF2B5EF4-FFF2-40B4-BE49-F238E27FC236}">
                  <a16:creationId xmlns:a16="http://schemas.microsoft.com/office/drawing/2014/main" id="{244C2846-8608-46A9-8CEA-BAA1006C2EFC}"/>
                </a:ext>
              </a:extLst>
            </p:cNvPr>
            <p:cNvPicPr>
              <a:picLocks noChangeAspect="1"/>
            </p:cNvPicPr>
            <p:nvPr/>
          </p:nvPicPr>
          <p:blipFill>
            <a:blip r:embed="rId3" cstate="print"/>
            <a:stretch>
              <a:fillRect/>
            </a:stretch>
          </p:blipFill>
          <p:spPr>
            <a:xfrm>
              <a:off x="0" y="516980"/>
              <a:ext cx="1215875" cy="737473"/>
            </a:xfrm>
            <a:prstGeom prst="rect">
              <a:avLst/>
            </a:prstGeom>
            <a:ln w="12700" cap="flat">
              <a:noFill/>
              <a:miter lim="400000"/>
            </a:ln>
            <a:effectLst/>
          </p:spPr>
        </p:pic>
        <p:pic>
          <p:nvPicPr>
            <p:cNvPr id="6" name="page1image264.png" descr="page1image264.png">
              <a:extLst>
                <a:ext uri="{FF2B5EF4-FFF2-40B4-BE49-F238E27FC236}">
                  <a16:creationId xmlns:a16="http://schemas.microsoft.com/office/drawing/2014/main" id="{6B121ED0-EDA6-4664-8A80-3192270FC5C1}"/>
                </a:ext>
              </a:extLst>
            </p:cNvPr>
            <p:cNvPicPr>
              <a:picLocks noChangeAspect="1"/>
            </p:cNvPicPr>
            <p:nvPr/>
          </p:nvPicPr>
          <p:blipFill>
            <a:blip r:embed="rId4" cstate="print"/>
            <a:stretch>
              <a:fillRect/>
            </a:stretch>
          </p:blipFill>
          <p:spPr>
            <a:xfrm>
              <a:off x="41814" y="0"/>
              <a:ext cx="1261968" cy="872570"/>
            </a:xfrm>
            <a:prstGeom prst="rect">
              <a:avLst/>
            </a:prstGeom>
            <a:ln w="12700" cap="flat">
              <a:noFill/>
              <a:miter lim="400000"/>
            </a:ln>
            <a:effectLst/>
          </p:spPr>
        </p:pic>
      </p:grpSp>
      <p:pic>
        <p:nvPicPr>
          <p:cNvPr id="7" name="Image" descr="Image">
            <a:extLst>
              <a:ext uri="{FF2B5EF4-FFF2-40B4-BE49-F238E27FC236}">
                <a16:creationId xmlns:a16="http://schemas.microsoft.com/office/drawing/2014/main" id="{0974C039-C0D5-4352-B44C-4DD4DDEAFCAC}"/>
              </a:ext>
            </a:extLst>
          </p:cNvPr>
          <p:cNvPicPr>
            <a:picLocks noChangeAspect="1"/>
          </p:cNvPicPr>
          <p:nvPr userDrawn="1"/>
        </p:nvPicPr>
        <p:blipFill>
          <a:blip r:embed="rId5" cstate="print"/>
          <a:stretch>
            <a:fillRect/>
          </a:stretch>
        </p:blipFill>
        <p:spPr>
          <a:xfrm>
            <a:off x="11162494" y="190887"/>
            <a:ext cx="849397" cy="524755"/>
          </a:xfrm>
          <a:prstGeom prst="rect">
            <a:avLst/>
          </a:prstGeom>
          <a:ln w="12700">
            <a:miter lim="400000"/>
          </a:ln>
        </p:spPr>
      </p:pic>
    </p:spTree>
    <p:extLst>
      <p:ext uri="{BB962C8B-B14F-4D97-AF65-F5344CB8AC3E}">
        <p14:creationId xmlns:p14="http://schemas.microsoft.com/office/powerpoint/2010/main" val="129607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7613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7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kumimoji="1" lang="en-US" altLang="zh-CN"/>
              <a:t>2020-09-20</a:t>
            </a:r>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val="2208714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5/29/2022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4472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77000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966313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482258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370122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423442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358418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pPr/>
              <a:t>2022-05-29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pPr/>
              <a:t>‹#›</a:t>
            </a:fld>
            <a:endParaRPr kumimoji="1" lang="zh-CN" altLang="en-US"/>
          </a:p>
        </p:txBody>
      </p:sp>
    </p:spTree>
    <p:extLst>
      <p:ext uri="{BB962C8B-B14F-4D97-AF65-F5344CB8AC3E}">
        <p14:creationId xmlns:p14="http://schemas.microsoft.com/office/powerpoint/2010/main" val="2684828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5/29/2022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62970995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72" r:id="rId14"/>
    <p:sldLayoutId id="214748368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标题">
            <a:extLst>
              <a:ext uri="{FF2B5EF4-FFF2-40B4-BE49-F238E27FC236}">
                <a16:creationId xmlns:a16="http://schemas.microsoft.com/office/drawing/2014/main" id="{C0D6ECF0-F5FA-4CDC-91BD-CCDD687FC7B9}"/>
              </a:ext>
            </a:extLst>
          </p:cNvPr>
          <p:cNvSpPr txBox="1">
            <a:spLocks/>
          </p:cNvSpPr>
          <p:nvPr/>
        </p:nvSpPr>
        <p:spPr>
          <a:xfrm>
            <a:off x="406400" y="2374755"/>
            <a:ext cx="11636827" cy="90654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a:latin typeface="Arial" pitchFamily="34" charset="0"/>
                <a:cs typeface="Arial" pitchFamily="34" charset="0"/>
              </a:rPr>
              <a:t>Motivation of further enhancement of RAN slicing for NR</a:t>
            </a:r>
            <a:endParaRPr lang="en-US" sz="3600" dirty="0">
              <a:latin typeface="Arial" pitchFamily="34" charset="0"/>
              <a:cs typeface="Arial" pitchFamily="34" charset="0"/>
            </a:endParaRPr>
          </a:p>
        </p:txBody>
      </p:sp>
      <p:sp>
        <p:nvSpPr>
          <p:cNvPr id="6" name="小标题">
            <a:extLst>
              <a:ext uri="{FF2B5EF4-FFF2-40B4-BE49-F238E27FC236}">
                <a16:creationId xmlns:a16="http://schemas.microsoft.com/office/drawing/2014/main" id="{7EC76A16-3F54-4A60-8347-735690576247}"/>
              </a:ext>
            </a:extLst>
          </p:cNvPr>
          <p:cNvSpPr txBox="1">
            <a:spLocks/>
          </p:cNvSpPr>
          <p:nvPr/>
        </p:nvSpPr>
        <p:spPr>
          <a:xfrm>
            <a:off x="5494371" y="4587492"/>
            <a:ext cx="2906487" cy="1816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latin typeface="Arial" panose="020B0604020202020204" pitchFamily="34" charset="0"/>
                <a:cs typeface="Arial" panose="020B0604020202020204" pitchFamily="34" charset="0"/>
              </a:rPr>
              <a:t>CMCC</a:t>
            </a:r>
          </a:p>
          <a:p>
            <a:pPr marL="0" indent="0">
              <a:buNone/>
            </a:pPr>
            <a:r>
              <a:rPr lang="en-US" altLang="zh-CN" sz="2000" dirty="0">
                <a:latin typeface="Arial" panose="020B0604020202020204" pitchFamily="34" charset="0"/>
                <a:cs typeface="Arial" panose="020B0604020202020204" pitchFamily="34" charset="0"/>
              </a:rPr>
              <a:t>2022-06</a:t>
            </a:r>
          </a:p>
        </p:txBody>
      </p:sp>
      <p:sp>
        <p:nvSpPr>
          <p:cNvPr id="7" name="Subtitle 4">
            <a:extLst>
              <a:ext uri="{FF2B5EF4-FFF2-40B4-BE49-F238E27FC236}">
                <a16:creationId xmlns:a16="http://schemas.microsoft.com/office/drawing/2014/main" id="{1821B5A7-3131-4E8D-8B3A-92DBF97561F4}"/>
              </a:ext>
            </a:extLst>
          </p:cNvPr>
          <p:cNvSpPr txBox="1">
            <a:spLocks/>
          </p:cNvSpPr>
          <p:nvPr/>
        </p:nvSpPr>
        <p:spPr>
          <a:xfrm>
            <a:off x="274779" y="830217"/>
            <a:ext cx="11383820" cy="19978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latin typeface="Arial" pitchFamily="34" charset="0"/>
                <a:cs typeface="Arial" pitchFamily="34" charset="0"/>
              </a:rPr>
              <a:t>3GPP TSG RAN meeting #96e		                                                                      RP-221378</a:t>
            </a:r>
          </a:p>
          <a:p>
            <a:pPr marL="0" indent="0">
              <a:buNone/>
            </a:pPr>
            <a:r>
              <a:rPr lang="en-US" altLang="zh-CN" sz="2000" dirty="0">
                <a:latin typeface="Arial" pitchFamily="34" charset="0"/>
                <a:cs typeface="Arial" pitchFamily="34" charset="0"/>
              </a:rPr>
              <a:t>Budapest, Hungary, June 6 - 9, 2022</a:t>
            </a:r>
          </a:p>
        </p:txBody>
      </p:sp>
    </p:spTree>
    <p:extLst>
      <p:ext uri="{BB962C8B-B14F-4D97-AF65-F5344CB8AC3E}">
        <p14:creationId xmlns:p14="http://schemas.microsoft.com/office/powerpoint/2010/main" val="3578146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
            <a:extLst>
              <a:ext uri="{FF2B5EF4-FFF2-40B4-BE49-F238E27FC236}">
                <a16:creationId xmlns:a16="http://schemas.microsoft.com/office/drawing/2014/main" id="{E09BD7E0-00CB-4B60-ACF6-4515DEB9798D}"/>
              </a:ext>
            </a:extLst>
          </p:cNvPr>
          <p:cNvSpPr txBox="1"/>
          <p:nvPr/>
        </p:nvSpPr>
        <p:spPr>
          <a:xfrm>
            <a:off x="798198" y="230626"/>
            <a:ext cx="10449456" cy="523220"/>
          </a:xfrm>
          <a:prstGeom prst="rect">
            <a:avLst/>
          </a:prstGeom>
          <a:noFill/>
        </p:spPr>
        <p:txBody>
          <a:bodyPr wrap="square" rtlCol="0">
            <a:spAutoFit/>
          </a:bodyPr>
          <a:lstStyle/>
          <a:p>
            <a:pPr algn="ctr" defTabSz="914400"/>
            <a:r>
              <a:rPr lang="en-US" altLang="zh-CN" sz="2800" b="1" dirty="0">
                <a:solidFill>
                  <a:schemeClr val="tx1">
                    <a:lumMod val="65000"/>
                    <a:lumOff val="35000"/>
                  </a:schemeClr>
                </a:solidFill>
                <a:latin typeface="微软雅黑" panose="020B0503020204020204" pitchFamily="34" charset="-122"/>
                <a:ea typeface="黑体" panose="02010609060101010101" pitchFamily="49" charset="-122"/>
              </a:rPr>
              <a:t>Further enhancement of RAN slicing--Motivation</a:t>
            </a:r>
            <a:endParaRPr lang="zh-CN" altLang="en-US" sz="2800" b="1" dirty="0">
              <a:solidFill>
                <a:schemeClr val="tx1">
                  <a:lumMod val="65000"/>
                  <a:lumOff val="35000"/>
                </a:schemeClr>
              </a:solidFill>
              <a:latin typeface="微软雅黑" panose="020B0503020204020204" pitchFamily="34" charset="-122"/>
              <a:ea typeface="黑体" panose="02010609060101010101" pitchFamily="49" charset="-122"/>
            </a:endParaRPr>
          </a:p>
        </p:txBody>
      </p:sp>
      <p:sp>
        <p:nvSpPr>
          <p:cNvPr id="6" name="文本框 5">
            <a:extLst>
              <a:ext uri="{FF2B5EF4-FFF2-40B4-BE49-F238E27FC236}">
                <a16:creationId xmlns:a16="http://schemas.microsoft.com/office/drawing/2014/main" id="{C6EC7FE1-0345-45EF-8E05-595E33DE3891}"/>
              </a:ext>
            </a:extLst>
          </p:cNvPr>
          <p:cNvSpPr txBox="1"/>
          <p:nvPr/>
        </p:nvSpPr>
        <p:spPr>
          <a:xfrm>
            <a:off x="1014674" y="1360664"/>
            <a:ext cx="10232980" cy="3970318"/>
          </a:xfrm>
          <a:prstGeom prst="rect">
            <a:avLst/>
          </a:prstGeom>
          <a:noFill/>
        </p:spPr>
        <p:txBody>
          <a:bodyPr wrap="square" rtlCol="0">
            <a:spAutoFit/>
          </a:bodyPr>
          <a:lstStyle/>
          <a:p>
            <a:r>
              <a:rPr lang="en-GB" altLang="zh-CN" sz="1800" dirty="0">
                <a:effectLst/>
                <a:ea typeface="等线" panose="02010600030101010101" pitchFamily="2" charset="-122"/>
              </a:rPr>
              <a:t>Enhancement of RAN slicing for NR was specified in Rel-17 RAN Slicing WI to define the slice aware cell reselection and slice specific RACH configuration and prioritization, as well as to define solutions to support slice-based service continuity, and to support the enforcement of Slice MBR and the usage of Target NSSAI as introduced by SA2. This Rel-18 work item will further enhance support of RAN slicing, including support for MT triggered reselection, DC/CA, etc.</a:t>
            </a:r>
          </a:p>
          <a:p>
            <a:endParaRPr lang="en-GB" altLang="zh-CN" dirty="0">
              <a:ea typeface="等线" panose="02010600030101010101" pitchFamily="2" charset="-122"/>
            </a:endParaRPr>
          </a:p>
          <a:p>
            <a:r>
              <a:rPr lang="en-GB" altLang="zh-CN" sz="1800" dirty="0">
                <a:effectLst/>
                <a:ea typeface="等线" panose="02010600030101010101" pitchFamily="2" charset="-122"/>
              </a:rPr>
              <a:t>SA2 has already agreed on the Rel-18 study item on Enhancement of Network Slicing Phase 3. One of the objectives is to “</a:t>
            </a:r>
            <a:r>
              <a:rPr lang="en-GB" altLang="zh-CN" sz="1800" i="1" dirty="0">
                <a:solidFill>
                  <a:srgbClr val="000000"/>
                </a:solidFill>
                <a:effectLst/>
                <a:ea typeface="等线" panose="02010600030101010101" pitchFamily="2" charset="-122"/>
              </a:rPr>
              <a:t>study whether and how to address the following scenario in order to provide service continuity: an existing network slice or network slice instance cannot serve the PDU session in current TA (due to OAM reasons or slice congestion) or target TA (due to mobility),  or if the existing network slice instance cannot meet the performance requirements of the applications.”</a:t>
            </a:r>
            <a:r>
              <a:rPr lang="en-GB" altLang="zh-CN" sz="1800" i="1" dirty="0">
                <a:effectLst/>
                <a:ea typeface="等线" panose="02010600030101010101" pitchFamily="2" charset="-122"/>
              </a:rPr>
              <a:t> </a:t>
            </a:r>
          </a:p>
          <a:p>
            <a:r>
              <a:rPr lang="en-GB" altLang="zh-CN" sz="1800" dirty="0">
                <a:effectLst/>
                <a:ea typeface="等线" panose="02010600030101010101" pitchFamily="2" charset="-122"/>
              </a:rPr>
              <a:t>Therefore, if end-to-end feasibility is addressed by SA2 in Rel-18, RAN3 can start the corresponding normative work.</a:t>
            </a:r>
            <a:endParaRPr lang="zh-CN" altLang="zh-CN" sz="1800" dirty="0">
              <a:effectLst/>
              <a:ea typeface="等线" panose="02010600030101010101" pitchFamily="2" charset="-122"/>
            </a:endParaRPr>
          </a:p>
          <a:p>
            <a:endParaRPr lang="en-US" altLang="zh-CN" dirty="0"/>
          </a:p>
        </p:txBody>
      </p:sp>
    </p:spTree>
    <p:extLst>
      <p:ext uri="{BB962C8B-B14F-4D97-AF65-F5344CB8AC3E}">
        <p14:creationId xmlns:p14="http://schemas.microsoft.com/office/powerpoint/2010/main" val="1531466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
            <a:extLst>
              <a:ext uri="{FF2B5EF4-FFF2-40B4-BE49-F238E27FC236}">
                <a16:creationId xmlns:a16="http://schemas.microsoft.com/office/drawing/2014/main" id="{E09BD7E0-00CB-4B60-ACF6-4515DEB9798D}"/>
              </a:ext>
            </a:extLst>
          </p:cNvPr>
          <p:cNvSpPr txBox="1"/>
          <p:nvPr/>
        </p:nvSpPr>
        <p:spPr>
          <a:xfrm>
            <a:off x="798198" y="230626"/>
            <a:ext cx="10449456" cy="523220"/>
          </a:xfrm>
          <a:prstGeom prst="rect">
            <a:avLst/>
          </a:prstGeom>
          <a:noFill/>
        </p:spPr>
        <p:txBody>
          <a:bodyPr wrap="square" rtlCol="0">
            <a:spAutoFit/>
          </a:bodyPr>
          <a:lstStyle/>
          <a:p>
            <a:pPr algn="ctr" defTabSz="914400"/>
            <a:r>
              <a:rPr lang="en-US" altLang="zh-CN" sz="2800" b="1" dirty="0">
                <a:solidFill>
                  <a:schemeClr val="tx1">
                    <a:lumMod val="65000"/>
                    <a:lumOff val="35000"/>
                  </a:schemeClr>
                </a:solidFill>
                <a:latin typeface="微软雅黑" panose="020B0503020204020204" pitchFamily="34" charset="-122"/>
                <a:ea typeface="黑体" panose="02010609060101010101" pitchFamily="49" charset="-122"/>
              </a:rPr>
              <a:t>Further enhancement of RAN slicing--Objectives</a:t>
            </a:r>
            <a:endParaRPr lang="zh-CN" altLang="en-US" sz="2800" b="1" dirty="0">
              <a:solidFill>
                <a:schemeClr val="tx1">
                  <a:lumMod val="65000"/>
                  <a:lumOff val="35000"/>
                </a:schemeClr>
              </a:solidFill>
              <a:latin typeface="微软雅黑" panose="020B0503020204020204" pitchFamily="34" charset="-122"/>
              <a:ea typeface="黑体" panose="02010609060101010101" pitchFamily="49" charset="-122"/>
            </a:endParaRPr>
          </a:p>
        </p:txBody>
      </p:sp>
      <p:sp>
        <p:nvSpPr>
          <p:cNvPr id="2" name="文本框 1">
            <a:extLst>
              <a:ext uri="{FF2B5EF4-FFF2-40B4-BE49-F238E27FC236}">
                <a16:creationId xmlns:a16="http://schemas.microsoft.com/office/drawing/2014/main" id="{AFEDDEE4-BA02-4560-B021-8AE1B80FC77C}"/>
              </a:ext>
            </a:extLst>
          </p:cNvPr>
          <p:cNvSpPr txBox="1"/>
          <p:nvPr/>
        </p:nvSpPr>
        <p:spPr>
          <a:xfrm>
            <a:off x="625341" y="1490007"/>
            <a:ext cx="10941318" cy="3247043"/>
          </a:xfrm>
          <a:prstGeom prst="rect">
            <a:avLst/>
          </a:prstGeom>
          <a:noFill/>
        </p:spPr>
        <p:txBody>
          <a:bodyPr wrap="square" rtlCol="0">
            <a:spAutoFit/>
          </a:bodyPr>
          <a:lstStyle/>
          <a:p>
            <a:pPr hangingPunct="0">
              <a:spcAft>
                <a:spcPts val="600"/>
              </a:spcAft>
            </a:pPr>
            <a:r>
              <a:rPr lang="en-US" altLang="zh-CN" sz="1800" dirty="0">
                <a:effectLst/>
                <a:ea typeface="等线" panose="02010600030101010101" pitchFamily="2" charset="-122"/>
              </a:rPr>
              <a:t>The work item aims to standardize the further enhancement on RAN support of network slicing. Detailed objectives of the work item are:</a:t>
            </a:r>
            <a:endParaRPr lang="zh-CN" altLang="zh-CN" sz="1800" dirty="0">
              <a:effectLst/>
              <a:ea typeface="等线" panose="02010600030101010101" pitchFamily="2" charset="-122"/>
            </a:endParaRPr>
          </a:p>
          <a:p>
            <a:pPr marL="342900" lvl="0" indent="-342900" hangingPunct="0">
              <a:spcAft>
                <a:spcPts val="600"/>
              </a:spcAft>
              <a:buFont typeface="+mj-lt"/>
              <a:buAutoNum type="arabicPeriod"/>
            </a:pPr>
            <a:r>
              <a:rPr lang="en-GB" altLang="zh-CN" sz="1800" dirty="0">
                <a:effectLst/>
                <a:ea typeface="Times New Roman" panose="02020603050405020304" pitchFamily="18" charset="0"/>
              </a:rPr>
              <a:t>Further enhancement on RAN support of slicing, including</a:t>
            </a:r>
            <a:endParaRPr lang="zh-CN" altLang="zh-CN" sz="1800"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specify mechanisms and signalling to support MT triggered slice aware cell reselection. [RAN2]</a:t>
            </a:r>
            <a:endParaRPr lang="zh-CN" altLang="zh-CN"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For non-supported slice by the serving cell, specify mechanism to support UE to access to the intended slice by setting up DC or CA. [RAN2, RAN3]</a:t>
            </a:r>
            <a:endParaRPr lang="zh-CN" altLang="zh-CN" dirty="0">
              <a:effectLst/>
              <a:ea typeface="等线" panose="02010600030101010101" pitchFamily="2" charset="-122"/>
            </a:endParaRPr>
          </a:p>
          <a:p>
            <a:pPr marL="342900" lvl="0" indent="-342900" hangingPunct="0">
              <a:spcAft>
                <a:spcPts val="600"/>
              </a:spcAft>
              <a:buFont typeface="+mj-lt"/>
              <a:buAutoNum type="arabicPeriod"/>
            </a:pPr>
            <a:r>
              <a:rPr lang="en-GB" altLang="zh-CN" sz="1800" dirty="0">
                <a:effectLst/>
                <a:ea typeface="Times New Roman" panose="02020603050405020304" pitchFamily="18" charset="0"/>
              </a:rPr>
              <a:t>Potential RAN impacts of SA2 slicing enhancement in Rel-18</a:t>
            </a:r>
            <a:endParaRPr lang="zh-CN" altLang="zh-CN" sz="1800" dirty="0">
              <a:effectLst/>
              <a:ea typeface="等线" panose="02010600030101010101" pitchFamily="2" charset="-122"/>
            </a:endParaRPr>
          </a:p>
          <a:p>
            <a:pPr marL="800100" lvl="1" indent="-342900" hangingPunct="0">
              <a:spcAft>
                <a:spcPts val="600"/>
              </a:spcAft>
              <a:buFont typeface="+mj-lt"/>
              <a:buAutoNum type="alphaLcPeriod"/>
            </a:pPr>
            <a:r>
              <a:rPr lang="en-GB" altLang="zh-CN" dirty="0">
                <a:effectLst/>
                <a:ea typeface="Times New Roman" panose="02020603050405020304" pitchFamily="18" charset="0"/>
              </a:rPr>
              <a:t>For non-supported slice by target NG-RAN node in case of inter-RA mobility scenario, if end-to-end feasibility is addressed in SA2, specify the solutions to support slice remapping for which the remapping decision is made in NG-RAN node as described in TR 38.832, section 6.2.1. [RAN3]</a:t>
            </a:r>
            <a:endParaRPr lang="zh-CN" altLang="zh-CN" dirty="0">
              <a:effectLst/>
              <a:ea typeface="等线" panose="02010600030101010101" pitchFamily="2" charset="-122"/>
            </a:endParaRPr>
          </a:p>
        </p:txBody>
      </p:sp>
    </p:spTree>
    <p:extLst>
      <p:ext uri="{BB962C8B-B14F-4D97-AF65-F5344CB8AC3E}">
        <p14:creationId xmlns:p14="http://schemas.microsoft.com/office/powerpoint/2010/main" val="1761875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E68F135-9106-6C48-B8D7-8CB0A71C15E1}"/>
              </a:ext>
            </a:extLst>
          </p:cNvPr>
          <p:cNvSpPr txBox="1"/>
          <p:nvPr/>
        </p:nvSpPr>
        <p:spPr>
          <a:xfrm>
            <a:off x="2894320" y="2440106"/>
            <a:ext cx="6403360" cy="830997"/>
          </a:xfrm>
          <a:prstGeom prst="rect">
            <a:avLst/>
          </a:prstGeom>
          <a:noFill/>
        </p:spPr>
        <p:txBody>
          <a:bodyPr wrap="square" rtlCol="0">
            <a:spAutoFit/>
          </a:bodyPr>
          <a:lstStyle/>
          <a:p>
            <a:pPr algn="ctr"/>
            <a:r>
              <a:rPr kumimoji="1" lang="en-US" altLang="zh-CN" sz="4800" b="1" dirty="0">
                <a:solidFill>
                  <a:srgbClr val="2583D1"/>
                </a:solidFill>
                <a:latin typeface="Microsoft YaHei" panose="020B0503020204020204" pitchFamily="34" charset="-122"/>
                <a:ea typeface="Microsoft YaHei" panose="020B0503020204020204" pitchFamily="34" charset="-122"/>
              </a:rPr>
              <a:t>THANK</a:t>
            </a:r>
            <a:r>
              <a:rPr kumimoji="1" lang="zh-CN" altLang="en-US" sz="4800" b="1" dirty="0">
                <a:solidFill>
                  <a:srgbClr val="2583D1"/>
                </a:solidFill>
                <a:latin typeface="Microsoft YaHei" panose="020B0503020204020204" pitchFamily="34" charset="-122"/>
                <a:ea typeface="Microsoft YaHei" panose="020B0503020204020204" pitchFamily="34" charset="-122"/>
              </a:rPr>
              <a:t>  </a:t>
            </a:r>
            <a:r>
              <a:rPr kumimoji="1" lang="en-US" altLang="zh-CN" sz="4800" b="1" dirty="0">
                <a:solidFill>
                  <a:srgbClr val="2583D1"/>
                </a:solidFill>
                <a:latin typeface="Microsoft YaHei" panose="020B0503020204020204" pitchFamily="34" charset="-122"/>
                <a:ea typeface="Microsoft YaHei" panose="020B0503020204020204" pitchFamily="34" charset="-122"/>
              </a:rPr>
              <a:t>YOU !</a:t>
            </a:r>
          </a:p>
        </p:txBody>
      </p:sp>
    </p:spTree>
    <p:extLst>
      <p:ext uri="{BB962C8B-B14F-4D97-AF65-F5344CB8AC3E}">
        <p14:creationId xmlns:p14="http://schemas.microsoft.com/office/powerpoint/2010/main" val="1761837416"/>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1265</TotalTime>
  <Words>381</Words>
  <Application>Microsoft Office PowerPoint</Application>
  <PresentationFormat>宽屏</PresentationFormat>
  <Paragraphs>18</Paragraphs>
  <Slides>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等线</vt:lpstr>
      <vt:lpstr>Microsoft YaHei</vt:lpstr>
      <vt:lpstr>Microsoft YaHei</vt:lpstr>
      <vt:lpstr>Arial</vt:lpstr>
      <vt:lpstr>Calibri</vt:lpstr>
      <vt:lpstr>Calibri Light</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cp:lastModifiedBy>
  <cp:revision>254</cp:revision>
  <dcterms:created xsi:type="dcterms:W3CDTF">2021-03-17T03:39:57Z</dcterms:created>
  <dcterms:modified xsi:type="dcterms:W3CDTF">2022-05-29T14:16:30Z</dcterms:modified>
</cp:coreProperties>
</file>