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 id="2147483694" r:id="rId2"/>
    <p:sldMasterId id="2147483698" r:id="rId3"/>
  </p:sldMasterIdLst>
  <p:notesMasterIdLst>
    <p:notesMasterId r:id="rId17"/>
  </p:notesMasterIdLst>
  <p:handoutMasterIdLst>
    <p:handoutMasterId r:id="rId18"/>
  </p:handoutMasterIdLst>
  <p:sldIdLst>
    <p:sldId id="497" r:id="rId4"/>
    <p:sldId id="495" r:id="rId5"/>
    <p:sldId id="498" r:id="rId6"/>
    <p:sldId id="499" r:id="rId7"/>
    <p:sldId id="502" r:id="rId8"/>
    <p:sldId id="503" r:id="rId9"/>
    <p:sldId id="484" r:id="rId10"/>
    <p:sldId id="504" r:id="rId11"/>
    <p:sldId id="496" r:id="rId12"/>
    <p:sldId id="505" r:id="rId13"/>
    <p:sldId id="507" r:id="rId14"/>
    <p:sldId id="506" r:id="rId15"/>
    <p:sldId id="478" r:id="rId16"/>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charset="0"/>
        <a:ea typeface="宋体" charset="-122"/>
        <a:cs typeface="+mn-cs"/>
      </a:defRPr>
    </a:lvl1pPr>
    <a:lvl2pPr marL="457189" algn="l" rtl="0" fontAlgn="base">
      <a:spcBef>
        <a:spcPct val="0"/>
      </a:spcBef>
      <a:spcAft>
        <a:spcPct val="0"/>
      </a:spcAft>
      <a:defRPr kern="1200">
        <a:solidFill>
          <a:schemeClr val="tx1"/>
        </a:solidFill>
        <a:latin typeface="Arial" charset="0"/>
        <a:ea typeface="宋体" charset="-122"/>
        <a:cs typeface="+mn-cs"/>
      </a:defRPr>
    </a:lvl2pPr>
    <a:lvl3pPr marL="914378" algn="l" rtl="0" fontAlgn="base">
      <a:spcBef>
        <a:spcPct val="0"/>
      </a:spcBef>
      <a:spcAft>
        <a:spcPct val="0"/>
      </a:spcAft>
      <a:defRPr kern="1200">
        <a:solidFill>
          <a:schemeClr val="tx1"/>
        </a:solidFill>
        <a:latin typeface="Arial" charset="0"/>
        <a:ea typeface="宋体" charset="-122"/>
        <a:cs typeface="+mn-cs"/>
      </a:defRPr>
    </a:lvl3pPr>
    <a:lvl4pPr marL="1371566" algn="l" rtl="0" fontAlgn="base">
      <a:spcBef>
        <a:spcPct val="0"/>
      </a:spcBef>
      <a:spcAft>
        <a:spcPct val="0"/>
      </a:spcAft>
      <a:defRPr kern="1200">
        <a:solidFill>
          <a:schemeClr val="tx1"/>
        </a:solidFill>
        <a:latin typeface="Arial" charset="0"/>
        <a:ea typeface="宋体" charset="-122"/>
        <a:cs typeface="+mn-cs"/>
      </a:defRPr>
    </a:lvl4pPr>
    <a:lvl5pPr marL="1828754" algn="l" rtl="0" fontAlgn="base">
      <a:spcBef>
        <a:spcPct val="0"/>
      </a:spcBef>
      <a:spcAft>
        <a:spcPct val="0"/>
      </a:spcAft>
      <a:defRPr kern="1200">
        <a:solidFill>
          <a:schemeClr val="tx1"/>
        </a:solidFill>
        <a:latin typeface="Arial" charset="0"/>
        <a:ea typeface="宋体" charset="-122"/>
        <a:cs typeface="+mn-cs"/>
      </a:defRPr>
    </a:lvl5pPr>
    <a:lvl6pPr marL="2285943" algn="l" defTabSz="914378" rtl="0" eaLnBrk="1" latinLnBrk="0" hangingPunct="1">
      <a:defRPr kern="1200">
        <a:solidFill>
          <a:schemeClr val="tx1"/>
        </a:solidFill>
        <a:latin typeface="Arial" charset="0"/>
        <a:ea typeface="宋体" charset="-122"/>
        <a:cs typeface="+mn-cs"/>
      </a:defRPr>
    </a:lvl6pPr>
    <a:lvl7pPr marL="2743132" algn="l" defTabSz="914378" rtl="0" eaLnBrk="1" latinLnBrk="0" hangingPunct="1">
      <a:defRPr kern="1200">
        <a:solidFill>
          <a:schemeClr val="tx1"/>
        </a:solidFill>
        <a:latin typeface="Arial" charset="0"/>
        <a:ea typeface="宋体" charset="-122"/>
        <a:cs typeface="+mn-cs"/>
      </a:defRPr>
    </a:lvl7pPr>
    <a:lvl8pPr marL="3200320" algn="l" defTabSz="914378" rtl="0" eaLnBrk="1" latinLnBrk="0" hangingPunct="1">
      <a:defRPr kern="1200">
        <a:solidFill>
          <a:schemeClr val="tx1"/>
        </a:solidFill>
        <a:latin typeface="Arial" charset="0"/>
        <a:ea typeface="宋体" charset="-122"/>
        <a:cs typeface="+mn-cs"/>
      </a:defRPr>
    </a:lvl8pPr>
    <a:lvl9pPr marL="3657509" algn="l" defTabSz="914378"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10"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extLst>
      <p:ext uri="{19B8F6BF-5375-455C-9EA6-DF929625EA0E}">
        <p15:presenceInfo xmlns:p15="http://schemas.microsoft.com/office/powerpoint/2012/main" userId="HP" providerId="None"/>
      </p:ext>
    </p:extLst>
  </p:cmAuthor>
  <p:cmAuthor id="3" name="lsn-1123" initials="CT" lastIdx="1" clrIdx="2">
    <p:extLst>
      <p:ext uri="{19B8F6BF-5375-455C-9EA6-DF929625EA0E}">
        <p15:presenceInfo xmlns:p15="http://schemas.microsoft.com/office/powerpoint/2012/main" userId="lsn-1123"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4395"/>
    <a:srgbClr val="0070C0"/>
    <a:srgbClr val="B94A00"/>
    <a:srgbClr val="0000FF"/>
    <a:srgbClr val="E1FFC3"/>
    <a:srgbClr val="FF6600"/>
    <a:srgbClr val="FF9966"/>
    <a:srgbClr val="314395"/>
    <a:srgbClr val="FF0000"/>
    <a:srgbClr val="007E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29" autoAdjust="0"/>
    <p:restoredTop sz="94322" autoAdjust="0"/>
  </p:normalViewPr>
  <p:slideViewPr>
    <p:cSldViewPr>
      <p:cViewPr varScale="1">
        <p:scale>
          <a:sx n="94" d="100"/>
          <a:sy n="94" d="100"/>
        </p:scale>
        <p:origin x="90" y="720"/>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commentAuthors" Target="commentAuthor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pPr/>
              <a:t>2022/5/30</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pPr/>
              <a:t>‹#›</a:t>
            </a:fld>
            <a:endParaRPr lang="zh-CN" altLang="en-US"/>
          </a:p>
        </p:txBody>
      </p:sp>
    </p:spTree>
    <p:extLst>
      <p:ext uri="{BB962C8B-B14F-4D97-AF65-F5344CB8AC3E}">
        <p14:creationId xmlns:p14="http://schemas.microsoft.com/office/powerpoint/2010/main" val="18290582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pPr>
                <a:defRPr/>
              </a:pPr>
              <a:t>5/30/2022</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pPr>
                <a:defRPr/>
              </a:pPr>
              <a:t>‹#›</a:t>
            </a:fld>
            <a:endParaRPr lang="en-US"/>
          </a:p>
        </p:txBody>
      </p:sp>
    </p:spTree>
    <p:extLst>
      <p:ext uri="{BB962C8B-B14F-4D97-AF65-F5344CB8AC3E}">
        <p14:creationId xmlns:p14="http://schemas.microsoft.com/office/powerpoint/2010/main" val="26090868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189" algn="l" rtl="0" eaLnBrk="0" fontAlgn="base" hangingPunct="0">
      <a:spcBef>
        <a:spcPct val="30000"/>
      </a:spcBef>
      <a:spcAft>
        <a:spcPct val="0"/>
      </a:spcAft>
      <a:defRPr sz="1200" kern="1200">
        <a:solidFill>
          <a:schemeClr val="tx1"/>
        </a:solidFill>
        <a:latin typeface="+mn-lt"/>
        <a:ea typeface="+mn-ea"/>
        <a:cs typeface="+mn-cs"/>
      </a:defRPr>
    </a:lvl2pPr>
    <a:lvl3pPr marL="914378" algn="l" rtl="0" eaLnBrk="0" fontAlgn="base" hangingPunct="0">
      <a:spcBef>
        <a:spcPct val="30000"/>
      </a:spcBef>
      <a:spcAft>
        <a:spcPct val="0"/>
      </a:spcAft>
      <a:defRPr sz="1200" kern="1200">
        <a:solidFill>
          <a:schemeClr val="tx1"/>
        </a:solidFill>
        <a:latin typeface="+mn-lt"/>
        <a:ea typeface="+mn-ea"/>
        <a:cs typeface="+mn-cs"/>
      </a:defRPr>
    </a:lvl3pPr>
    <a:lvl4pPr marL="1371566" algn="l" rtl="0" eaLnBrk="0" fontAlgn="base" hangingPunct="0">
      <a:spcBef>
        <a:spcPct val="30000"/>
      </a:spcBef>
      <a:spcAft>
        <a:spcPct val="0"/>
      </a:spcAft>
      <a:defRPr sz="1200" kern="1200">
        <a:solidFill>
          <a:schemeClr val="tx1"/>
        </a:solidFill>
        <a:latin typeface="+mn-lt"/>
        <a:ea typeface="+mn-ea"/>
        <a:cs typeface="+mn-cs"/>
      </a:defRPr>
    </a:lvl4pPr>
    <a:lvl5pPr marL="1828754" algn="l" rtl="0" eaLnBrk="0" fontAlgn="base" hangingPunct="0">
      <a:spcBef>
        <a:spcPct val="30000"/>
      </a:spcBef>
      <a:spcAft>
        <a:spcPct val="0"/>
      </a:spcAft>
      <a:defRPr sz="1200" kern="1200">
        <a:solidFill>
          <a:schemeClr val="tx1"/>
        </a:solidFill>
        <a:latin typeface="+mn-lt"/>
        <a:ea typeface="+mn-ea"/>
        <a:cs typeface="+mn-cs"/>
      </a:defRPr>
    </a:lvl5pPr>
    <a:lvl6pPr marL="2285943" algn="l" defTabSz="914378" rtl="0" eaLnBrk="1" latinLnBrk="0" hangingPunct="1">
      <a:defRPr sz="1200" kern="1200">
        <a:solidFill>
          <a:schemeClr val="tx1"/>
        </a:solidFill>
        <a:latin typeface="+mn-lt"/>
        <a:ea typeface="+mn-ea"/>
        <a:cs typeface="+mn-cs"/>
      </a:defRPr>
    </a:lvl6pPr>
    <a:lvl7pPr marL="2743132" algn="l" defTabSz="914378" rtl="0" eaLnBrk="1" latinLnBrk="0" hangingPunct="1">
      <a:defRPr sz="1200" kern="1200">
        <a:solidFill>
          <a:schemeClr val="tx1"/>
        </a:solidFill>
        <a:latin typeface="+mn-lt"/>
        <a:ea typeface="+mn-ea"/>
        <a:cs typeface="+mn-cs"/>
      </a:defRPr>
    </a:lvl7pPr>
    <a:lvl8pPr marL="3200320" algn="l" defTabSz="914378" rtl="0" eaLnBrk="1" latinLnBrk="0" hangingPunct="1">
      <a:defRPr sz="1200" kern="1200">
        <a:solidFill>
          <a:schemeClr val="tx1"/>
        </a:solidFill>
        <a:latin typeface="+mn-lt"/>
        <a:ea typeface="+mn-ea"/>
        <a:cs typeface="+mn-cs"/>
      </a:defRPr>
    </a:lvl8pPr>
    <a:lvl9pPr marL="3657509" algn="l" defTabSz="91437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a:t>
            </a:fld>
            <a:endParaRPr lang="en-US"/>
          </a:p>
        </p:txBody>
      </p:sp>
    </p:spTree>
    <p:extLst>
      <p:ext uri="{BB962C8B-B14F-4D97-AF65-F5344CB8AC3E}">
        <p14:creationId xmlns:p14="http://schemas.microsoft.com/office/powerpoint/2010/main" val="17825338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10</a:t>
            </a:fld>
            <a:endParaRPr lang="en-US"/>
          </a:p>
        </p:txBody>
      </p:sp>
    </p:spTree>
    <p:extLst>
      <p:ext uri="{BB962C8B-B14F-4D97-AF65-F5344CB8AC3E}">
        <p14:creationId xmlns:p14="http://schemas.microsoft.com/office/powerpoint/2010/main" val="15056724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11</a:t>
            </a:fld>
            <a:endParaRPr lang="en-US"/>
          </a:p>
        </p:txBody>
      </p:sp>
    </p:spTree>
    <p:extLst>
      <p:ext uri="{BB962C8B-B14F-4D97-AF65-F5344CB8AC3E}">
        <p14:creationId xmlns:p14="http://schemas.microsoft.com/office/powerpoint/2010/main" val="15056382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12</a:t>
            </a:fld>
            <a:endParaRPr lang="en-US"/>
          </a:p>
        </p:txBody>
      </p:sp>
    </p:spTree>
    <p:extLst>
      <p:ext uri="{BB962C8B-B14F-4D97-AF65-F5344CB8AC3E}">
        <p14:creationId xmlns:p14="http://schemas.microsoft.com/office/powerpoint/2010/main" val="1809721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2</a:t>
            </a:fld>
            <a:endParaRPr lang="en-US"/>
          </a:p>
        </p:txBody>
      </p:sp>
    </p:spTree>
    <p:extLst>
      <p:ext uri="{BB962C8B-B14F-4D97-AF65-F5344CB8AC3E}">
        <p14:creationId xmlns:p14="http://schemas.microsoft.com/office/powerpoint/2010/main" val="28602292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3</a:t>
            </a:fld>
            <a:endParaRPr lang="en-US"/>
          </a:p>
        </p:txBody>
      </p:sp>
    </p:spTree>
    <p:extLst>
      <p:ext uri="{BB962C8B-B14F-4D97-AF65-F5344CB8AC3E}">
        <p14:creationId xmlns:p14="http://schemas.microsoft.com/office/powerpoint/2010/main" val="11700319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4</a:t>
            </a:fld>
            <a:endParaRPr lang="en-US"/>
          </a:p>
        </p:txBody>
      </p:sp>
    </p:spTree>
    <p:extLst>
      <p:ext uri="{BB962C8B-B14F-4D97-AF65-F5344CB8AC3E}">
        <p14:creationId xmlns:p14="http://schemas.microsoft.com/office/powerpoint/2010/main" val="15446279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5</a:t>
            </a:fld>
            <a:endParaRPr lang="en-US"/>
          </a:p>
        </p:txBody>
      </p:sp>
    </p:spTree>
    <p:extLst>
      <p:ext uri="{BB962C8B-B14F-4D97-AF65-F5344CB8AC3E}">
        <p14:creationId xmlns:p14="http://schemas.microsoft.com/office/powerpoint/2010/main" val="994047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6</a:t>
            </a:fld>
            <a:endParaRPr lang="en-US"/>
          </a:p>
        </p:txBody>
      </p:sp>
    </p:spTree>
    <p:extLst>
      <p:ext uri="{BB962C8B-B14F-4D97-AF65-F5344CB8AC3E}">
        <p14:creationId xmlns:p14="http://schemas.microsoft.com/office/powerpoint/2010/main" val="8007999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7</a:t>
            </a:fld>
            <a:endParaRPr lang="en-US"/>
          </a:p>
        </p:txBody>
      </p:sp>
    </p:spTree>
    <p:extLst>
      <p:ext uri="{BB962C8B-B14F-4D97-AF65-F5344CB8AC3E}">
        <p14:creationId xmlns:p14="http://schemas.microsoft.com/office/powerpoint/2010/main" val="19533632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8</a:t>
            </a:fld>
            <a:endParaRPr lang="en-US"/>
          </a:p>
        </p:txBody>
      </p:sp>
    </p:spTree>
    <p:extLst>
      <p:ext uri="{BB962C8B-B14F-4D97-AF65-F5344CB8AC3E}">
        <p14:creationId xmlns:p14="http://schemas.microsoft.com/office/powerpoint/2010/main" val="1572374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47CAF8E6-9DB6-446E-839F-9B72203145F0}" type="slidenum">
              <a:rPr lang="en-US" smtClean="0"/>
              <a:pPr>
                <a:defRPr/>
              </a:pPr>
              <a:t>9</a:t>
            </a:fld>
            <a:endParaRPr lang="en-US"/>
          </a:p>
        </p:txBody>
      </p:sp>
    </p:spTree>
    <p:extLst>
      <p:ext uri="{BB962C8B-B14F-4D97-AF65-F5344CB8AC3E}">
        <p14:creationId xmlns:p14="http://schemas.microsoft.com/office/powerpoint/2010/main" val="34416102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headEnd/>
            <a:tailE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19" indent="-263519">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marL="803255" indent="-263519">
              <a:spcBef>
                <a:spcPts val="600"/>
              </a:spcBef>
              <a:buFont typeface="Arial"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a:xfrm>
            <a:off x="7756525" y="4833939"/>
            <a:ext cx="1223963" cy="161925"/>
          </a:xfrm>
        </p:spPr>
        <p:txBody>
          <a:bodyPr/>
          <a:lstStyle>
            <a:lvl1pPr>
              <a:defRPr/>
            </a:lvl1pPr>
          </a:lstStyle>
          <a:p>
            <a:pPr>
              <a:defRPr/>
            </a:pPr>
            <a:fld id="{60E1D707-743A-4DE1-9ADF-A19E5F8506DA}" type="slidenum">
              <a:rPr lang="en-US" smtClean="0"/>
              <a:pPr>
                <a:defRPr/>
              </a:pPr>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457" indent="-271457">
              <a:spcBef>
                <a:spcPts val="600"/>
              </a:spcBef>
              <a:buClr>
                <a:srgbClr val="FF6600"/>
              </a:buClr>
              <a:buFont typeface="Wingdings" pitchFamily="2" charset="2"/>
              <a:buChar char="n"/>
              <a:defRPr sz="2000"/>
            </a:lvl1pPr>
            <a:lvl2pPr marL="539737" indent="-276218">
              <a:spcBef>
                <a:spcPts val="600"/>
              </a:spcBef>
              <a:buClrTx/>
              <a:buFont typeface="Arial"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457" indent="-271457" algn="l" rtl="0" eaLnBrk="1" fontAlgn="base" hangingPunct="1">
              <a:lnSpc>
                <a:spcPct val="120000"/>
              </a:lnSpc>
              <a:spcBef>
                <a:spcPts val="600"/>
              </a:spcBef>
              <a:spcAft>
                <a:spcPct val="0"/>
              </a:spcAft>
              <a:buClr>
                <a:srgbClr val="FF6600"/>
              </a:buClr>
              <a:buFont typeface="Wingdings" pitchFamily="2" charset="2"/>
              <a:buChar char="n"/>
              <a:defRPr lang="zh-CN" altLang="en-US" sz="2000" dirty="0" smtClean="0">
                <a:solidFill>
                  <a:schemeClr val="tx1"/>
                </a:solidFill>
                <a:latin typeface="+mn-lt"/>
                <a:ea typeface="+mn-ea"/>
                <a:cs typeface="+mn-cs"/>
              </a:defRPr>
            </a:lvl1pPr>
            <a:lvl2pPr marL="542912" indent="-271457" algn="l" rtl="0" eaLnBrk="1" fontAlgn="base" hangingPunct="1">
              <a:lnSpc>
                <a:spcPct val="120000"/>
              </a:lnSpc>
              <a:spcBef>
                <a:spcPts val="600"/>
              </a:spcBef>
              <a:spcAft>
                <a:spcPct val="0"/>
              </a:spcAft>
              <a:buClrTx/>
              <a:buFont typeface="Arial"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pPr>
                <a:defRPr/>
              </a:pPr>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lvl="0" indent="-292093" algn="ctr" fontAlgn="base">
              <a:spcBef>
                <a:spcPts val="0"/>
              </a:spcBef>
              <a:spcAft>
                <a:spcPts val="300"/>
              </a:spcAft>
              <a:buClr>
                <a:srgbClr val="000066"/>
              </a:buClr>
              <a:buSzPct val="70000"/>
            </a:pPr>
            <a:endParaRPr lang="zh-CN" altLang="en-US" b="1" dirty="0">
              <a:solidFill>
                <a:schemeClr val="tx1"/>
              </a:solidFill>
              <a:latin typeface="微软雅黑" pitchFamily="34" charset="-122"/>
              <a:ea typeface="微软雅黑" pitchFamily="34" charset="-122"/>
              <a:sym typeface="微软雅黑"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5"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defTabSz="914378"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itchFamily="34" charset="-122"/>
                <a:ea typeface="微软雅黑"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093" indent="-292093"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2" name="Rectangle 6"/>
          <p:cNvSpPr>
            <a:spLocks noGrp="1" noChangeArrowheads="1"/>
          </p:cNvSpPr>
          <p:nvPr>
            <p:ph type="sldNum" sz="quarter" idx="10"/>
          </p:nvPr>
        </p:nvSpPr>
        <p:spPr>
          <a:xfrm>
            <a:off x="4500167" y="4858097"/>
            <a:ext cx="1223963" cy="161925"/>
          </a:xfrm>
          <a:ln/>
        </p:spPr>
        <p:txBody>
          <a:bodyP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a:defRPr/>
            </a:pPr>
            <a:r>
              <a:rPr lang="en-US" altLang="zh-CN" dirty="0"/>
              <a:t>&lt;</a:t>
            </a:r>
            <a:fld id="{F8121519-15E4-4D74-9277-D34AB4062FE8}" type="slidenum">
              <a:rPr lang="en-US" altLang="zh-CN" smtClean="0"/>
              <a:pPr>
                <a:defRPr/>
              </a:pPr>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3673870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itchFamily="34" charset="-122"/>
                <a:ea typeface="微软雅黑"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itchFamily="2" charset="2"/>
              <a:buChar char="Ø"/>
              <a:defRPr/>
            </a:lvl1pPr>
            <a:lvl2pPr>
              <a:buFont typeface="Wingdings" pitchFamily="2" charset="2"/>
              <a:buChar char="l"/>
              <a:defRPr/>
            </a:lvl2pPr>
            <a:lvl3pPr>
              <a:buFont typeface="Wingdings"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itchFamily="34" charset="-122"/>
              <a:ea typeface="微软雅黑" pitchFamily="34" charset="-122"/>
              <a:sym typeface="微软雅黑" pitchFamily="34" charset="-122"/>
            </a:endParaRPr>
          </a:p>
        </p:txBody>
      </p:sp>
      <p:sp>
        <p:nvSpPr>
          <p:cNvPr id="14" name="矩形 13"/>
          <p:cNvSpPr/>
          <p:nvPr userDrawn="1"/>
        </p:nvSpPr>
        <p:spPr bwMode="auto">
          <a:xfrm>
            <a:off x="7668344" y="573528"/>
            <a:ext cx="1368152" cy="54006"/>
          </a:xfrm>
          <a:prstGeom prst="rect">
            <a:avLst/>
          </a:prstGeom>
          <a:solidFill>
            <a:srgbClr val="FF6600"/>
          </a:solidFill>
          <a:ln>
            <a:headEnd/>
            <a:tailEn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ln>
            <a:headEnd/>
            <a:tailEnd/>
          </a:ln>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itchFamily="34" charset="-122"/>
              <a:ea typeface="微软雅黑" pitchFamily="34" charset="-122"/>
              <a:cs typeface="+mn-cs"/>
              <a:sym typeface="微软雅黑"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itchFamily="34" charset="-122"/>
                <a:cs typeface="+mn-cs"/>
              </a:rPr>
              <a:t>Becoming a World-class Integrated Information Service Provider</a:t>
            </a:r>
            <a:endParaRPr lang="zh-CN" altLang="en-US" sz="1600" b="1" dirty="0">
              <a:solidFill>
                <a:srgbClr val="D65700"/>
              </a:solidFill>
              <a:latin typeface="+mn-lt"/>
              <a:ea typeface="微软雅黑" pitchFamily="34" charset="-122"/>
            </a:endParaRPr>
          </a:p>
        </p:txBody>
      </p:sp>
      <p:sp>
        <p:nvSpPr>
          <p:cNvPr id="18" name="Rectangle 6"/>
          <p:cNvSpPr txBox="1">
            <a:spLocks noChangeArrowheads="1"/>
          </p:cNvSpPr>
          <p:nvPr userDrawn="1"/>
        </p:nvSpPr>
        <p:spPr>
          <a:xfrm>
            <a:off x="5724302" y="4860000"/>
            <a:ext cx="1223963" cy="216024"/>
          </a:xfrm>
          <a:prstGeom prst="rect">
            <a:avLst/>
          </a:prstGeom>
          <a:ln/>
        </p:spPr>
        <p:txBody>
          <a:bodyPr vert="horz" lIns="91440" tIns="45720" rIns="91440" bIns="45720" rtlCol="0" anchor="ctr"/>
          <a:lstStyle>
            <a:lvl1pPr algn="ctr">
              <a:defRPr lang="en-US" altLang="zh-CN" sz="1400" b="1" kern="1200" smtClean="0">
                <a:solidFill>
                  <a:srgbClr val="D65700"/>
                </a:solidFill>
                <a:latin typeface="微软雅黑" pitchFamily="34" charset="-122"/>
                <a:ea typeface="微软雅黑"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itchFamily="34" charset="-122"/>
                <a:ea typeface="微软雅黑" pitchFamily="34" charset="-122"/>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r>
              <a:rPr kumimoji="0" lang="en-US" altLang="zh-CN"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itchFamily="34" charset="-122"/>
              <a:ea typeface="微软雅黑" pitchFamily="34"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headEnd/>
            <a:tailE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defTabSz="449252">
              <a:spcBef>
                <a:spcPct val="0"/>
              </a:spcBef>
              <a:buClrTx/>
              <a:buFontTx/>
              <a:buNone/>
              <a:defRPr sz="1400" b="0">
                <a:solidFill>
                  <a:srgbClr val="FF3300"/>
                </a:solidFill>
                <a:latin typeface="+mn-lt"/>
                <a:ea typeface="宋体" pitchFamily="2" charset="-122"/>
              </a:defRPr>
            </a:lvl1pPr>
          </a:lstStyle>
          <a:p>
            <a:pPr>
              <a:defRPr/>
            </a:pPr>
            <a:fld id="{60E1D707-743A-4DE1-9ADF-A19E5F8506DA}" type="slidenum">
              <a:rPr lang="en-US" smtClean="0"/>
              <a:pPr>
                <a:defRPr/>
              </a:pPr>
              <a:t>‹#›</a:t>
            </a:fld>
            <a:endParaRPr lang="en-US" dirty="0"/>
          </a:p>
        </p:txBody>
      </p:sp>
      <p:pic>
        <p:nvPicPr>
          <p:cNvPr id="4103" name="Picture 7"/>
          <p:cNvPicPr>
            <a:picLocks noChangeAspect="1" noChangeArrowheads="1"/>
          </p:cNvPicPr>
          <p:nvPr/>
        </p:nvPicPr>
        <p:blipFill>
          <a:blip r:embed="rId7"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headEnd/>
            <a:tailEnd/>
          </a:ln>
          <a:effectLst/>
        </p:spPr>
        <p:txBody>
          <a:bodyPr vert="horz" wrap="square" lIns="91438" tIns="45719" rIns="91438" bIns="45719" numCol="1" anchor="t" anchorCtr="0" compatLnSpc="1">
            <a:prstTxWarp prst="textNoShape">
              <a:avLst/>
            </a:prstTxWarp>
          </a:bodyPr>
          <a:lstStyle>
            <a:lvl1pPr algn="ctr">
              <a:spcBef>
                <a:spcPct val="0"/>
              </a:spcBef>
              <a:buClrTx/>
              <a:buFontTx/>
              <a:buNone/>
              <a:defRPr sz="1400">
                <a:solidFill>
                  <a:schemeClr val="bg1"/>
                </a:solidFill>
                <a:latin typeface="+mn-lt"/>
                <a:ea typeface="宋体"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85" r:id="rId4"/>
    <p:sldLayoutId id="2147483699" r:id="rId5"/>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p:titleStyle>
    <p:bodyStyle>
      <a:lvl1pPr marL="342892" indent="-342892" algn="l" rtl="0" eaLnBrk="1" fontAlgn="base" hangingPunct="1">
        <a:lnSpc>
          <a:spcPct val="120000"/>
        </a:lnSpc>
        <a:spcBef>
          <a:spcPct val="20000"/>
        </a:spcBef>
        <a:spcAft>
          <a:spcPct val="0"/>
        </a:spcAft>
        <a:buClr>
          <a:srgbClr val="3333FF"/>
        </a:buClr>
        <a:buFont typeface="Wingdings" pitchFamily="2" charset="2"/>
        <a:buChar char="Ø"/>
        <a:defRPr sz="3200">
          <a:solidFill>
            <a:schemeClr val="tx1"/>
          </a:solidFill>
          <a:latin typeface="+mn-lt"/>
          <a:ea typeface="+mn-ea"/>
          <a:cs typeface="+mn-cs"/>
        </a:defRPr>
      </a:lvl1pPr>
      <a:lvl2pPr marL="742931" indent="-285743" algn="l" rtl="0" eaLnBrk="1" fontAlgn="base" hangingPunct="1">
        <a:lnSpc>
          <a:spcPct val="120000"/>
        </a:lnSpc>
        <a:spcBef>
          <a:spcPct val="20000"/>
        </a:spcBef>
        <a:spcAft>
          <a:spcPct val="0"/>
        </a:spcAft>
        <a:buClr>
          <a:srgbClr val="FF0000"/>
        </a:buClr>
        <a:buFont typeface="Wingdings" pitchFamily="2" charset="2"/>
        <a:buChar char="l"/>
        <a:defRPr sz="2800">
          <a:solidFill>
            <a:schemeClr val="tx1"/>
          </a:solidFill>
          <a:latin typeface="+mn-lt"/>
          <a:ea typeface="+mn-ea"/>
        </a:defRPr>
      </a:lvl2pPr>
      <a:lvl3pPr marL="1142972" indent="-228594" algn="l" rtl="0" eaLnBrk="1" fontAlgn="base" hangingPunct="1">
        <a:lnSpc>
          <a:spcPct val="120000"/>
        </a:lnSpc>
        <a:spcBef>
          <a:spcPct val="20000"/>
        </a:spcBef>
        <a:spcAft>
          <a:spcPct val="0"/>
        </a:spcAft>
        <a:buClr>
          <a:srgbClr val="339933"/>
        </a:buClr>
        <a:buFont typeface="Wingdings" pitchFamily="2" charset="2"/>
        <a:buChar char="ü"/>
        <a:defRPr sz="2400">
          <a:solidFill>
            <a:schemeClr val="tx1"/>
          </a:solidFill>
          <a:latin typeface="+mn-lt"/>
          <a:ea typeface="+mn-ea"/>
        </a:defRPr>
      </a:lvl3pPr>
      <a:lvl4pPr marL="1600160" indent="-228594"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348" indent="-228594"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304040602060303" pitchFamily="34" charset="0"/>
                <a:ea typeface="Nokia Pure Text Light" panose="020B0304040602060303" pitchFamily="34" charset="0"/>
                <a:cs typeface="Nokia Pure Text Light" panose="020B0304040602060303" pitchFamily="34" charset="0"/>
              </a:rPr>
              <a:t>© 2018 Nokia</a:t>
            </a:r>
          </a:p>
        </p:txBody>
      </p:sp>
      <p:sp>
        <p:nvSpPr>
          <p:cNvPr id="21" name="Slide Number Placeholder 5"/>
          <p:cNvSpPr txBox="1">
            <a:spLocks/>
          </p:cNvSpPr>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dirty="0">
              <a:solidFill>
                <a:srgbClr val="001135"/>
              </a:solidFill>
              <a:ea typeface="Nokia Pure Text Light" panose="020B0304040602060303" pitchFamily="34" charset="0"/>
              <a:cs typeface="Nokia Pure Text Light" panose="020B0304040602060303"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fontAlgn="auto">
              <a:spcBef>
                <a:spcPts val="0"/>
              </a:spcBef>
              <a:spcAft>
                <a:spcPts val="0"/>
              </a:spcAft>
            </a:pPr>
            <a:endParaRPr lang="en-US" dirty="0">
              <a:solidFill>
                <a:srgbClr val="001135"/>
              </a:solidFill>
            </a:endParaRPr>
          </a:p>
        </p:txBody>
      </p:sp>
      <p:grpSp>
        <p:nvGrpSpPr>
          <p:cNvPr id="2" name="Gruppieren 8">
            <a:extLst>
              <a:ext uri="{FF2B5EF4-FFF2-40B4-BE49-F238E27FC236}">
                <a16:creationId xmlns:a16="http://schemas.microsoft.com/office/drawing/2014/main" id="{75E626D8-2123-46C2-96D3-42E300B759F1}"/>
              </a:ext>
            </a:extLst>
          </p:cNvPr>
          <p:cNvGrpSpPr/>
          <p:nvPr userDrawn="1"/>
        </p:nvGrpSpPr>
        <p:grpSpPr>
          <a:xfrm>
            <a:off x="-179387" y="-147638"/>
            <a:ext cx="9503900" cy="5464226"/>
            <a:chOff x="-179388" y="-147638"/>
            <a:chExt cx="9503900" cy="5464226"/>
          </a:xfrm>
        </p:grpSpPr>
        <p:sp>
          <p:nvSpPr>
            <p:cNvPr id="10" name="Line 9">
              <a:extLst>
                <a:ext uri="{FF2B5EF4-FFF2-40B4-BE49-F238E27FC236}">
                  <a16:creationId xmlns:a16="http://schemas.microsoft.com/office/drawing/2014/main" id="{63EF7259-2A6E-47F4-9715-664693E20E81}"/>
                </a:ext>
              </a:extLst>
            </p:cNvPr>
            <p:cNvSpPr>
              <a:spLocks noChangeShapeType="1"/>
            </p:cNvSpPr>
            <p:nvPr/>
          </p:nvSpPr>
          <p:spPr bwMode="auto">
            <a:xfrm flipV="1">
              <a:off x="-179388"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11" name="Line 12">
              <a:extLst>
                <a:ext uri="{FF2B5EF4-FFF2-40B4-BE49-F238E27FC236}">
                  <a16:creationId xmlns:a16="http://schemas.microsoft.com/office/drawing/2014/main" id="{1D8E364D-F5BC-4555-8591-0635AE39BF61}"/>
                </a:ext>
              </a:extLst>
            </p:cNvPr>
            <p:cNvSpPr>
              <a:spLocks noChangeShapeType="1"/>
            </p:cNvSpPr>
            <p:nvPr/>
          </p:nvSpPr>
          <p:spPr bwMode="auto">
            <a:xfrm flipV="1">
              <a:off x="-179388"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2" name="Line 9">
              <a:extLst>
                <a:ext uri="{FF2B5EF4-FFF2-40B4-BE49-F238E27FC236}">
                  <a16:creationId xmlns:a16="http://schemas.microsoft.com/office/drawing/2014/main" id="{9F6CEECC-3E35-46E0-9E65-FCA64664C5D3}"/>
                </a:ext>
              </a:extLst>
            </p:cNvPr>
            <p:cNvSpPr>
              <a:spLocks noChangeShapeType="1"/>
            </p:cNvSpPr>
            <p:nvPr/>
          </p:nvSpPr>
          <p:spPr bwMode="auto">
            <a:xfrm flipV="1">
              <a:off x="-179388"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3" name="Line 10">
              <a:extLst>
                <a:ext uri="{FF2B5EF4-FFF2-40B4-BE49-F238E27FC236}">
                  <a16:creationId xmlns:a16="http://schemas.microsoft.com/office/drawing/2014/main" id="{14A357EE-267E-40D6-A629-729DDE1F9FBD}"/>
                </a:ext>
              </a:extLst>
            </p:cNvPr>
            <p:cNvSpPr>
              <a:spLocks noChangeShapeType="1"/>
            </p:cNvSpPr>
            <p:nvPr/>
          </p:nvSpPr>
          <p:spPr bwMode="auto">
            <a:xfrm flipH="1">
              <a:off x="-179388"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4" name="Line 12">
              <a:extLst>
                <a:ext uri="{FF2B5EF4-FFF2-40B4-BE49-F238E27FC236}">
                  <a16:creationId xmlns:a16="http://schemas.microsoft.com/office/drawing/2014/main" id="{172C827D-FAC4-489A-AC92-BC41F3099887}"/>
                </a:ext>
              </a:extLst>
            </p:cNvPr>
            <p:cNvSpPr>
              <a:spLocks noChangeShapeType="1"/>
            </p:cNvSpPr>
            <p:nvPr/>
          </p:nvSpPr>
          <p:spPr bwMode="auto">
            <a:xfrm flipV="1">
              <a:off x="-179388"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5" name="Line 13">
              <a:extLst>
                <a:ext uri="{FF2B5EF4-FFF2-40B4-BE49-F238E27FC236}">
                  <a16:creationId xmlns:a16="http://schemas.microsoft.com/office/drawing/2014/main" id="{B5DD1171-DDCD-4F11-8236-99EDDF20F90B}"/>
                </a:ext>
              </a:extLst>
            </p:cNvPr>
            <p:cNvSpPr>
              <a:spLocks noChangeShapeType="1"/>
            </p:cNvSpPr>
            <p:nvPr/>
          </p:nvSpPr>
          <p:spPr bwMode="auto">
            <a:xfrm flipH="1" flipV="1">
              <a:off x="-179388"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6" name="Line 14">
              <a:extLst>
                <a:ext uri="{FF2B5EF4-FFF2-40B4-BE49-F238E27FC236}">
                  <a16:creationId xmlns:a16="http://schemas.microsoft.com/office/drawing/2014/main" id="{5CB81B44-1D25-419B-9E45-B2FE2FE467F9}"/>
                </a:ext>
              </a:extLst>
            </p:cNvPr>
            <p:cNvSpPr>
              <a:spLocks noChangeShapeType="1"/>
            </p:cNvSpPr>
            <p:nvPr/>
          </p:nvSpPr>
          <p:spPr bwMode="auto">
            <a:xfrm>
              <a:off x="-179388"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7" name="Line 15">
              <a:extLst>
                <a:ext uri="{FF2B5EF4-FFF2-40B4-BE49-F238E27FC236}">
                  <a16:creationId xmlns:a16="http://schemas.microsoft.com/office/drawing/2014/main" id="{77B8D310-F8E6-458A-9601-8C2B24808EA7}"/>
                </a:ext>
              </a:extLst>
            </p:cNvPr>
            <p:cNvSpPr>
              <a:spLocks noChangeShapeType="1"/>
            </p:cNvSpPr>
            <p:nvPr/>
          </p:nvSpPr>
          <p:spPr bwMode="auto">
            <a:xfrm flipH="1">
              <a:off x="417513"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18" name="Line 17">
              <a:extLst>
                <a:ext uri="{FF2B5EF4-FFF2-40B4-BE49-F238E27FC236}">
                  <a16:creationId xmlns:a16="http://schemas.microsoft.com/office/drawing/2014/main" id="{2F9E619D-1FFF-47B7-A2E4-25A7A6E16D4F}"/>
                </a:ext>
              </a:extLst>
            </p:cNvPr>
            <p:cNvSpPr>
              <a:spLocks noChangeShapeType="1"/>
            </p:cNvSpPr>
            <p:nvPr/>
          </p:nvSpPr>
          <p:spPr bwMode="auto">
            <a:xfrm>
              <a:off x="8656638" y="-14763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0" name="Line 9">
              <a:extLst>
                <a:ext uri="{FF2B5EF4-FFF2-40B4-BE49-F238E27FC236}">
                  <a16:creationId xmlns:a16="http://schemas.microsoft.com/office/drawing/2014/main" id="{63CFE0CF-842C-4156-96A9-1955A42F362C}"/>
                </a:ext>
              </a:extLst>
            </p:cNvPr>
            <p:cNvSpPr>
              <a:spLocks noChangeShapeType="1"/>
            </p:cNvSpPr>
            <p:nvPr userDrawn="1"/>
          </p:nvSpPr>
          <p:spPr bwMode="auto">
            <a:xfrm flipV="1">
              <a:off x="9180512" y="593725"/>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Headline Light"/>
                <a:ea typeface="+mn-ea"/>
              </a:endParaRPr>
            </a:p>
          </p:txBody>
        </p:sp>
        <p:sp>
          <p:nvSpPr>
            <p:cNvPr id="22" name="Line 12">
              <a:extLst>
                <a:ext uri="{FF2B5EF4-FFF2-40B4-BE49-F238E27FC236}">
                  <a16:creationId xmlns:a16="http://schemas.microsoft.com/office/drawing/2014/main" id="{09A43713-E8A6-4848-ABAC-E686CBEF90A8}"/>
                </a:ext>
              </a:extLst>
            </p:cNvPr>
            <p:cNvSpPr>
              <a:spLocks noChangeShapeType="1"/>
            </p:cNvSpPr>
            <p:nvPr userDrawn="1"/>
          </p:nvSpPr>
          <p:spPr bwMode="auto">
            <a:xfrm flipV="1">
              <a:off x="9180512" y="49149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4" name="Line 9">
              <a:extLst>
                <a:ext uri="{FF2B5EF4-FFF2-40B4-BE49-F238E27FC236}">
                  <a16:creationId xmlns:a16="http://schemas.microsoft.com/office/drawing/2014/main" id="{A23F96BE-AB65-49CE-B033-4C2B704D54F4}"/>
                </a:ext>
              </a:extLst>
            </p:cNvPr>
            <p:cNvSpPr>
              <a:spLocks noChangeShapeType="1"/>
            </p:cNvSpPr>
            <p:nvPr userDrawn="1"/>
          </p:nvSpPr>
          <p:spPr bwMode="auto">
            <a:xfrm flipV="1">
              <a:off x="9180512" y="84613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5" name="Line 10">
              <a:extLst>
                <a:ext uri="{FF2B5EF4-FFF2-40B4-BE49-F238E27FC236}">
                  <a16:creationId xmlns:a16="http://schemas.microsoft.com/office/drawing/2014/main" id="{49456F82-7FAD-4DA8-B4C4-BE676C68199F}"/>
                </a:ext>
              </a:extLst>
            </p:cNvPr>
            <p:cNvSpPr>
              <a:spLocks noChangeShapeType="1"/>
            </p:cNvSpPr>
            <p:nvPr userDrawn="1"/>
          </p:nvSpPr>
          <p:spPr bwMode="auto">
            <a:xfrm flipH="1">
              <a:off x="9180512" y="109220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6" name="Line 12">
              <a:extLst>
                <a:ext uri="{FF2B5EF4-FFF2-40B4-BE49-F238E27FC236}">
                  <a16:creationId xmlns:a16="http://schemas.microsoft.com/office/drawing/2014/main" id="{BEBED2BB-2938-410A-BCEA-9C530C4696CF}"/>
                </a:ext>
              </a:extLst>
            </p:cNvPr>
            <p:cNvSpPr>
              <a:spLocks noChangeShapeType="1"/>
            </p:cNvSpPr>
            <p:nvPr userDrawn="1"/>
          </p:nvSpPr>
          <p:spPr bwMode="auto">
            <a:xfrm flipV="1">
              <a:off x="9180512" y="4665663"/>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7" name="Line 13">
              <a:extLst>
                <a:ext uri="{FF2B5EF4-FFF2-40B4-BE49-F238E27FC236}">
                  <a16:creationId xmlns:a16="http://schemas.microsoft.com/office/drawing/2014/main" id="{B29057E5-40CF-4341-9ED6-795E8FCBED29}"/>
                </a:ext>
              </a:extLst>
            </p:cNvPr>
            <p:cNvSpPr>
              <a:spLocks noChangeShapeType="1"/>
            </p:cNvSpPr>
            <p:nvPr userDrawn="1"/>
          </p:nvSpPr>
          <p:spPr bwMode="auto">
            <a:xfrm flipH="1" flipV="1">
              <a:off x="9180512" y="4400550"/>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8" name="Line 14">
              <a:extLst>
                <a:ext uri="{FF2B5EF4-FFF2-40B4-BE49-F238E27FC236}">
                  <a16:creationId xmlns:a16="http://schemas.microsoft.com/office/drawing/2014/main" id="{9EAABA67-27A4-40A1-963F-298DCD2EAB3C}"/>
                </a:ext>
              </a:extLst>
            </p:cNvPr>
            <p:cNvSpPr>
              <a:spLocks noChangeShapeType="1"/>
            </p:cNvSpPr>
            <p:nvPr userDrawn="1"/>
          </p:nvSpPr>
          <p:spPr bwMode="auto">
            <a:xfrm>
              <a:off x="9180512" y="280988"/>
              <a:ext cx="144000" cy="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29" name="Line 15">
              <a:extLst>
                <a:ext uri="{FF2B5EF4-FFF2-40B4-BE49-F238E27FC236}">
                  <a16:creationId xmlns:a16="http://schemas.microsoft.com/office/drawing/2014/main" id="{365D9848-FC41-4F8E-AE01-181684EE17C8}"/>
                </a:ext>
              </a:extLst>
            </p:cNvPr>
            <p:cNvSpPr>
              <a:spLocks noChangeShapeType="1"/>
            </p:cNvSpPr>
            <p:nvPr userDrawn="1"/>
          </p:nvSpPr>
          <p:spPr bwMode="auto">
            <a:xfrm flipH="1">
              <a:off x="417513"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sp>
          <p:nvSpPr>
            <p:cNvPr id="30" name="Line 17">
              <a:extLst>
                <a:ext uri="{FF2B5EF4-FFF2-40B4-BE49-F238E27FC236}">
                  <a16:creationId xmlns:a16="http://schemas.microsoft.com/office/drawing/2014/main" id="{ECD0CD1B-0DE4-4BA2-9715-10D5F6FB1561}"/>
                </a:ext>
              </a:extLst>
            </p:cNvPr>
            <p:cNvSpPr>
              <a:spLocks noChangeShapeType="1"/>
            </p:cNvSpPr>
            <p:nvPr userDrawn="1"/>
          </p:nvSpPr>
          <p:spPr bwMode="auto">
            <a:xfrm>
              <a:off x="8656638" y="5208588"/>
              <a:ext cx="0" cy="108000"/>
            </a:xfrm>
            <a:prstGeom prst="line">
              <a:avLst/>
            </a:prstGeom>
            <a:noFill/>
            <a:ln w="3175">
              <a:solidFill>
                <a:schemeClr val="accent2"/>
              </a:solidFill>
              <a:round/>
              <a:headEnd/>
              <a:tailEnd/>
            </a:ln>
          </p:spPr>
          <p:txBody>
            <a:bodyPr anchor="ctr"/>
            <a:lstStyle/>
            <a:p>
              <a:pPr fontAlgn="auto">
                <a:spcBef>
                  <a:spcPts val="0"/>
                </a:spcBef>
                <a:spcAft>
                  <a:spcPts val="0"/>
                </a:spcAft>
                <a:defRPr/>
              </a:pPr>
              <a:endParaRPr lang="en-GB" sz="1811" dirty="0">
                <a:solidFill>
                  <a:srgbClr val="124191"/>
                </a:solidFill>
                <a:latin typeface="Nokia Pure Text Light" panose="020B0304040602060303" pitchFamily="34" charset="0"/>
                <a:ea typeface="+mn-ea"/>
              </a:endParaRPr>
            </a:p>
          </p:txBody>
        </p:sp>
      </p:grpSp>
      <p:sp>
        <p:nvSpPr>
          <p:cNvPr id="31" name="Freihandform: Form 30">
            <a:extLst>
              <a:ext uri="{FF2B5EF4-FFF2-40B4-BE49-F238E27FC236}">
                <a16:creationId xmlns:a16="http://schemas.microsoft.com/office/drawing/2014/main" id="{C9F7C012-EBCF-4BA4-9A27-93B7A3350C6A}"/>
              </a:ext>
            </a:extLst>
          </p:cNvPr>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1" dirty="0">
              <a:solidFill>
                <a:srgbClr val="124191"/>
              </a:solidFill>
              <a:latin typeface="Nokia Pure Text Light"/>
              <a:ea typeface="+mn-ea"/>
            </a:endParaRPr>
          </a:p>
        </p:txBody>
      </p:sp>
    </p:spTree>
    <p:extLst>
      <p:ext uri="{BB962C8B-B14F-4D97-AF65-F5344CB8AC3E}">
        <p14:creationId xmlns:p14="http://schemas.microsoft.com/office/powerpoint/2010/main" val="4162654710"/>
      </p:ext>
    </p:extLst>
  </p:cSld>
  <p:clrMap bg1="lt1" tx1="dk1" bg2="lt2" tx2="dk2" accent1="accent1" accent2="accent2" accent3="accent3" accent4="accent4" accent5="accent5" accent6="accent6" hlink="hlink" folHlink="folHlink"/>
  <p:hf hdr="0" ftr="0" dt="0"/>
  <p:txStyles>
    <p:titleStyle>
      <a:lvl1pPr algn="l" defTabSz="914365" rtl="0" eaLnBrk="1" latinLnBrk="0" hangingPunct="1">
        <a:spcBef>
          <a:spcPct val="0"/>
        </a:spcBef>
        <a:buNone/>
        <a:defRPr sz="2012" kern="1200" baseline="0">
          <a:solidFill>
            <a:schemeClr val="tx1"/>
          </a:solidFill>
          <a:latin typeface="+mj-lt"/>
          <a:ea typeface="+mj-ea"/>
          <a:cs typeface="+mj-cs"/>
        </a:defRPr>
      </a:lvl1pPr>
    </p:titleStyle>
    <p:bodyStyle>
      <a:lvl1pPr marL="342887" indent="-342887" algn="l" defTabSz="9143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22" indent="-285739" algn="l" defTabSz="914365"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2956" indent="-228592" algn="l" defTabSz="9143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139"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32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503"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86"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68"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51" indent="-228592" algn="l" defTabSz="9143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65" rtl="0" eaLnBrk="1" latinLnBrk="0" hangingPunct="1">
        <a:defRPr sz="1800" kern="1200">
          <a:solidFill>
            <a:schemeClr val="tx1"/>
          </a:solidFill>
          <a:latin typeface="+mn-lt"/>
          <a:ea typeface="+mn-ea"/>
          <a:cs typeface="+mn-cs"/>
        </a:defRPr>
      </a:lvl1pPr>
      <a:lvl2pPr marL="457182" algn="l" defTabSz="914365" rtl="0" eaLnBrk="1" latinLnBrk="0" hangingPunct="1">
        <a:defRPr sz="1800" kern="1200">
          <a:solidFill>
            <a:schemeClr val="tx1"/>
          </a:solidFill>
          <a:latin typeface="+mn-lt"/>
          <a:ea typeface="+mn-ea"/>
          <a:cs typeface="+mn-cs"/>
        </a:defRPr>
      </a:lvl2pPr>
      <a:lvl3pPr marL="914365" algn="l" defTabSz="914365" rtl="0" eaLnBrk="1" latinLnBrk="0" hangingPunct="1">
        <a:defRPr sz="1800" kern="1200">
          <a:solidFill>
            <a:schemeClr val="tx1"/>
          </a:solidFill>
          <a:latin typeface="+mn-lt"/>
          <a:ea typeface="+mn-ea"/>
          <a:cs typeface="+mn-cs"/>
        </a:defRPr>
      </a:lvl3pPr>
      <a:lvl4pPr marL="1371547" algn="l" defTabSz="914365" rtl="0" eaLnBrk="1" latinLnBrk="0" hangingPunct="1">
        <a:defRPr sz="1800" kern="1200">
          <a:solidFill>
            <a:schemeClr val="tx1"/>
          </a:solidFill>
          <a:latin typeface="+mn-lt"/>
          <a:ea typeface="+mn-ea"/>
          <a:cs typeface="+mn-cs"/>
        </a:defRPr>
      </a:lvl4pPr>
      <a:lvl5pPr marL="1828729" algn="l" defTabSz="914365" rtl="0" eaLnBrk="1" latinLnBrk="0" hangingPunct="1">
        <a:defRPr sz="1800" kern="1200">
          <a:solidFill>
            <a:schemeClr val="tx1"/>
          </a:solidFill>
          <a:latin typeface="+mn-lt"/>
          <a:ea typeface="+mn-ea"/>
          <a:cs typeface="+mn-cs"/>
        </a:defRPr>
      </a:lvl5pPr>
      <a:lvl6pPr marL="2285912" algn="l" defTabSz="914365" rtl="0" eaLnBrk="1" latinLnBrk="0" hangingPunct="1">
        <a:defRPr sz="1800" kern="1200">
          <a:solidFill>
            <a:schemeClr val="tx1"/>
          </a:solidFill>
          <a:latin typeface="+mn-lt"/>
          <a:ea typeface="+mn-ea"/>
          <a:cs typeface="+mn-cs"/>
        </a:defRPr>
      </a:lvl6pPr>
      <a:lvl7pPr marL="2743094" algn="l" defTabSz="914365" rtl="0" eaLnBrk="1" latinLnBrk="0" hangingPunct="1">
        <a:defRPr sz="1800" kern="1200">
          <a:solidFill>
            <a:schemeClr val="tx1"/>
          </a:solidFill>
          <a:latin typeface="+mn-lt"/>
          <a:ea typeface="+mn-ea"/>
          <a:cs typeface="+mn-cs"/>
        </a:defRPr>
      </a:lvl7pPr>
      <a:lvl8pPr marL="3200277" algn="l" defTabSz="914365" rtl="0" eaLnBrk="1" latinLnBrk="0" hangingPunct="1">
        <a:defRPr sz="1800" kern="1200">
          <a:solidFill>
            <a:schemeClr val="tx1"/>
          </a:solidFill>
          <a:latin typeface="+mn-lt"/>
          <a:ea typeface="+mn-ea"/>
          <a:cs typeface="+mn-cs"/>
        </a:defRPr>
      </a:lvl8pPr>
      <a:lvl9pPr marL="3657460" algn="l" defTabSz="9143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a:grpSpLocks/>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headEnd/>
              <a:tailEnd/>
            </a:ln>
            <a:extLst>
              <a:ext uri="{909E8E84-426E-40dd-AFC4-6F175D3DCCD1}">
                <a14:hiddenFill xmlns:a14="http://schemas.microsoft.com/office/drawing/2010/main" xmlns="">
                  <a:noFill/>
                </a14:hiddenFill>
              </a:ext>
            </a:extLst>
          </p:spPr>
          <p:txBody>
            <a:bodyPr anchor="ctr"/>
            <a:lstStyle/>
            <a:p>
              <a:pPr defTabSz="457178"/>
              <a:endParaRPr lang="en-GB">
                <a:solidFill>
                  <a:prstClr val="black"/>
                </a:solidFill>
                <a:latin typeface="Arial" pitchFamily="34" charset="0"/>
              </a:endParaRPr>
            </a:p>
          </p:txBody>
        </p:sp>
        <p:grpSp>
          <p:nvGrpSpPr>
            <p:cNvPr id="3" name="Group 55"/>
            <p:cNvGrpSpPr>
              <a:grpSpLocks/>
            </p:cNvGrpSpPr>
            <p:nvPr/>
          </p:nvGrpSpPr>
          <p:grpSpPr bwMode="auto">
            <a:xfrm>
              <a:off x="647565" y="5171222"/>
              <a:ext cx="4715446" cy="134825"/>
              <a:chOff x="408" y="4343"/>
              <a:chExt cx="2970" cy="113"/>
            </a:xfrm>
          </p:grpSpPr>
          <p:grpSp>
            <p:nvGrpSpPr>
              <p:cNvPr id="4" name="Group 56"/>
              <p:cNvGrpSpPr>
                <a:grpSpLocks/>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204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130 </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168</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187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192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104</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113</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216</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217</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0</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R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G 255</a:t>
                  </a:r>
                  <a:br>
                    <a:rPr lang="en-GB" sz="500" b="1">
                      <a:solidFill>
                        <a:srgbClr val="FFFFFF"/>
                      </a:solidFill>
                      <a:latin typeface="Arial" pitchFamily="34" charset="0"/>
                      <a:cs typeface="Arial" pitchFamily="34" charset="0"/>
                    </a:rPr>
                  </a:br>
                  <a:r>
                    <a:rPr lang="en-GB" sz="500" b="1">
                      <a:solidFill>
                        <a:srgbClr val="FFFFFF"/>
                      </a:solidFill>
                      <a:latin typeface="Arial" pitchFamily="34" charset="0"/>
                      <a:cs typeface="Arial"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r>
                <a:rPr lang="en-US" sz="500" b="1" dirty="0">
                  <a:solidFill>
                    <a:srgbClr val="FFFFFF"/>
                  </a:solidFill>
                  <a:latin typeface="Arial"/>
                  <a:ea typeface="+mn-ea"/>
                  <a:cs typeface="Arial"/>
                </a:rPr>
                <a:t>R 127</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G 16</a:t>
              </a:r>
              <a:br>
                <a:rPr lang="en-US" sz="500" b="1" dirty="0">
                  <a:solidFill>
                    <a:srgbClr val="FFFFFF"/>
                  </a:solidFill>
                  <a:latin typeface="Arial"/>
                  <a:ea typeface="+mn-ea"/>
                  <a:cs typeface="Arial"/>
                </a:rPr>
              </a:br>
              <a:r>
                <a:rPr lang="en-US" sz="500" b="1" dirty="0">
                  <a:solidFill>
                    <a:srgbClr val="FFFFFF"/>
                  </a:solidFill>
                  <a:latin typeface="Arial"/>
                  <a:ea typeface="+mn-ea"/>
                  <a:cs typeface="Arial"/>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headEnd/>
              <a:tailEnd/>
            </a:ln>
            <a:effectLst/>
          </p:spPr>
          <p:txBody>
            <a:bodyPr lIns="18000" tIns="252000" rIns="18000" bIns="0"/>
            <a:lstStyle/>
            <a:p>
              <a:pPr defTabSz="604617" eaLnBrk="0" fontAlgn="auto" hangingPunct="0">
                <a:spcBef>
                  <a:spcPct val="15000"/>
                </a:spcBef>
                <a:spcAft>
                  <a:spcPct val="15000"/>
                </a:spcAft>
                <a:buClr>
                  <a:srgbClr val="4F81BD"/>
                </a:buClr>
                <a:defRPr/>
              </a:pPr>
              <a:endParaRPr lang="en-US" sz="500" b="1" dirty="0">
                <a:solidFill>
                  <a:srgbClr val="FFFFFF"/>
                </a:solidFill>
                <a:latin typeface="Arial"/>
                <a:ea typeface="+mn-ea"/>
                <a:cs typeface="Arial"/>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headEnd/>
              <a:tailEnd/>
            </a:ln>
          </p:spPr>
          <p:txBody>
            <a:bodyPr lIns="18000" tIns="252000" rIns="18000" bIns="0"/>
            <a:lstStyle/>
            <a:p>
              <a:pPr defTabSz="603220" eaLnBrk="0" hangingPunct="0">
                <a:spcBef>
                  <a:spcPct val="15000"/>
                </a:spcBef>
                <a:spcAft>
                  <a:spcPct val="15000"/>
                </a:spcAft>
                <a:buClr>
                  <a:srgbClr val="4F81BD"/>
                </a:buClr>
              </a:pPr>
              <a:endParaRPr lang="en-US" sz="500" b="1">
                <a:solidFill>
                  <a:srgbClr val="FFFFFF"/>
                </a:solidFill>
                <a:latin typeface="Arial" pitchFamily="34" charset="0"/>
                <a:cs typeface="Arial"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GB" sz="500" b="1">
                  <a:solidFill>
                    <a:srgbClr val="FFFFFF"/>
                  </a:solidFill>
                  <a:latin typeface="Arial" pitchFamily="34" charset="0"/>
                  <a:cs typeface="Arial"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18000" tIns="0" rIns="36000" bIns="0" anchor="ctr"/>
            <a:lstStyle/>
            <a:p>
              <a:pPr algn="r" defTabSz="603220" eaLnBrk="0" hangingPunct="0">
                <a:spcBef>
                  <a:spcPct val="15000"/>
                </a:spcBef>
                <a:spcAft>
                  <a:spcPct val="15000"/>
                </a:spcAft>
                <a:buClr>
                  <a:srgbClr val="4F81BD"/>
                </a:buClr>
              </a:pPr>
              <a:r>
                <a:rPr lang="en-US" sz="500" b="1" dirty="0">
                  <a:solidFill>
                    <a:srgbClr val="FFFFFF"/>
                  </a:solidFill>
                  <a:latin typeface="Arial" pitchFamily="34" charset="0"/>
                  <a:cs typeface="Arial"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178" fontAlgn="auto">
              <a:spcBef>
                <a:spcPts val="0"/>
              </a:spcBef>
              <a:spcAft>
                <a:spcPts val="0"/>
              </a:spcAft>
              <a:defRPr/>
            </a:pPr>
            <a:fld id="{ACAE5471-9A65-4ED4-92A5-CABD06A5C240}" type="slidenum">
              <a:rPr lang="en-US" sz="1000" smtClean="0">
                <a:solidFill>
                  <a:prstClr val="black"/>
                </a:solidFill>
                <a:latin typeface="Arial"/>
                <a:ea typeface="+mn-ea"/>
                <a:cs typeface="Arial"/>
              </a:rPr>
              <a:pPr algn="l" defTabSz="457178" fontAlgn="auto">
                <a:spcBef>
                  <a:spcPts val="0"/>
                </a:spcBef>
                <a:spcAft>
                  <a:spcPts val="0"/>
                </a:spcAft>
                <a:defRPr/>
              </a:pPr>
              <a:t>‹#›</a:t>
            </a:fld>
            <a:endParaRPr lang="en-US" sz="1000" dirty="0">
              <a:solidFill>
                <a:prstClr val="black"/>
              </a:solidFill>
              <a:latin typeface="Arial"/>
              <a:ea typeface="+mn-ea"/>
              <a:cs typeface="Arial"/>
            </a:endParaRPr>
          </a:p>
        </p:txBody>
      </p:sp>
    </p:spTree>
  </p:cSld>
  <p:clrMap bg1="lt1" tx1="dk1" bg2="lt2" tx2="dk2" accent1="accent1" accent2="accent2" accent3="accent3" accent4="accent4" accent5="accent5" accent6="accent6" hlink="hlink" folHlink="folHlink"/>
  <p:hf hdr="0" ftr="0" dt="0"/>
  <p:txStyles>
    <p:titleStyle>
      <a:lvl1pPr algn="l" defTabSz="457178" rtl="0" eaLnBrk="1" fontAlgn="base" hangingPunct="1">
        <a:spcBef>
          <a:spcPct val="0"/>
        </a:spcBef>
        <a:spcAft>
          <a:spcPct val="0"/>
        </a:spcAft>
        <a:defRPr b="1" kern="1200">
          <a:solidFill>
            <a:schemeClr val="tx1"/>
          </a:solidFill>
          <a:latin typeface="Arial"/>
          <a:ea typeface="ヒラギノ角ゴ Pro W3" charset="0"/>
          <a:cs typeface="Arial"/>
        </a:defRPr>
      </a:lvl1pPr>
      <a:lvl2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2pPr>
      <a:lvl3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3pPr>
      <a:lvl4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4pPr>
      <a:lvl5pPr algn="l" defTabSz="457178" rtl="0" eaLnBrk="1" fontAlgn="base" hangingPunct="1">
        <a:spcBef>
          <a:spcPct val="0"/>
        </a:spcBef>
        <a:spcAft>
          <a:spcPct val="0"/>
        </a:spcAft>
        <a:defRPr b="1">
          <a:solidFill>
            <a:schemeClr val="bg2"/>
          </a:solidFill>
          <a:latin typeface="Arial" charset="0"/>
          <a:ea typeface="ヒラギノ角ゴ Pro W3" charset="0"/>
          <a:cs typeface="Arial" pitchFamily="34" charset="0"/>
        </a:defRPr>
      </a:lvl5pPr>
      <a:lvl6pPr marL="457178" algn="l" defTabSz="457178" rtl="0" eaLnBrk="1" fontAlgn="base" hangingPunct="1">
        <a:spcBef>
          <a:spcPct val="0"/>
        </a:spcBef>
        <a:spcAft>
          <a:spcPct val="0"/>
        </a:spcAft>
        <a:defRPr b="1">
          <a:solidFill>
            <a:schemeClr val="bg2"/>
          </a:solidFill>
          <a:latin typeface="Arial" charset="0"/>
          <a:ea typeface="ヒラギノ角ゴ Pro W3" charset="0"/>
        </a:defRPr>
      </a:lvl6pPr>
      <a:lvl7pPr marL="914355" algn="l" defTabSz="457178" rtl="0" eaLnBrk="1" fontAlgn="base" hangingPunct="1">
        <a:spcBef>
          <a:spcPct val="0"/>
        </a:spcBef>
        <a:spcAft>
          <a:spcPct val="0"/>
        </a:spcAft>
        <a:defRPr b="1">
          <a:solidFill>
            <a:schemeClr val="bg2"/>
          </a:solidFill>
          <a:latin typeface="Arial" charset="0"/>
          <a:ea typeface="ヒラギノ角ゴ Pro W3" charset="0"/>
        </a:defRPr>
      </a:lvl7pPr>
      <a:lvl8pPr marL="1371532" algn="l" defTabSz="457178" rtl="0" eaLnBrk="1" fontAlgn="base" hangingPunct="1">
        <a:spcBef>
          <a:spcPct val="0"/>
        </a:spcBef>
        <a:spcAft>
          <a:spcPct val="0"/>
        </a:spcAft>
        <a:defRPr b="1">
          <a:solidFill>
            <a:schemeClr val="bg2"/>
          </a:solidFill>
          <a:latin typeface="Arial" charset="0"/>
          <a:ea typeface="ヒラギノ角ゴ Pro W3" charset="0"/>
        </a:defRPr>
      </a:lvl8pPr>
      <a:lvl9pPr marL="1828709" algn="l" defTabSz="457178" rtl="0" eaLnBrk="1" fontAlgn="base" hangingPunct="1">
        <a:spcBef>
          <a:spcPct val="0"/>
        </a:spcBef>
        <a:spcAft>
          <a:spcPct val="0"/>
        </a:spcAft>
        <a:defRPr b="1">
          <a:solidFill>
            <a:schemeClr val="bg2"/>
          </a:solidFill>
          <a:latin typeface="Arial" charset="0"/>
          <a:ea typeface="ヒラギノ角ゴ Pro W3" charset="0"/>
        </a:defRPr>
      </a:lvl9pPr>
    </p:titleStyle>
    <p:bodyStyle>
      <a:lvl1pPr marL="230177"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charset="0"/>
        </a:defRPr>
      </a:lvl1pPr>
      <a:lvl2pPr marL="458765"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4179" indent="-225413"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3pPr>
      <a:lvl4pPr marL="912768" indent="-228588" algn="l" defTabSz="457178"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2944" indent="-230177" algn="l" defTabSz="457178" rtl="0" eaLnBrk="1" fontAlgn="base" hangingPunct="1">
        <a:spcBef>
          <a:spcPct val="0"/>
        </a:spcBef>
        <a:spcAft>
          <a:spcPct val="0"/>
        </a:spcAft>
        <a:buFont typeface="Arial" pitchFamily="34" charset="0"/>
        <a:buChar char="•"/>
        <a:defRPr kern="1200">
          <a:solidFill>
            <a:schemeClr val="tx1"/>
          </a:solidFill>
          <a:latin typeface="+mn-lt"/>
          <a:ea typeface="ヒラギノ角ゴ Pro W3" charset="0"/>
          <a:cs typeface="ヒラギノ角ゴ Pro W3"/>
        </a:defRPr>
      </a:lvl5pPr>
      <a:lvl6pPr marL="2514474" indent="-228588" algn="l" defTabSz="457178" rtl="0" eaLnBrk="1" latinLnBrk="0" hangingPunct="1">
        <a:spcBef>
          <a:spcPct val="20000"/>
        </a:spcBef>
        <a:buFont typeface="Arial"/>
        <a:buChar char="•"/>
        <a:defRPr sz="2000" kern="1200">
          <a:solidFill>
            <a:schemeClr val="tx1"/>
          </a:solidFill>
          <a:latin typeface="+mn-lt"/>
          <a:ea typeface="+mn-ea"/>
          <a:cs typeface="+mn-cs"/>
        </a:defRPr>
      </a:lvl6pPr>
      <a:lvl7pPr marL="2971652" indent="-228588" algn="l" defTabSz="457178" rtl="0" eaLnBrk="1" latinLnBrk="0" hangingPunct="1">
        <a:spcBef>
          <a:spcPct val="20000"/>
        </a:spcBef>
        <a:buFont typeface="Arial"/>
        <a:buChar char="•"/>
        <a:defRPr sz="2000" kern="1200">
          <a:solidFill>
            <a:schemeClr val="tx1"/>
          </a:solidFill>
          <a:latin typeface="+mn-lt"/>
          <a:ea typeface="+mn-ea"/>
          <a:cs typeface="+mn-cs"/>
        </a:defRPr>
      </a:lvl7pPr>
      <a:lvl8pPr marL="3428829" indent="-228588" algn="l" defTabSz="457178" rtl="0" eaLnBrk="1" latinLnBrk="0" hangingPunct="1">
        <a:spcBef>
          <a:spcPct val="20000"/>
        </a:spcBef>
        <a:buFont typeface="Arial"/>
        <a:buChar char="•"/>
        <a:defRPr sz="2000" kern="1200">
          <a:solidFill>
            <a:schemeClr val="tx1"/>
          </a:solidFill>
          <a:latin typeface="+mn-lt"/>
          <a:ea typeface="+mn-ea"/>
          <a:cs typeface="+mn-cs"/>
        </a:defRPr>
      </a:lvl8pPr>
      <a:lvl9pPr marL="3886006" indent="-228588" algn="l" defTabSz="457178"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8" rtl="0" eaLnBrk="1" latinLnBrk="0" hangingPunct="1">
        <a:defRPr sz="1800" kern="1200">
          <a:solidFill>
            <a:schemeClr val="tx1"/>
          </a:solidFill>
          <a:latin typeface="+mn-lt"/>
          <a:ea typeface="+mn-ea"/>
          <a:cs typeface="+mn-cs"/>
        </a:defRPr>
      </a:lvl1pPr>
      <a:lvl2pPr marL="457178" algn="l" defTabSz="457178" rtl="0" eaLnBrk="1" latinLnBrk="0" hangingPunct="1">
        <a:defRPr sz="1800" kern="1200">
          <a:solidFill>
            <a:schemeClr val="tx1"/>
          </a:solidFill>
          <a:latin typeface="+mn-lt"/>
          <a:ea typeface="+mn-ea"/>
          <a:cs typeface="+mn-cs"/>
        </a:defRPr>
      </a:lvl2pPr>
      <a:lvl3pPr marL="914355" algn="l" defTabSz="457178" rtl="0" eaLnBrk="1" latinLnBrk="0" hangingPunct="1">
        <a:defRPr sz="1800" kern="1200">
          <a:solidFill>
            <a:schemeClr val="tx1"/>
          </a:solidFill>
          <a:latin typeface="+mn-lt"/>
          <a:ea typeface="+mn-ea"/>
          <a:cs typeface="+mn-cs"/>
        </a:defRPr>
      </a:lvl3pPr>
      <a:lvl4pPr marL="1371532" algn="l" defTabSz="457178" rtl="0" eaLnBrk="1" latinLnBrk="0" hangingPunct="1">
        <a:defRPr sz="1800" kern="1200">
          <a:solidFill>
            <a:schemeClr val="tx1"/>
          </a:solidFill>
          <a:latin typeface="+mn-lt"/>
          <a:ea typeface="+mn-ea"/>
          <a:cs typeface="+mn-cs"/>
        </a:defRPr>
      </a:lvl4pPr>
      <a:lvl5pPr marL="1828709" algn="l" defTabSz="457178" rtl="0" eaLnBrk="1" latinLnBrk="0" hangingPunct="1">
        <a:defRPr sz="1800" kern="1200">
          <a:solidFill>
            <a:schemeClr val="tx1"/>
          </a:solidFill>
          <a:latin typeface="+mn-lt"/>
          <a:ea typeface="+mn-ea"/>
          <a:cs typeface="+mn-cs"/>
        </a:defRPr>
      </a:lvl5pPr>
      <a:lvl6pPr marL="2285886" algn="l" defTabSz="457178" rtl="0" eaLnBrk="1" latinLnBrk="0" hangingPunct="1">
        <a:defRPr sz="1800" kern="1200">
          <a:solidFill>
            <a:schemeClr val="tx1"/>
          </a:solidFill>
          <a:latin typeface="+mn-lt"/>
          <a:ea typeface="+mn-ea"/>
          <a:cs typeface="+mn-cs"/>
        </a:defRPr>
      </a:lvl6pPr>
      <a:lvl7pPr marL="2743064" algn="l" defTabSz="457178" rtl="0" eaLnBrk="1" latinLnBrk="0" hangingPunct="1">
        <a:defRPr sz="1800" kern="1200">
          <a:solidFill>
            <a:schemeClr val="tx1"/>
          </a:solidFill>
          <a:latin typeface="+mn-lt"/>
          <a:ea typeface="+mn-ea"/>
          <a:cs typeface="+mn-cs"/>
        </a:defRPr>
      </a:lvl7pPr>
      <a:lvl8pPr marL="3200240" algn="l" defTabSz="457178" rtl="0" eaLnBrk="1" latinLnBrk="0" hangingPunct="1">
        <a:defRPr sz="1800" kern="1200">
          <a:solidFill>
            <a:schemeClr val="tx1"/>
          </a:solidFill>
          <a:latin typeface="+mn-lt"/>
          <a:ea typeface="+mn-ea"/>
          <a:cs typeface="+mn-cs"/>
        </a:defRPr>
      </a:lvl8pPr>
      <a:lvl9pPr marL="3657418" algn="l" defTabSz="457178"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notesSlide" Target="../notesSlides/notesSlide2.xml"/><Relationship Id="rId7" Type="http://schemas.openxmlformats.org/officeDocument/2006/relationships/image" Target="../media/image10.png"/><Relationship Id="rId12"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tags" Target="../tags/tag1.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3.gif"/><Relationship Id="rId9" Type="http://schemas.openxmlformats.org/officeDocument/2006/relationships/image" Target="../media/image1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jp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25.emf"/><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4.emf"/><Relationship Id="rId5" Type="http://schemas.openxmlformats.org/officeDocument/2006/relationships/image" Target="../media/image23.emf"/><Relationship Id="rId4" Type="http://schemas.openxmlformats.org/officeDocument/2006/relationships/image" Target="../media/image22.emf"/></Relationships>
</file>

<file path=ppt/slides/_rels/slide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s>
</file>

<file path=ppt/slides/_rels/slide9.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a:xfrm>
            <a:off x="685800" y="1491630"/>
            <a:ext cx="7772400" cy="1102519"/>
          </a:xfrm>
        </p:spPr>
        <p:txBody>
          <a:bodyPr/>
          <a:lstStyle/>
          <a:p>
            <a:r>
              <a:rPr lang="en-US" altLang="zh-CN" sz="2800" b="1" dirty="0"/>
              <a:t>Motivation on Integrating Sensing with Communication in NR</a:t>
            </a:r>
            <a:endParaRPr lang="zh-CN" altLang="en-US" sz="2800" b="1" dirty="0"/>
          </a:p>
        </p:txBody>
      </p:sp>
      <p:sp>
        <p:nvSpPr>
          <p:cNvPr id="3" name="副标题 2"/>
          <p:cNvSpPr>
            <a:spLocks noGrp="1"/>
          </p:cNvSpPr>
          <p:nvPr>
            <p:ph type="subTitle" sz="quarter" idx="1"/>
          </p:nvPr>
        </p:nvSpPr>
        <p:spPr>
          <a:xfrm>
            <a:off x="1331640" y="3435846"/>
            <a:ext cx="6400800" cy="1011813"/>
          </a:xfrm>
        </p:spPr>
        <p:txBody>
          <a:bodyPr>
            <a:spAutoFit/>
          </a:bodyPr>
          <a:lstStyle/>
          <a:p>
            <a:r>
              <a:rPr lang="en-US" altLang="zh-CN" sz="2400" dirty="0"/>
              <a:t>China Telecom</a:t>
            </a:r>
          </a:p>
          <a:p>
            <a:r>
              <a:rPr lang="en-US" altLang="zh-CN" sz="2400"/>
              <a:t>June </a:t>
            </a:r>
            <a:r>
              <a:rPr lang="en-US" altLang="zh-CN" sz="2400" dirty="0"/>
              <a:t>2022</a:t>
            </a:r>
            <a:endParaRPr lang="zh-CN" altLang="en-US" sz="2400" dirty="0"/>
          </a:p>
        </p:txBody>
      </p:sp>
      <p:sp>
        <p:nvSpPr>
          <p:cNvPr id="4" name="テキスト ボックス 3"/>
          <p:cNvSpPr txBox="1"/>
          <p:nvPr/>
        </p:nvSpPr>
        <p:spPr>
          <a:xfrm>
            <a:off x="226898" y="125800"/>
            <a:ext cx="4345102" cy="1197764"/>
          </a:xfrm>
          <a:prstGeom prst="rect">
            <a:avLst/>
          </a:prstGeom>
          <a:noFill/>
        </p:spPr>
        <p:txBody>
          <a:bodyPr wrap="square" rtlCol="0">
            <a:spAutoFit/>
          </a:bodyPr>
          <a:lstStyle/>
          <a:p>
            <a:pPr>
              <a:lnSpc>
                <a:spcPct val="120000"/>
              </a:lnSpc>
            </a:pPr>
            <a:r>
              <a:rPr lang="en-US" altLang="zh-CN" sz="1600" dirty="0"/>
              <a:t>3GPP TSG RAN #96</a:t>
            </a:r>
          </a:p>
          <a:p>
            <a:r>
              <a:rPr lang="en-US" altLang="zh-CN" sz="1600" dirty="0"/>
              <a:t>Budapest, Hungary, June</a:t>
            </a:r>
            <a:r>
              <a:rPr lang="en-GB" sz="1600" dirty="0"/>
              <a:t> 6 – 9, 2022</a:t>
            </a:r>
            <a:endParaRPr lang="de-DE" altLang="zh-CN" sz="1600" dirty="0"/>
          </a:p>
          <a:p>
            <a:pPr>
              <a:lnSpc>
                <a:spcPct val="120000"/>
              </a:lnSpc>
            </a:pPr>
            <a:r>
              <a:rPr lang="en-US" altLang="ja-JP" sz="1600" dirty="0"/>
              <a:t>Agenda: 9.1.1</a:t>
            </a:r>
            <a:endParaRPr lang="en-US" altLang="zh-CN" sz="1600" dirty="0"/>
          </a:p>
          <a:p>
            <a:pPr>
              <a:lnSpc>
                <a:spcPct val="120000"/>
              </a:lnSpc>
            </a:pPr>
            <a:r>
              <a:rPr lang="en-US" altLang="zh-CN" sz="1600" dirty="0"/>
              <a:t>RP-221291</a:t>
            </a:r>
          </a:p>
        </p:txBody>
      </p:sp>
    </p:spTree>
    <p:extLst>
      <p:ext uri="{BB962C8B-B14F-4D97-AF65-F5344CB8AC3E}">
        <p14:creationId xmlns:p14="http://schemas.microsoft.com/office/powerpoint/2010/main" val="1052042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3"/>
          <p:cNvSpPr txBox="1">
            <a:spLocks/>
          </p:cNvSpPr>
          <p:nvPr/>
        </p:nvSpPr>
        <p:spPr>
          <a:xfrm>
            <a:off x="683568" y="1563638"/>
            <a:ext cx="7848872" cy="3384376"/>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spcBef>
                <a:spcPts val="300"/>
              </a:spcBef>
              <a:buNone/>
            </a:pPr>
            <a:r>
              <a:rPr lang="en-US" altLang="zh-CN" sz="1200" b="1" dirty="0">
                <a:solidFill>
                  <a:schemeClr val="accent4"/>
                </a:solidFill>
              </a:rPr>
              <a:t>Objective 3: Study potential solution for sensing support and identify the potential specification impact: </a:t>
            </a:r>
          </a:p>
          <a:p>
            <a:pPr>
              <a:spcBef>
                <a:spcPts val="300"/>
              </a:spcBef>
              <a:buFont typeface="Wingdings" panose="05000000000000000000" pitchFamily="2" charset="2"/>
              <a:buChar char="p"/>
            </a:pPr>
            <a:r>
              <a:rPr lang="en-US" altLang="zh-CN" sz="1200" dirty="0"/>
              <a:t>Study and identify sensing wave form [RAN1];</a:t>
            </a:r>
          </a:p>
          <a:p>
            <a:pPr>
              <a:spcBef>
                <a:spcPts val="300"/>
              </a:spcBef>
              <a:buFont typeface="Wingdings" panose="05000000000000000000" pitchFamily="2" charset="2"/>
              <a:buChar char="p"/>
            </a:pPr>
            <a:r>
              <a:rPr lang="en-US" altLang="zh-CN" sz="1200" dirty="0"/>
              <a:t>Study and identify multiplexing transmission mode of communication and sensing [RAN1 led, RAN2]</a:t>
            </a:r>
            <a:r>
              <a:rPr lang="zh-CN" altLang="en-US" sz="1200" dirty="0"/>
              <a:t>：</a:t>
            </a:r>
          </a:p>
          <a:p>
            <a:pPr lvl="1">
              <a:spcBef>
                <a:spcPts val="300"/>
              </a:spcBef>
              <a:buFont typeface="Arial" panose="020B0604020202020204" pitchFamily="34" charset="0"/>
              <a:buChar char="•"/>
            </a:pPr>
            <a:r>
              <a:rPr lang="en-US" altLang="zh-CN" sz="1000" dirty="0"/>
              <a:t>Division Multiplexing Mode: TDM, FDM…</a:t>
            </a:r>
          </a:p>
          <a:p>
            <a:pPr lvl="1">
              <a:spcBef>
                <a:spcPts val="300"/>
              </a:spcBef>
              <a:buFont typeface="Arial" panose="020B0604020202020204" pitchFamily="34" charset="0"/>
              <a:buChar char="•"/>
            </a:pPr>
            <a:r>
              <a:rPr lang="en-US" altLang="zh-CN" sz="1000" dirty="0"/>
              <a:t>Frame design for sensing signal</a:t>
            </a:r>
          </a:p>
          <a:p>
            <a:pPr>
              <a:spcBef>
                <a:spcPts val="300"/>
              </a:spcBef>
              <a:buFont typeface="Wingdings" panose="05000000000000000000" pitchFamily="2" charset="2"/>
              <a:buChar char="p"/>
            </a:pPr>
            <a:r>
              <a:rPr lang="en-US" altLang="zh-CN" sz="1200" dirty="0"/>
              <a:t>Study and identify sensing mode: [RAN1 led, RAN2]</a:t>
            </a:r>
          </a:p>
          <a:p>
            <a:pPr lvl="1">
              <a:spcBef>
                <a:spcPts val="300"/>
              </a:spcBef>
              <a:buFont typeface="Arial" panose="020B0604020202020204" pitchFamily="34" charset="0"/>
              <a:buChar char="•"/>
            </a:pPr>
            <a:r>
              <a:rPr lang="en-US" altLang="zh-CN" sz="1000" dirty="0"/>
              <a:t>Active sensing</a:t>
            </a:r>
          </a:p>
          <a:p>
            <a:pPr lvl="1">
              <a:spcBef>
                <a:spcPts val="300"/>
              </a:spcBef>
              <a:buFont typeface="Arial" panose="020B0604020202020204" pitchFamily="34" charset="0"/>
              <a:buChar char="•"/>
            </a:pPr>
            <a:r>
              <a:rPr lang="en-US" altLang="zh-CN" sz="1000" dirty="0"/>
              <a:t>Passive sensing</a:t>
            </a:r>
          </a:p>
          <a:p>
            <a:pPr>
              <a:spcBef>
                <a:spcPts val="300"/>
              </a:spcBef>
              <a:buFont typeface="Wingdings" panose="05000000000000000000" pitchFamily="2" charset="2"/>
              <a:buChar char="p"/>
            </a:pPr>
            <a:r>
              <a:rPr lang="en-US" altLang="zh-CN" sz="1200" dirty="0"/>
              <a:t>Study and identify the method integrated sensing with communication on the top of the existing 5G network architecture [RAN1 led, RAN3, RAN2]:</a:t>
            </a:r>
          </a:p>
          <a:p>
            <a:pPr lvl="1">
              <a:spcBef>
                <a:spcPts val="300"/>
              </a:spcBef>
              <a:buFont typeface="Arial" panose="020B0604020202020204" pitchFamily="34" charset="0"/>
              <a:buChar char="•"/>
            </a:pPr>
            <a:r>
              <a:rPr lang="en-US" altLang="zh-CN" sz="1000" dirty="0"/>
              <a:t>Loose coupling to support sensing capability;</a:t>
            </a:r>
          </a:p>
          <a:p>
            <a:pPr lvl="1">
              <a:spcBef>
                <a:spcPts val="300"/>
              </a:spcBef>
              <a:buFont typeface="Arial" panose="020B0604020202020204" pitchFamily="34" charset="0"/>
              <a:buChar char="•"/>
            </a:pPr>
            <a:r>
              <a:rPr lang="en-US" altLang="zh-CN" sz="1000" dirty="0"/>
              <a:t>Tight integration of sensing and communication;</a:t>
            </a:r>
          </a:p>
          <a:p>
            <a:pPr>
              <a:spcBef>
                <a:spcPts val="300"/>
              </a:spcBef>
              <a:buFont typeface="Wingdings" panose="05000000000000000000" pitchFamily="2" charset="2"/>
              <a:buChar char="p"/>
            </a:pPr>
            <a:r>
              <a:rPr lang="en-US" altLang="zh-CN" sz="1200" dirty="0"/>
              <a:t>Other mechanism and procedure to support sensing in 5G [RAN1 led, RAN2, RAN3];</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10</a:t>
            </a:fld>
            <a:endParaRPr lang="en-US" dirty="0"/>
          </a:p>
        </p:txBody>
      </p:sp>
      <p:sp>
        <p:nvSpPr>
          <p:cNvPr id="7" name="内容占位符 2"/>
          <p:cNvSpPr txBox="1">
            <a:spLocks/>
          </p:cNvSpPr>
          <p:nvPr/>
        </p:nvSpPr>
        <p:spPr>
          <a:xfrm>
            <a:off x="275439" y="680960"/>
            <a:ext cx="8549927" cy="73866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400" kern="0" dirty="0"/>
              <a:t>Based on the evaluation result, we need to further analyze the potential solutions to support wireless sensing and evaluate the specification impact, additional mechanisms and procedures to support sensing can also be studied in this study item.</a:t>
            </a:r>
            <a:endParaRPr lang="en-US" altLang="zh-CN" sz="1050" kern="0" dirty="0"/>
          </a:p>
        </p:txBody>
      </p:sp>
      <p:sp>
        <p:nvSpPr>
          <p:cNvPr id="11" name="矩形 10"/>
          <p:cNvSpPr/>
          <p:nvPr/>
        </p:nvSpPr>
        <p:spPr>
          <a:xfrm>
            <a:off x="827584" y="1394361"/>
            <a:ext cx="1699393" cy="338554"/>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Potential solutions for wireless sensing</a:t>
            </a:r>
          </a:p>
        </p:txBody>
      </p:sp>
    </p:spTree>
    <p:extLst>
      <p:ext uri="{BB962C8B-B14F-4D97-AF65-F5344CB8AC3E}">
        <p14:creationId xmlns:p14="http://schemas.microsoft.com/office/powerpoint/2010/main" val="27695449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11</a:t>
            </a:fld>
            <a:endParaRPr lang="en-US" dirty="0"/>
          </a:p>
        </p:txBody>
      </p:sp>
      <p:sp>
        <p:nvSpPr>
          <p:cNvPr id="7" name="内容占位符 2"/>
          <p:cNvSpPr txBox="1">
            <a:spLocks/>
          </p:cNvSpPr>
          <p:nvPr/>
        </p:nvSpPr>
        <p:spPr>
          <a:xfrm>
            <a:off x="251520" y="767578"/>
            <a:ext cx="8549927" cy="4108815"/>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hangingPunct="0">
              <a:lnSpc>
                <a:spcPct val="100000"/>
              </a:lnSpc>
              <a:spcBef>
                <a:spcPts val="0"/>
              </a:spcBef>
              <a:spcAft>
                <a:spcPts val="600"/>
              </a:spcAft>
              <a:buNone/>
            </a:pPr>
            <a:r>
              <a:rPr lang="en-GB" altLang="zh-CN" sz="1400" b="1" dirty="0"/>
              <a:t>The detailed objectives </a:t>
            </a:r>
            <a:r>
              <a:rPr lang="en-US" altLang="zh-CN" sz="1400" b="1" dirty="0"/>
              <a:t>of this SI </a:t>
            </a:r>
            <a:r>
              <a:rPr lang="en-GB" altLang="zh-CN" sz="1400" b="1" dirty="0"/>
              <a:t>are as follows: </a:t>
            </a:r>
            <a:endParaRPr lang="zh-CN" altLang="zh-CN" sz="1400" b="1" dirty="0"/>
          </a:p>
          <a:p>
            <a:pPr hangingPunct="0">
              <a:lnSpc>
                <a:spcPct val="100000"/>
              </a:lnSpc>
              <a:spcBef>
                <a:spcPts val="0"/>
              </a:spcBef>
            </a:pPr>
            <a:r>
              <a:rPr lang="en-GB" altLang="zh-CN" sz="1400" b="1" dirty="0"/>
              <a:t>Objective 1: </a:t>
            </a:r>
            <a:r>
              <a:rPr lang="en-US" altLang="zh-CN" sz="1400" b="1" dirty="0"/>
              <a:t>Identify and categorize use cases and related KPIs: </a:t>
            </a:r>
            <a:endParaRPr lang="zh-CN" altLang="zh-CN" sz="1400" dirty="0"/>
          </a:p>
          <a:p>
            <a:pPr lvl="1" fontAlgn="auto" hangingPunct="0">
              <a:lnSpc>
                <a:spcPct val="100000"/>
              </a:lnSpc>
              <a:spcBef>
                <a:spcPts val="0"/>
              </a:spcBef>
              <a:buFont typeface="Arial" panose="020B0604020202020204" pitchFamily="34" charset="0"/>
              <a:buChar char="•"/>
            </a:pPr>
            <a:r>
              <a:rPr lang="en-US" altLang="zh-CN" sz="1200" dirty="0"/>
              <a:t>Identify and categorize typical </a:t>
            </a:r>
            <a:r>
              <a:rPr lang="en-GB" altLang="zh-CN" sz="1200" dirty="0"/>
              <a:t>use cases and their related KPIs, such as:</a:t>
            </a:r>
            <a:endParaRPr lang="zh-CN" altLang="zh-CN" sz="1200" dirty="0"/>
          </a:p>
          <a:p>
            <a:pPr lvl="2" fontAlgn="auto" hangingPunct="0">
              <a:lnSpc>
                <a:spcPct val="100000"/>
              </a:lnSpc>
              <a:spcBef>
                <a:spcPts val="0"/>
              </a:spcBef>
            </a:pPr>
            <a:r>
              <a:rPr lang="en-GB" altLang="zh-CN" sz="1100" dirty="0"/>
              <a:t>Autonomous vehicles</a:t>
            </a:r>
            <a:endParaRPr lang="zh-CN" altLang="zh-CN" sz="1100" dirty="0"/>
          </a:p>
          <a:p>
            <a:pPr lvl="2" fontAlgn="auto" hangingPunct="0">
              <a:lnSpc>
                <a:spcPct val="100000"/>
              </a:lnSpc>
              <a:spcBef>
                <a:spcPts val="0"/>
              </a:spcBef>
            </a:pPr>
            <a:r>
              <a:rPr lang="en-GB" altLang="zh-CN" sz="1100" dirty="0"/>
              <a:t>UAV</a:t>
            </a:r>
            <a:endParaRPr lang="zh-CN" altLang="zh-CN" sz="1100" dirty="0"/>
          </a:p>
          <a:p>
            <a:pPr lvl="2" fontAlgn="auto" hangingPunct="0">
              <a:lnSpc>
                <a:spcPct val="100000"/>
              </a:lnSpc>
              <a:spcBef>
                <a:spcPts val="0"/>
              </a:spcBef>
            </a:pPr>
            <a:r>
              <a:rPr lang="en-GB" altLang="zh-CN" sz="1100" dirty="0"/>
              <a:t>Ultra-high precision positioning</a:t>
            </a:r>
            <a:endParaRPr lang="zh-CN" altLang="zh-CN" sz="1100" dirty="0"/>
          </a:p>
          <a:p>
            <a:pPr lvl="2" fontAlgn="auto" hangingPunct="0">
              <a:lnSpc>
                <a:spcPct val="100000"/>
              </a:lnSpc>
              <a:spcBef>
                <a:spcPts val="0"/>
              </a:spcBef>
            </a:pPr>
            <a:r>
              <a:rPr lang="en-GB" altLang="zh-CN" sz="1100" dirty="0"/>
              <a:t>Weather or air pollution monitoring</a:t>
            </a:r>
            <a:endParaRPr lang="zh-CN" altLang="zh-CN" sz="1100" dirty="0"/>
          </a:p>
          <a:p>
            <a:pPr lvl="2" fontAlgn="auto" hangingPunct="0">
              <a:lnSpc>
                <a:spcPct val="100000"/>
              </a:lnSpc>
              <a:spcBef>
                <a:spcPts val="0"/>
              </a:spcBef>
            </a:pPr>
            <a:r>
              <a:rPr lang="en-GB" altLang="zh-CN" sz="1100" dirty="0"/>
              <a:t>Real-time monitoring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Down-selection of use cases and KPIs for performance evaluation;</a:t>
            </a:r>
            <a:endParaRPr lang="zh-CN" altLang="zh-CN" sz="1200" dirty="0"/>
          </a:p>
          <a:p>
            <a:pPr hangingPunct="0">
              <a:lnSpc>
                <a:spcPct val="100000"/>
              </a:lnSpc>
            </a:pPr>
            <a:r>
              <a:rPr lang="en-GB" altLang="zh-CN" sz="1400" b="1" dirty="0"/>
              <a:t>Objective 2: </a:t>
            </a:r>
            <a:r>
              <a:rPr lang="en-US" altLang="zh-CN" sz="1400" b="1" dirty="0"/>
              <a:t>Study and develop ICAS evaluation methodology and conduct performance evaluation based on the conclusion of objective 1:</a:t>
            </a:r>
            <a:endParaRPr lang="zh-CN" altLang="zh-CN" sz="1400" dirty="0"/>
          </a:p>
          <a:p>
            <a:pPr lvl="1" fontAlgn="auto" hangingPunct="0">
              <a:lnSpc>
                <a:spcPct val="100000"/>
              </a:lnSpc>
              <a:spcBef>
                <a:spcPts val="0"/>
              </a:spcBef>
              <a:buFont typeface="Arial" panose="020B0604020202020204" pitchFamily="34" charset="0"/>
              <a:buChar char="•"/>
            </a:pPr>
            <a:r>
              <a:rPr lang="en-GB" altLang="zh-CN" sz="1200" dirty="0"/>
              <a:t>Channel model analysis, extend and selection for ICAS [RAN1]; </a:t>
            </a:r>
            <a:endParaRPr lang="zh-CN" altLang="zh-CN" sz="1200" dirty="0"/>
          </a:p>
          <a:p>
            <a:pPr lvl="1" fontAlgn="auto" hangingPunct="0">
              <a:lnSpc>
                <a:spcPct val="100000"/>
              </a:lnSpc>
              <a:spcBef>
                <a:spcPts val="0"/>
              </a:spcBef>
              <a:buFont typeface="Arial" panose="020B0604020202020204" pitchFamily="34" charset="0"/>
              <a:buChar char="•"/>
            </a:pPr>
            <a:r>
              <a:rPr lang="en-GB" altLang="zh-CN" sz="1200" dirty="0"/>
              <a:t>Sensing mode selection: [RAN1]</a:t>
            </a:r>
            <a:r>
              <a:rPr lang="zh-CN" altLang="zh-CN" sz="1200" dirty="0"/>
              <a:t>：</a:t>
            </a:r>
          </a:p>
          <a:p>
            <a:pPr lvl="2" fontAlgn="auto" hangingPunct="0">
              <a:lnSpc>
                <a:spcPct val="100000"/>
              </a:lnSpc>
              <a:spcBef>
                <a:spcPts val="0"/>
              </a:spcBef>
            </a:pPr>
            <a:r>
              <a:rPr lang="en-GB" altLang="zh-CN" sz="1100" dirty="0"/>
              <a:t>Active sensing</a:t>
            </a:r>
            <a:endParaRPr lang="zh-CN" altLang="zh-CN" sz="1100" dirty="0"/>
          </a:p>
          <a:p>
            <a:pPr lvl="2" fontAlgn="auto" hangingPunct="0">
              <a:lnSpc>
                <a:spcPct val="100000"/>
              </a:lnSpc>
              <a:spcBef>
                <a:spcPts val="0"/>
              </a:spcBef>
            </a:pPr>
            <a:r>
              <a:rPr lang="en-GB" altLang="zh-CN" sz="1100" dirty="0"/>
              <a:t>Passive sensing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related </a:t>
            </a:r>
            <a:r>
              <a:rPr lang="en-GB" altLang="zh-CN" sz="1200" dirty="0" err="1"/>
              <a:t>paMultiplexing</a:t>
            </a:r>
            <a:r>
              <a:rPr lang="en-GB" altLang="zh-CN" sz="1200" dirty="0"/>
              <a:t> mode and frame design of sensing and communication signal transmission [RAN1];</a:t>
            </a:r>
            <a:endParaRPr lang="zh-CN" altLang="zh-CN" sz="1200" dirty="0"/>
          </a:p>
          <a:p>
            <a:pPr lvl="1" fontAlgn="auto" hangingPunct="0">
              <a:lnSpc>
                <a:spcPct val="100000"/>
              </a:lnSpc>
              <a:spcBef>
                <a:spcPts val="0"/>
              </a:spcBef>
              <a:buFont typeface="Arial" panose="020B0604020202020204" pitchFamily="34" charset="0"/>
              <a:buChar char="•"/>
            </a:pPr>
            <a:r>
              <a:rPr lang="en-GB" altLang="zh-CN" sz="1200" dirty="0"/>
              <a:t>Other </a:t>
            </a:r>
            <a:r>
              <a:rPr lang="en-GB" altLang="zh-CN" sz="1200" dirty="0" err="1"/>
              <a:t>rameters</a:t>
            </a:r>
            <a:r>
              <a:rPr lang="en-GB" altLang="zh-CN" sz="1200" dirty="0"/>
              <a:t>, including but not limited to [RAN1]:</a:t>
            </a:r>
            <a:endParaRPr lang="zh-CN" altLang="zh-CN" sz="1200" dirty="0"/>
          </a:p>
          <a:p>
            <a:pPr lvl="2" fontAlgn="auto" hangingPunct="0">
              <a:lnSpc>
                <a:spcPct val="100000"/>
              </a:lnSpc>
              <a:spcBef>
                <a:spcPts val="0"/>
              </a:spcBef>
            </a:pPr>
            <a:r>
              <a:rPr lang="en-GB" altLang="zh-CN" sz="1100" dirty="0"/>
              <a:t>Sensing wave form, resource allocation; carrier frequency, bandwidth, transmission power of sensing signal, </a:t>
            </a:r>
            <a:r>
              <a:rPr lang="en-US" altLang="zh-CN" sz="1100" dirty="0"/>
              <a:t>the number of RX/TX chains, …… </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Evaluation and performance comparison between the existing 5G system with and without radio sensing support for each use cases concluded in Objective 1;</a:t>
            </a:r>
            <a:endParaRPr lang="zh-CN" altLang="zh-CN" sz="1200" dirty="0"/>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Appendix (1)</a:t>
            </a:r>
          </a:p>
        </p:txBody>
      </p:sp>
    </p:spTree>
    <p:extLst>
      <p:ext uri="{BB962C8B-B14F-4D97-AF65-F5344CB8AC3E}">
        <p14:creationId xmlns:p14="http://schemas.microsoft.com/office/powerpoint/2010/main" val="1587262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12</a:t>
            </a:fld>
            <a:endParaRPr lang="en-US" dirty="0"/>
          </a:p>
        </p:txBody>
      </p:sp>
      <p:sp>
        <p:nvSpPr>
          <p:cNvPr id="7" name="内容占位符 2"/>
          <p:cNvSpPr txBox="1">
            <a:spLocks/>
          </p:cNvSpPr>
          <p:nvPr/>
        </p:nvSpPr>
        <p:spPr>
          <a:xfrm>
            <a:off x="305703" y="915566"/>
            <a:ext cx="8549927" cy="2646876"/>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hangingPunct="0">
              <a:lnSpc>
                <a:spcPct val="100000"/>
              </a:lnSpc>
              <a:spcBef>
                <a:spcPts val="0"/>
              </a:spcBef>
            </a:pPr>
            <a:r>
              <a:rPr lang="en-GB" altLang="zh-CN" sz="1400" b="1" dirty="0"/>
              <a:t>Objective 3: Study potential solution for sensing support and identify the potential specification impact;</a:t>
            </a:r>
            <a:endParaRPr lang="zh-CN" altLang="zh-CN" sz="1400" dirty="0"/>
          </a:p>
          <a:p>
            <a:pPr lvl="1" fontAlgn="auto" hangingPunct="0">
              <a:lnSpc>
                <a:spcPct val="100000"/>
              </a:lnSpc>
              <a:spcBef>
                <a:spcPts val="0"/>
              </a:spcBef>
              <a:buFont typeface="Arial" panose="020B0604020202020204" pitchFamily="34" charset="0"/>
              <a:buChar char="•"/>
            </a:pPr>
            <a:r>
              <a:rPr lang="en-GB" altLang="zh-CN" sz="1200" dirty="0"/>
              <a:t>Study and identify sensing wave form [RAN1];</a:t>
            </a:r>
            <a:endParaRPr lang="zh-CN" altLang="zh-CN" sz="1200" dirty="0"/>
          </a:p>
          <a:p>
            <a:pPr lvl="1" fontAlgn="auto" hangingPunct="0">
              <a:lnSpc>
                <a:spcPct val="100000"/>
              </a:lnSpc>
              <a:spcBef>
                <a:spcPts val="0"/>
              </a:spcBef>
              <a:buFont typeface="Arial" panose="020B0604020202020204" pitchFamily="34" charset="0"/>
              <a:buChar char="•"/>
            </a:pPr>
            <a:r>
              <a:rPr lang="en-US" altLang="zh-CN" sz="1200" dirty="0"/>
              <a:t>Study and </a:t>
            </a:r>
            <a:r>
              <a:rPr lang="en-GB" altLang="zh-CN" sz="1200" dirty="0"/>
              <a:t>identify multiplexing transmission mode of communication and sensing [RAN1 led, RAN2]:</a:t>
            </a:r>
            <a:endParaRPr lang="zh-CN" altLang="zh-CN" sz="1200" dirty="0"/>
          </a:p>
          <a:p>
            <a:pPr lvl="2" fontAlgn="auto" hangingPunct="0">
              <a:lnSpc>
                <a:spcPct val="100000"/>
              </a:lnSpc>
              <a:spcBef>
                <a:spcPts val="0"/>
              </a:spcBef>
            </a:pPr>
            <a:r>
              <a:rPr lang="en-GB" altLang="zh-CN" sz="1100" dirty="0"/>
              <a:t>Division Multiplexing Mode: TDM, FDM…</a:t>
            </a:r>
            <a:endParaRPr lang="zh-CN" altLang="zh-CN" sz="1100" dirty="0"/>
          </a:p>
          <a:p>
            <a:pPr lvl="2" fontAlgn="auto" hangingPunct="0">
              <a:lnSpc>
                <a:spcPct val="100000"/>
              </a:lnSpc>
              <a:spcBef>
                <a:spcPts val="0"/>
              </a:spcBef>
            </a:pPr>
            <a:r>
              <a:rPr lang="en-GB" altLang="zh-CN" sz="1100" dirty="0"/>
              <a:t>Frame design for sensing signal;</a:t>
            </a:r>
            <a:endParaRPr lang="zh-CN" altLang="zh-CN" sz="1100" dirty="0"/>
          </a:p>
          <a:p>
            <a:pPr lvl="1" fontAlgn="auto" hangingPunct="0">
              <a:lnSpc>
                <a:spcPct val="100000"/>
              </a:lnSpc>
              <a:spcBef>
                <a:spcPts val="0"/>
              </a:spcBef>
              <a:buFont typeface="Arial" panose="020B0604020202020204" pitchFamily="34" charset="0"/>
              <a:buChar char="•"/>
            </a:pPr>
            <a:r>
              <a:rPr lang="en-US" altLang="zh-CN" sz="1200" dirty="0"/>
              <a:t>Study and </a:t>
            </a:r>
            <a:r>
              <a:rPr lang="en-GB" altLang="zh-CN" sz="1200" dirty="0"/>
              <a:t>identify sensing mode: [RAN1 led, RAN2]</a:t>
            </a:r>
            <a:endParaRPr lang="zh-CN" altLang="zh-CN" sz="1200" dirty="0"/>
          </a:p>
          <a:p>
            <a:pPr lvl="2" fontAlgn="auto" hangingPunct="0">
              <a:lnSpc>
                <a:spcPct val="100000"/>
              </a:lnSpc>
              <a:spcBef>
                <a:spcPts val="0"/>
              </a:spcBef>
            </a:pPr>
            <a:r>
              <a:rPr lang="en-GB" altLang="zh-CN" sz="1100" dirty="0"/>
              <a:t>Active sensing</a:t>
            </a:r>
            <a:endParaRPr lang="zh-CN" altLang="zh-CN" sz="1100" dirty="0"/>
          </a:p>
          <a:p>
            <a:pPr lvl="2" fontAlgn="auto" hangingPunct="0">
              <a:lnSpc>
                <a:spcPct val="100000"/>
              </a:lnSpc>
              <a:spcBef>
                <a:spcPts val="0"/>
              </a:spcBef>
            </a:pPr>
            <a:r>
              <a:rPr lang="en-GB" altLang="zh-CN" sz="1100" dirty="0"/>
              <a:t>Passive sensing</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Study and identify the method integrated sensing with communication on the top of the existing 5G network architecture [RAN1 led, RAN3, RAN2]:</a:t>
            </a:r>
            <a:endParaRPr lang="zh-CN" altLang="zh-CN" sz="1200" dirty="0"/>
          </a:p>
          <a:p>
            <a:pPr lvl="2" fontAlgn="auto" hangingPunct="0">
              <a:lnSpc>
                <a:spcPct val="100000"/>
              </a:lnSpc>
              <a:spcBef>
                <a:spcPts val="0"/>
              </a:spcBef>
            </a:pPr>
            <a:r>
              <a:rPr lang="en-GB" altLang="zh-CN" sz="1100" dirty="0"/>
              <a:t>Loose coupling to support sensing capability;</a:t>
            </a:r>
            <a:endParaRPr lang="zh-CN" altLang="zh-CN" sz="1100" dirty="0"/>
          </a:p>
          <a:p>
            <a:pPr lvl="2" fontAlgn="auto" hangingPunct="0">
              <a:lnSpc>
                <a:spcPct val="100000"/>
              </a:lnSpc>
              <a:spcBef>
                <a:spcPts val="0"/>
              </a:spcBef>
            </a:pPr>
            <a:r>
              <a:rPr lang="en-GB" altLang="zh-CN" sz="1100" dirty="0"/>
              <a:t>Tight integration of sensing and communication;</a:t>
            </a:r>
            <a:endParaRPr lang="zh-CN" altLang="zh-CN" sz="1100" dirty="0"/>
          </a:p>
          <a:p>
            <a:pPr lvl="1" fontAlgn="auto" hangingPunct="0">
              <a:lnSpc>
                <a:spcPct val="100000"/>
              </a:lnSpc>
              <a:spcBef>
                <a:spcPts val="0"/>
              </a:spcBef>
              <a:buFont typeface="Arial" panose="020B0604020202020204" pitchFamily="34" charset="0"/>
              <a:buChar char="•"/>
            </a:pPr>
            <a:r>
              <a:rPr lang="en-GB" altLang="zh-CN" sz="1200" dirty="0"/>
              <a:t>Other mechanism and procedure to support sensing in 5G [RAN1 led, RAN2, RAN3]</a:t>
            </a:r>
            <a:endParaRPr lang="zh-CN" altLang="zh-CN" sz="1200" dirty="0"/>
          </a:p>
        </p:txBody>
      </p:sp>
      <p:sp>
        <p:nvSpPr>
          <p:cNvPr id="12" name="标题 1"/>
          <p:cNvSpPr txBox="1">
            <a:spLocks/>
          </p:cNvSpPr>
          <p:nvPr/>
        </p:nvSpPr>
        <p:spPr>
          <a:xfrm>
            <a:off x="339725" y="63475"/>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r>
              <a:rPr lang="en-US" altLang="zh-CN" kern="0" dirty="0"/>
              <a:t>Appendix (2)</a:t>
            </a:r>
          </a:p>
        </p:txBody>
      </p:sp>
    </p:spTree>
    <p:extLst>
      <p:ext uri="{BB962C8B-B14F-4D97-AF65-F5344CB8AC3E}">
        <p14:creationId xmlns:p14="http://schemas.microsoft.com/office/powerpoint/2010/main" val="5747135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r>
              <a:rPr lang="zh-CN" altLang="en-US" dirty="0"/>
              <a:t>！</a:t>
            </a:r>
          </a:p>
        </p:txBody>
      </p:sp>
    </p:spTree>
    <p:extLst>
      <p:ext uri="{BB962C8B-B14F-4D97-AF65-F5344CB8AC3E}">
        <p14:creationId xmlns:p14="http://schemas.microsoft.com/office/powerpoint/2010/main" val="1682758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Background</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2</a:t>
            </a:fld>
            <a:endParaRPr lang="en-US" dirty="0"/>
          </a:p>
        </p:txBody>
      </p:sp>
      <p:sp>
        <p:nvSpPr>
          <p:cNvPr id="11" name="内容占位符 2"/>
          <p:cNvSpPr txBox="1">
            <a:spLocks/>
          </p:cNvSpPr>
          <p:nvPr/>
        </p:nvSpPr>
        <p:spPr>
          <a:xfrm>
            <a:off x="107504" y="733598"/>
            <a:ext cx="8640960" cy="1092605"/>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4"/>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ko-KR" sz="1300" kern="0" dirty="0"/>
              <a:t>5G New Radio (NR) systems are deployed to offer high data rates and ultra-reliable low latency services. Vertical industries start to apply 5G to improve the industry automation and digitalization, in many scenarios, the</a:t>
            </a:r>
            <a:r>
              <a:rPr lang="en-US" altLang="ko-KR" sz="1300" b="1" kern="0" dirty="0"/>
              <a:t> integrated communication and sensing (ICAS) </a:t>
            </a:r>
            <a:r>
              <a:rPr lang="en-US" altLang="ko-KR" sz="1300" kern="0" dirty="0"/>
              <a:t>is a key enabler to provide high quality services. The ICAS can extend the capability of network from “listen and talk” to “see and feel” and create a digital sense augmenting human intelligence. </a:t>
            </a:r>
            <a:endParaRPr lang="en-US" altLang="zh-CN" sz="1300" kern="0" dirty="0"/>
          </a:p>
        </p:txBody>
      </p:sp>
      <p:sp>
        <p:nvSpPr>
          <p:cNvPr id="12" name="内容占位符 2"/>
          <p:cNvSpPr txBox="1">
            <a:spLocks/>
          </p:cNvSpPr>
          <p:nvPr/>
        </p:nvSpPr>
        <p:spPr>
          <a:xfrm>
            <a:off x="72395" y="1821267"/>
            <a:ext cx="8568952" cy="892550"/>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4"/>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ko-KR" sz="1300" kern="0" dirty="0"/>
              <a:t>With ICAS, the smart devices will have the capability to sense their surroundings, and exchange their observations through communication. In addition, with Artificial Intelligence (AI) combined with sensing capability, the network will have the cognitive ability to fuse the physical and biological worlds with cyber worlds and provide various intelligent services for consumers and industry customers.</a:t>
            </a:r>
            <a:endParaRPr lang="en-US" altLang="zh-CN" sz="1300" kern="0" dirty="0"/>
          </a:p>
        </p:txBody>
      </p:sp>
      <p:grpSp>
        <p:nvGrpSpPr>
          <p:cNvPr id="8" name="组合 7"/>
          <p:cNvGrpSpPr/>
          <p:nvPr/>
        </p:nvGrpSpPr>
        <p:grpSpPr>
          <a:xfrm>
            <a:off x="1538063" y="2831678"/>
            <a:ext cx="6256792" cy="2049016"/>
            <a:chOff x="1711993" y="1069706"/>
            <a:chExt cx="9231757" cy="3891254"/>
          </a:xfrm>
        </p:grpSpPr>
        <p:sp>
          <p:nvSpPr>
            <p:cNvPr id="9" name="圆角矩形 8"/>
            <p:cNvSpPr/>
            <p:nvPr/>
          </p:nvSpPr>
          <p:spPr>
            <a:xfrm>
              <a:off x="6706528" y="1132094"/>
              <a:ext cx="4049497" cy="3828866"/>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711993" y="1136424"/>
              <a:ext cx="4205001" cy="3824534"/>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AEAAFBDF-4263-492F-BECD-F4B195F25B0C}"/>
                </a:ext>
              </a:extLst>
            </p:cNvPr>
            <p:cNvGrpSpPr/>
            <p:nvPr/>
          </p:nvGrpSpPr>
          <p:grpSpPr>
            <a:xfrm>
              <a:off x="1909376" y="1117875"/>
              <a:ext cx="3783000" cy="3630287"/>
              <a:chOff x="3071054" y="1248897"/>
              <a:chExt cx="3754210" cy="3630287"/>
            </a:xfrm>
          </p:grpSpPr>
          <p:sp>
            <p:nvSpPr>
              <p:cNvPr id="31" name="文本框 30"/>
              <p:cNvSpPr txBox="1"/>
              <p:nvPr/>
            </p:nvSpPr>
            <p:spPr>
              <a:xfrm>
                <a:off x="3719441" y="1248897"/>
                <a:ext cx="2407919" cy="584494"/>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Local Space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32" name="组合 31">
                <a:extLst>
                  <a:ext uri="{FF2B5EF4-FFF2-40B4-BE49-F238E27FC236}">
                    <a16:creationId xmlns:a16="http://schemas.microsoft.com/office/drawing/2014/main" id="{9D7E0229-0AAD-43CA-8CA7-A520BD381238}"/>
                  </a:ext>
                </a:extLst>
              </p:cNvPr>
              <p:cNvGrpSpPr/>
              <p:nvPr/>
            </p:nvGrpSpPr>
            <p:grpSpPr>
              <a:xfrm>
                <a:off x="4921878" y="1776730"/>
                <a:ext cx="1903386" cy="1524635"/>
                <a:chOff x="4921878" y="1776730"/>
                <a:chExt cx="1903386" cy="1524635"/>
              </a:xfrm>
            </p:grpSpPr>
            <p:sp>
              <p:nvSpPr>
                <p:cNvPr id="45" name="圆角矩形 44"/>
                <p:cNvSpPr/>
                <p:nvPr/>
              </p:nvSpPr>
              <p:spPr>
                <a:xfrm>
                  <a:off x="4932045" y="1776730"/>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pic>
              <p:nvPicPr>
                <p:cNvPr id="46" name="图片 45"/>
                <p:cNvPicPr>
                  <a:picLocks noChangeAspect="1"/>
                </p:cNvPicPr>
                <p:nvPr/>
              </p:nvPicPr>
              <p:blipFill>
                <a:blip r:embed="rId5"/>
                <a:stretch>
                  <a:fillRect/>
                </a:stretch>
              </p:blipFill>
              <p:spPr>
                <a:xfrm>
                  <a:off x="5020346" y="2219906"/>
                  <a:ext cx="1592901" cy="1013834"/>
                </a:xfrm>
                <a:prstGeom prst="rect">
                  <a:avLst/>
                </a:prstGeom>
              </p:spPr>
            </p:pic>
            <p:sp>
              <p:nvSpPr>
                <p:cNvPr id="47" name="文本框 46"/>
                <p:cNvSpPr txBox="1"/>
                <p:nvPr/>
              </p:nvSpPr>
              <p:spPr>
                <a:xfrm>
                  <a:off x="4921878" y="1811163"/>
                  <a:ext cx="1903386"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Intelligent Factory </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a:extLst>
                  <a:ext uri="{FF2B5EF4-FFF2-40B4-BE49-F238E27FC236}">
                    <a16:creationId xmlns:a16="http://schemas.microsoft.com/office/drawing/2014/main" id="{790E1020-8CA9-4D04-A5B7-C9F2A85F41BB}"/>
                  </a:ext>
                </a:extLst>
              </p:cNvPr>
              <p:cNvGrpSpPr/>
              <p:nvPr/>
            </p:nvGrpSpPr>
            <p:grpSpPr>
              <a:xfrm>
                <a:off x="3086771" y="1792843"/>
                <a:ext cx="1806623" cy="1524635"/>
                <a:chOff x="3086771" y="1792843"/>
                <a:chExt cx="1806623" cy="1524635"/>
              </a:xfrm>
            </p:grpSpPr>
            <p:sp>
              <p:nvSpPr>
                <p:cNvPr id="42" name="圆角矩形 41"/>
                <p:cNvSpPr/>
                <p:nvPr/>
              </p:nvSpPr>
              <p:spPr>
                <a:xfrm>
                  <a:off x="3086771" y="1792843"/>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3" name="图片 42"/>
                <p:cNvPicPr>
                  <a:picLocks noChangeAspect="1"/>
                </p:cNvPicPr>
                <p:nvPr>
                  <p:custDataLst>
                    <p:tags r:id="rId1"/>
                  </p:custDataLst>
                </p:nvPr>
              </p:nvPicPr>
              <p:blipFill>
                <a:blip r:embed="rId6"/>
                <a:stretch>
                  <a:fillRect/>
                </a:stretch>
              </p:blipFill>
              <p:spPr>
                <a:xfrm>
                  <a:off x="3179317" y="2219906"/>
                  <a:ext cx="1619782" cy="1013834"/>
                </a:xfrm>
                <a:prstGeom prst="rect">
                  <a:avLst/>
                </a:prstGeom>
              </p:spPr>
            </p:pic>
            <p:sp>
              <p:nvSpPr>
                <p:cNvPr id="44" name="文本框 43"/>
                <p:cNvSpPr txBox="1"/>
                <p:nvPr/>
              </p:nvSpPr>
              <p:spPr>
                <a:xfrm>
                  <a:off x="3105869" y="1800031"/>
                  <a:ext cx="1787525" cy="438369"/>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Smart Home</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a:extLst>
                  <a:ext uri="{FF2B5EF4-FFF2-40B4-BE49-F238E27FC236}">
                    <a16:creationId xmlns:a16="http://schemas.microsoft.com/office/drawing/2014/main" id="{E7703356-21CE-40A0-A3D6-B77F4CEB059F}"/>
                  </a:ext>
                </a:extLst>
              </p:cNvPr>
              <p:cNvGrpSpPr/>
              <p:nvPr/>
            </p:nvGrpSpPr>
            <p:grpSpPr>
              <a:xfrm>
                <a:off x="3071054" y="3356454"/>
                <a:ext cx="1852930" cy="1522730"/>
                <a:chOff x="3071054" y="3356454"/>
                <a:chExt cx="1852930" cy="1522730"/>
              </a:xfrm>
            </p:grpSpPr>
            <p:sp>
              <p:nvSpPr>
                <p:cNvPr id="39" name="圆角矩形 38"/>
                <p:cNvSpPr/>
                <p:nvPr/>
              </p:nvSpPr>
              <p:spPr>
                <a:xfrm>
                  <a:off x="3086771" y="3356454"/>
                  <a:ext cx="1788160" cy="1522730"/>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pic>
              <p:nvPicPr>
                <p:cNvPr id="40" name="图片 39"/>
                <p:cNvPicPr>
                  <a:picLocks noChangeAspect="1"/>
                </p:cNvPicPr>
                <p:nvPr/>
              </p:nvPicPr>
              <p:blipFill>
                <a:blip r:embed="rId7"/>
                <a:stretch>
                  <a:fillRect/>
                </a:stretch>
              </p:blipFill>
              <p:spPr>
                <a:xfrm>
                  <a:off x="3170426" y="3784287"/>
                  <a:ext cx="1619783" cy="999956"/>
                </a:xfrm>
                <a:prstGeom prst="rect">
                  <a:avLst/>
                </a:prstGeom>
              </p:spPr>
            </p:pic>
            <p:sp>
              <p:nvSpPr>
                <p:cNvPr id="41" name="文本框 40"/>
                <p:cNvSpPr txBox="1"/>
                <p:nvPr/>
              </p:nvSpPr>
              <p:spPr>
                <a:xfrm>
                  <a:off x="3071054" y="3388913"/>
                  <a:ext cx="1852930"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Smart Office</a:t>
                  </a:r>
                  <a:endParaRPr lang="zh-CN" altLang="en-US" sz="900" dirty="0">
                    <a:latin typeface="微软雅黑" panose="020B0503020204020204" pitchFamily="34" charset="-122"/>
                    <a:ea typeface="微软雅黑" panose="020B0503020204020204" pitchFamily="34" charset="-122"/>
                  </a:endParaRPr>
                </a:p>
              </p:txBody>
            </p:sp>
          </p:grpSp>
          <p:grpSp>
            <p:nvGrpSpPr>
              <p:cNvPr id="35" name="组合 34">
                <a:extLst>
                  <a:ext uri="{FF2B5EF4-FFF2-40B4-BE49-F238E27FC236}">
                    <a16:creationId xmlns:a16="http://schemas.microsoft.com/office/drawing/2014/main" id="{F38D5B0A-977C-46BE-B5D6-C79FBFE2D31B}"/>
                  </a:ext>
                </a:extLst>
              </p:cNvPr>
              <p:cNvGrpSpPr/>
              <p:nvPr/>
            </p:nvGrpSpPr>
            <p:grpSpPr>
              <a:xfrm>
                <a:off x="4850868" y="3351353"/>
                <a:ext cx="1870075" cy="1516380"/>
                <a:chOff x="4850868" y="3351353"/>
                <a:chExt cx="1870075" cy="1516380"/>
              </a:xfrm>
            </p:grpSpPr>
            <p:sp>
              <p:nvSpPr>
                <p:cNvPr id="36" name="圆角矩形 35"/>
                <p:cNvSpPr/>
                <p:nvPr/>
              </p:nvSpPr>
              <p:spPr>
                <a:xfrm>
                  <a:off x="4923984" y="3351353"/>
                  <a:ext cx="1788161" cy="1516380"/>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7" name="文本框 36"/>
                <p:cNvSpPr txBox="1"/>
                <p:nvPr/>
              </p:nvSpPr>
              <p:spPr>
                <a:xfrm>
                  <a:off x="4850868" y="3372129"/>
                  <a:ext cx="1870075" cy="438369"/>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Healthcare</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38" name="Picture 2" descr="https://gimg2.baidu.com/image_search/src=http%3A%2F%2Fimg.toutiao.feiyang.com%2F202004%2F51950%2Farticle%2F422015876040293009.jpeg&amp;refer=http%3A%2F%2Fimg.toutiao.feiyang.com&amp;app=2002&amp;size=f9999,10000&amp;q=a80&amp;n=0&amp;g=0n&amp;fmt=jpeg?sec=1638726220&amp;t=d305dc01d1fd7e77df0419dacefd8b9a">
                  <a:extLst>
                    <a:ext uri="{FF2B5EF4-FFF2-40B4-BE49-F238E27FC236}">
                      <a16:creationId xmlns:a16="http://schemas.microsoft.com/office/drawing/2014/main" id="{C6110C1E-497B-4AA6-A8E1-F7FF300EF792}"/>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19201" b="13072"/>
                <a:stretch/>
              </p:blipFill>
              <p:spPr bwMode="auto">
                <a:xfrm>
                  <a:off x="5005064" y="3784287"/>
                  <a:ext cx="1616636" cy="989584"/>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4" name="文本框 13"/>
            <p:cNvSpPr txBox="1"/>
            <p:nvPr/>
          </p:nvSpPr>
          <p:spPr>
            <a:xfrm>
              <a:off x="7508414" y="1069706"/>
              <a:ext cx="2550160" cy="584494"/>
            </a:xfrm>
            <a:prstGeom prst="rect">
              <a:avLst/>
            </a:prstGeom>
            <a:noFill/>
          </p:spPr>
          <p:txBody>
            <a:bodyPr wrap="square" rtlCol="0">
              <a:spAutoFit/>
            </a:bodyPr>
            <a:lstStyle/>
            <a:p>
              <a:pPr algn="ctr"/>
              <a:r>
                <a:rPr lang="en-US" altLang="zh-CN" sz="1400" b="1" dirty="0">
                  <a:solidFill>
                    <a:schemeClr val="bg1"/>
                  </a:solidFill>
                  <a:latin typeface="微软雅黑" panose="020B0503020204020204" pitchFamily="34" charset="-122"/>
                  <a:ea typeface="微软雅黑" panose="020B0503020204020204" pitchFamily="34" charset="-122"/>
                </a:rPr>
                <a:t>Open Space</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15" name="组合 14">
              <a:extLst>
                <a:ext uri="{FF2B5EF4-FFF2-40B4-BE49-F238E27FC236}">
                  <a16:creationId xmlns:a16="http://schemas.microsoft.com/office/drawing/2014/main" id="{E68C368E-E4AB-4561-8615-FB5D4F424343}"/>
                </a:ext>
              </a:extLst>
            </p:cNvPr>
            <p:cNvGrpSpPr/>
            <p:nvPr/>
          </p:nvGrpSpPr>
          <p:grpSpPr>
            <a:xfrm>
              <a:off x="6833544" y="1642188"/>
              <a:ext cx="1986280" cy="1524635"/>
              <a:chOff x="6406095" y="136656"/>
              <a:chExt cx="1986280" cy="1524635"/>
            </a:xfrm>
          </p:grpSpPr>
          <p:sp>
            <p:nvSpPr>
              <p:cNvPr id="28" name="圆角矩形 20">
                <a:extLst>
                  <a:ext uri="{FF2B5EF4-FFF2-40B4-BE49-F238E27FC236}">
                    <a16:creationId xmlns:a16="http://schemas.microsoft.com/office/drawing/2014/main" id="{829F21C8-11C0-4AE2-9018-11CDE2612762}"/>
                  </a:ext>
                </a:extLst>
              </p:cNvPr>
              <p:cNvSpPr/>
              <p:nvPr/>
            </p:nvSpPr>
            <p:spPr>
              <a:xfrm>
                <a:off x="6494145" y="136656"/>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6406095" y="182901"/>
                <a:ext cx="1986280"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Automatic Driving</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30" name="图片 29"/>
              <p:cNvPicPr>
                <a:picLocks noChangeAspect="1"/>
              </p:cNvPicPr>
              <p:nvPr/>
            </p:nvPicPr>
            <p:blipFill>
              <a:blip r:embed="rId9"/>
              <a:stretch>
                <a:fillRect/>
              </a:stretch>
            </p:blipFill>
            <p:spPr>
              <a:xfrm>
                <a:off x="6620741" y="580540"/>
                <a:ext cx="1533907" cy="1008597"/>
              </a:xfrm>
              <a:prstGeom prst="rect">
                <a:avLst/>
              </a:prstGeom>
            </p:spPr>
          </p:pic>
        </p:grpSp>
        <p:grpSp>
          <p:nvGrpSpPr>
            <p:cNvPr id="16" name="组合 15">
              <a:extLst>
                <a:ext uri="{FF2B5EF4-FFF2-40B4-BE49-F238E27FC236}">
                  <a16:creationId xmlns:a16="http://schemas.microsoft.com/office/drawing/2014/main" id="{7A7C6C36-BE26-4435-9CAC-E84FD7197C26}"/>
                </a:ext>
              </a:extLst>
            </p:cNvPr>
            <p:cNvGrpSpPr/>
            <p:nvPr/>
          </p:nvGrpSpPr>
          <p:grpSpPr>
            <a:xfrm>
              <a:off x="8751926" y="1634869"/>
              <a:ext cx="1807111" cy="1524635"/>
              <a:chOff x="8382318" y="959561"/>
              <a:chExt cx="1807111" cy="1524635"/>
            </a:xfrm>
          </p:grpSpPr>
          <p:sp>
            <p:nvSpPr>
              <p:cNvPr id="25" name="圆角矩形 20">
                <a:extLst>
                  <a:ext uri="{FF2B5EF4-FFF2-40B4-BE49-F238E27FC236}">
                    <a16:creationId xmlns:a16="http://schemas.microsoft.com/office/drawing/2014/main" id="{E1FF642D-22A2-477D-94D8-5027ADA2A6D9}"/>
                  </a:ext>
                </a:extLst>
              </p:cNvPr>
              <p:cNvSpPr/>
              <p:nvPr/>
            </p:nvSpPr>
            <p:spPr>
              <a:xfrm>
                <a:off x="8401269" y="959561"/>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8382318" y="993699"/>
                <a:ext cx="1726439" cy="438370"/>
              </a:xfrm>
              <a:prstGeom prst="rect">
                <a:avLst/>
              </a:prstGeom>
              <a:noFill/>
            </p:spPr>
            <p:txBody>
              <a:bodyPr wrap="square" rtlCol="0">
                <a:spAutoFit/>
              </a:bodyPr>
              <a:lstStyle/>
              <a:p>
                <a:pPr algn="ctr"/>
                <a:r>
                  <a:rPr lang="en-US" altLang="zh-CN" sz="900" b="1" dirty="0">
                    <a:solidFill>
                      <a:schemeClr val="bg1"/>
                    </a:solidFill>
                    <a:latin typeface="微软雅黑" panose="020B0503020204020204" pitchFamily="34" charset="-122"/>
                    <a:ea typeface="微软雅黑" panose="020B0503020204020204" pitchFamily="34" charset="-122"/>
                  </a:rPr>
                  <a:t>UAV Network</a:t>
                </a:r>
                <a:endParaRPr lang="zh-CN" altLang="en-US" sz="900" b="1" dirty="0">
                  <a:solidFill>
                    <a:schemeClr val="bg1"/>
                  </a:solidFill>
                  <a:latin typeface="微软雅黑" panose="020B0503020204020204" pitchFamily="34" charset="-122"/>
                  <a:ea typeface="微软雅黑" panose="020B0503020204020204" pitchFamily="34" charset="-122"/>
                </a:endParaRPr>
              </a:p>
            </p:txBody>
          </p:sp>
          <p:pic>
            <p:nvPicPr>
              <p:cNvPr id="27" name="图片 26"/>
              <p:cNvPicPr>
                <a:picLocks noChangeAspect="1"/>
              </p:cNvPicPr>
              <p:nvPr/>
            </p:nvPicPr>
            <p:blipFill>
              <a:blip r:embed="rId10"/>
              <a:stretch>
                <a:fillRect/>
              </a:stretch>
            </p:blipFill>
            <p:spPr>
              <a:xfrm>
                <a:off x="8538174" y="1405238"/>
                <a:ext cx="1542711" cy="1014123"/>
              </a:xfrm>
              <a:prstGeom prst="rect">
                <a:avLst/>
              </a:prstGeom>
            </p:spPr>
          </p:pic>
        </p:grpSp>
        <p:grpSp>
          <p:nvGrpSpPr>
            <p:cNvPr id="17" name="组合 16">
              <a:extLst>
                <a:ext uri="{FF2B5EF4-FFF2-40B4-BE49-F238E27FC236}">
                  <a16:creationId xmlns:a16="http://schemas.microsoft.com/office/drawing/2014/main" id="{A8B9F606-F689-4F1B-A125-FD1F3D338799}"/>
                </a:ext>
              </a:extLst>
            </p:cNvPr>
            <p:cNvGrpSpPr/>
            <p:nvPr/>
          </p:nvGrpSpPr>
          <p:grpSpPr>
            <a:xfrm>
              <a:off x="8582098" y="3223527"/>
              <a:ext cx="2361652" cy="1524635"/>
              <a:chOff x="9712150" y="2490506"/>
              <a:chExt cx="2361652" cy="1524635"/>
            </a:xfrm>
          </p:grpSpPr>
          <p:sp>
            <p:nvSpPr>
              <p:cNvPr id="22" name="圆角矩形 20">
                <a:extLst>
                  <a:ext uri="{FF2B5EF4-FFF2-40B4-BE49-F238E27FC236}">
                    <a16:creationId xmlns:a16="http://schemas.microsoft.com/office/drawing/2014/main" id="{67348D73-9F81-4CD6-AA43-AE6852C25909}"/>
                  </a:ext>
                </a:extLst>
              </p:cNvPr>
              <p:cNvSpPr/>
              <p:nvPr/>
            </p:nvSpPr>
            <p:spPr>
              <a:xfrm>
                <a:off x="9900929" y="2490506"/>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3" name="图片 22"/>
              <p:cNvPicPr>
                <a:picLocks noChangeAspect="1"/>
              </p:cNvPicPr>
              <p:nvPr/>
            </p:nvPicPr>
            <p:blipFill>
              <a:blip r:embed="rId11"/>
              <a:stretch>
                <a:fillRect/>
              </a:stretch>
            </p:blipFill>
            <p:spPr>
              <a:xfrm>
                <a:off x="9996466" y="2979414"/>
                <a:ext cx="1611953" cy="940564"/>
              </a:xfrm>
              <a:prstGeom prst="rect">
                <a:avLst/>
              </a:prstGeom>
            </p:spPr>
          </p:pic>
          <p:sp>
            <p:nvSpPr>
              <p:cNvPr id="24" name="文本框 23"/>
              <p:cNvSpPr txBox="1"/>
              <p:nvPr/>
            </p:nvSpPr>
            <p:spPr>
              <a:xfrm>
                <a:off x="9712150" y="2497272"/>
                <a:ext cx="2361652" cy="409147"/>
              </a:xfrm>
              <a:prstGeom prst="rect">
                <a:avLst/>
              </a:prstGeom>
              <a:noFill/>
            </p:spPr>
            <p:txBody>
              <a:bodyPr wrap="square" rtlCol="0">
                <a:spAutoFit/>
              </a:bodyPr>
              <a:lstStyle/>
              <a:p>
                <a:pPr algn="ctr"/>
                <a:r>
                  <a:rPr lang="en-US" altLang="zh-CN" sz="800" b="1" dirty="0">
                    <a:solidFill>
                      <a:schemeClr val="bg1"/>
                    </a:solidFill>
                    <a:latin typeface="微软雅黑" panose="020B0503020204020204" pitchFamily="34" charset="-122"/>
                    <a:ea typeface="微软雅黑" panose="020B0503020204020204" pitchFamily="34" charset="-122"/>
                  </a:rPr>
                  <a:t>Environment Monitoring</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a:extLst>
                <a:ext uri="{FF2B5EF4-FFF2-40B4-BE49-F238E27FC236}">
                  <a16:creationId xmlns:a16="http://schemas.microsoft.com/office/drawing/2014/main" id="{0FE83027-D032-4696-BB70-44F813C891F9}"/>
                </a:ext>
              </a:extLst>
            </p:cNvPr>
            <p:cNvGrpSpPr/>
            <p:nvPr/>
          </p:nvGrpSpPr>
          <p:grpSpPr>
            <a:xfrm>
              <a:off x="6812477" y="3094670"/>
              <a:ext cx="2059188" cy="1646374"/>
              <a:chOff x="8329733" y="3938863"/>
              <a:chExt cx="2059188" cy="1646374"/>
            </a:xfrm>
          </p:grpSpPr>
          <p:sp>
            <p:nvSpPr>
              <p:cNvPr id="19" name="圆角矩形 20">
                <a:extLst>
                  <a:ext uri="{FF2B5EF4-FFF2-40B4-BE49-F238E27FC236}">
                    <a16:creationId xmlns:a16="http://schemas.microsoft.com/office/drawing/2014/main" id="{CE3C0494-5FB2-472F-9B00-5D9DC517047E}"/>
                  </a:ext>
                </a:extLst>
              </p:cNvPr>
              <p:cNvSpPr/>
              <p:nvPr/>
            </p:nvSpPr>
            <p:spPr>
              <a:xfrm>
                <a:off x="8438850" y="4060602"/>
                <a:ext cx="1788160" cy="1524635"/>
              </a:xfrm>
              <a:prstGeom prst="roundRect">
                <a:avLst/>
              </a:prstGeom>
              <a:gradFill>
                <a:gsLst>
                  <a:gs pos="0">
                    <a:srgbClr val="17293F">
                      <a:alpha val="20000"/>
                    </a:srgbClr>
                  </a:gs>
                  <a:gs pos="100000">
                    <a:srgbClr val="31527B"/>
                  </a:gs>
                </a:gsLst>
                <a:lin ang="5400000" scaled="1"/>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文本框 19"/>
              <p:cNvSpPr txBox="1"/>
              <p:nvPr/>
            </p:nvSpPr>
            <p:spPr>
              <a:xfrm>
                <a:off x="8329733" y="3938863"/>
                <a:ext cx="2059188" cy="642942"/>
              </a:xfrm>
              <a:prstGeom prst="rect">
                <a:avLst/>
              </a:prstGeom>
              <a:noFill/>
            </p:spPr>
            <p:txBody>
              <a:bodyPr wrap="square" rtlCol="0">
                <a:spAutoFit/>
              </a:bodyPr>
              <a:lstStyle/>
              <a:p>
                <a:pPr algn="ctr"/>
                <a:r>
                  <a:rPr lang="en-US" altLang="zh-CN" sz="800" b="1" dirty="0">
                    <a:solidFill>
                      <a:schemeClr val="bg1"/>
                    </a:solidFill>
                    <a:latin typeface="微软雅黑" panose="020B0503020204020204" pitchFamily="34" charset="-122"/>
                    <a:ea typeface="微软雅黑" panose="020B0503020204020204" pitchFamily="34" charset="-122"/>
                  </a:rPr>
                  <a:t>Space-Terrestrial Integrated Network</a:t>
                </a:r>
                <a:endParaRPr lang="zh-CN" altLang="en-US" sz="800" b="1" dirty="0">
                  <a:solidFill>
                    <a:schemeClr val="bg1"/>
                  </a:solidFill>
                  <a:latin typeface="微软雅黑" panose="020B0503020204020204" pitchFamily="34" charset="-122"/>
                  <a:ea typeface="微软雅黑" panose="020B0503020204020204" pitchFamily="34" charset="-122"/>
                </a:endParaRPr>
              </a:p>
            </p:txBody>
          </p:sp>
          <p:pic>
            <p:nvPicPr>
              <p:cNvPr id="21" name="Picture 2" descr="https://gimg2.baidu.com/image_search/src=http%3A%2F%2Fp8.itc.cn%2Fq_70%2Fimages03%2F20201019%2F9a43e01dcc5d446e8ef8c69d49c49301.jpeg&amp;refer=http%3A%2F%2Fp8.itc.cn&amp;app=2002&amp;size=f9999,10000&amp;q=a80&amp;n=0&amp;g=0n&amp;fmt=jpeg?sec=1638801546&amp;t=83970569f1a3974ed2fc3a7afe01a5d6">
                <a:extLst>
                  <a:ext uri="{FF2B5EF4-FFF2-40B4-BE49-F238E27FC236}">
                    <a16:creationId xmlns:a16="http://schemas.microsoft.com/office/drawing/2014/main" id="{39B56E7C-67FE-426A-AF52-E5CF491833F0}"/>
                  </a:ext>
                </a:extLst>
              </p:cNvPr>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5059" b="24397"/>
              <a:stretch/>
            </p:blipFill>
            <p:spPr bwMode="auto">
              <a:xfrm>
                <a:off x="8521147" y="4494274"/>
                <a:ext cx="1645586" cy="100233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8" name="文本框 47"/>
          <p:cNvSpPr txBox="1"/>
          <p:nvPr/>
        </p:nvSpPr>
        <p:spPr>
          <a:xfrm>
            <a:off x="3003096" y="4922691"/>
            <a:ext cx="3744415" cy="230832"/>
          </a:xfrm>
          <a:prstGeom prst="rect">
            <a:avLst/>
          </a:prstGeom>
          <a:noFill/>
        </p:spPr>
        <p:txBody>
          <a:bodyPr wrap="square" rtlCol="0">
            <a:spAutoFit/>
          </a:bodyPr>
          <a:lstStyle/>
          <a:p>
            <a:pPr algn="ctr"/>
            <a:r>
              <a:rPr lang="en-US" altLang="zh-CN" sz="900" dirty="0">
                <a:latin typeface="+mn-ea"/>
                <a:ea typeface="+mn-ea"/>
              </a:rPr>
              <a:t>Figure1 - Diverse applicable scenarios for wireless sensing</a:t>
            </a:r>
          </a:p>
        </p:txBody>
      </p:sp>
    </p:spTree>
    <p:extLst>
      <p:ext uri="{BB962C8B-B14F-4D97-AF65-F5344CB8AC3E}">
        <p14:creationId xmlns:p14="http://schemas.microsoft.com/office/powerpoint/2010/main" val="1053620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Motivation</a:t>
            </a:r>
          </a:p>
        </p:txBody>
      </p:sp>
      <p:sp>
        <p:nvSpPr>
          <p:cNvPr id="3" name="内容占位符 2"/>
          <p:cNvSpPr>
            <a:spLocks noGrp="1"/>
          </p:cNvSpPr>
          <p:nvPr>
            <p:ph idx="1"/>
          </p:nvPr>
        </p:nvSpPr>
        <p:spPr>
          <a:xfrm>
            <a:off x="269796" y="843558"/>
            <a:ext cx="8549927" cy="3893371"/>
          </a:xfrm>
        </p:spPr>
        <p:txBody>
          <a:bodyPr wrap="square">
            <a:spAutoFit/>
          </a:bodyPr>
          <a:lstStyle/>
          <a:p>
            <a:pPr>
              <a:lnSpc>
                <a:spcPct val="100000"/>
              </a:lnSpc>
            </a:pPr>
            <a:r>
              <a:rPr lang="en-US" altLang="zh-CN" sz="1300" dirty="0"/>
              <a:t>Many new emerging businesses require sensing capability to provide accurate and timely services, however, traditional radar technology is high cost to deploy and not flexible enough to extent to current diverse services.</a:t>
            </a:r>
          </a:p>
          <a:p>
            <a:pPr>
              <a:lnSpc>
                <a:spcPct val="100000"/>
              </a:lnSpc>
            </a:pPr>
            <a:r>
              <a:rPr lang="en-US" altLang="zh-CN" sz="1300" dirty="0"/>
              <a:t>Although 5G already offer the positioning functions by means of beam detection/tracking, many studies show that ICAS can provide more accuracy and richer sensing content than the 5G existing sensing capability. </a:t>
            </a:r>
          </a:p>
          <a:p>
            <a:pPr>
              <a:lnSpc>
                <a:spcPct val="100000"/>
              </a:lnSpc>
            </a:pPr>
            <a:r>
              <a:rPr lang="en-US" altLang="zh-CN" sz="1300" dirty="0"/>
              <a:t>With the use of higher frequency bands (from mm-Wave to THz), wider bandwidth, and denser distribution of massive arrays in 5G and future 6G systems, it is possible to enable the integration of wireless sensing and communication in a single system and mutually enhance each other.</a:t>
            </a:r>
          </a:p>
          <a:p>
            <a:pPr lvl="1">
              <a:lnSpc>
                <a:spcPct val="100000"/>
              </a:lnSpc>
              <a:buFont typeface="Wingdings" panose="05000000000000000000" pitchFamily="2" charset="2"/>
              <a:buChar char=""/>
            </a:pPr>
            <a:r>
              <a:rPr lang="en-US" altLang="zh-CN" sz="1100" b="1" dirty="0"/>
              <a:t>Sensing exploration</a:t>
            </a:r>
            <a:r>
              <a:rPr lang="en-US" altLang="zh-CN" sz="1100" dirty="0"/>
              <a:t>: With sensing capability, the 5G system as a whole can serve as a sensor and explore the radio wave transmission, reflection, and scattering to sense and better understand the physical world, providing a broad range of new services.</a:t>
            </a:r>
          </a:p>
          <a:p>
            <a:pPr lvl="1">
              <a:lnSpc>
                <a:spcPct val="100000"/>
              </a:lnSpc>
              <a:buFont typeface="Wingdings" panose="05000000000000000000" pitchFamily="2" charset="2"/>
              <a:buChar char=""/>
            </a:pPr>
            <a:r>
              <a:rPr lang="en-US" altLang="zh-CN" sz="1100" b="1" dirty="0"/>
              <a:t>Communication enhancement</a:t>
            </a:r>
            <a:r>
              <a:rPr lang="en-US" altLang="zh-CN" sz="1100" dirty="0"/>
              <a:t>: The capabilities of high-accuracy localization, imaging, and environment reconstruction obtained from sensing could help improve the communication performance such as more accurate beamforming, faster beam failure recovery, and less overhead to track the channel state information (CSI).</a:t>
            </a:r>
            <a:endParaRPr lang="en-US" altLang="zh-CN" sz="1300" dirty="0"/>
          </a:p>
          <a:p>
            <a:pPr>
              <a:lnSpc>
                <a:spcPct val="100000"/>
              </a:lnSpc>
            </a:pPr>
            <a:r>
              <a:rPr lang="en-US" altLang="zh-CN" sz="1300" dirty="0"/>
              <a:t>As the process of industrial automation and digitalization has begun in 5G, the research of 5G ICAS is very meaningful for promoting 5G network to provide more intelligent services to consumer and industrial customers, at the same time, it can also make technical preparations for 6G ICAS design. So, </a:t>
            </a:r>
            <a:r>
              <a:rPr lang="en-US" altLang="zh-CN" sz="1300" b="1" dirty="0"/>
              <a:t>it is proposed to start a study item of ICAS in Rel-18 to study the integrating sensing with communication on the existing 5G network</a:t>
            </a:r>
            <a:r>
              <a:rPr lang="en-US" altLang="zh-CN" sz="1300" dirty="0"/>
              <a:t>.</a:t>
            </a:r>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pPr>
                <a:defRPr/>
              </a:pPr>
              <a:t>3</a:t>
            </a:fld>
            <a:endParaRPr lang="en-US" dirty="0"/>
          </a:p>
        </p:txBody>
      </p:sp>
    </p:spTree>
    <p:extLst>
      <p:ext uri="{BB962C8B-B14F-4D97-AF65-F5344CB8AC3E}">
        <p14:creationId xmlns:p14="http://schemas.microsoft.com/office/powerpoint/2010/main" val="2046757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Use case description (1)</a:t>
            </a:r>
          </a:p>
        </p:txBody>
      </p:sp>
      <p:sp>
        <p:nvSpPr>
          <p:cNvPr id="3" name="内容占位符 2"/>
          <p:cNvSpPr>
            <a:spLocks noGrp="1"/>
          </p:cNvSpPr>
          <p:nvPr>
            <p:ph idx="1"/>
          </p:nvPr>
        </p:nvSpPr>
        <p:spPr>
          <a:xfrm>
            <a:off x="235770" y="699542"/>
            <a:ext cx="8477919" cy="2523766"/>
          </a:xfrm>
        </p:spPr>
        <p:txBody>
          <a:bodyPr wrap="square">
            <a:spAutoFit/>
          </a:bodyPr>
          <a:lstStyle/>
          <a:p>
            <a:pPr marL="263519" lvl="1" indent="-263519">
              <a:buClr>
                <a:srgbClr val="FF6600"/>
              </a:buClr>
              <a:buFont typeface="Wingdings" pitchFamily="2" charset="2"/>
              <a:buChar char="n"/>
            </a:pPr>
            <a:r>
              <a:rPr lang="en-US" altLang="zh-CN" sz="1600" dirty="0"/>
              <a:t>Typical use cases for ICAS:</a:t>
            </a:r>
          </a:p>
          <a:p>
            <a:pPr marL="527037" lvl="2">
              <a:buClrTx/>
            </a:pPr>
            <a:r>
              <a:rPr lang="en-US" altLang="zh-CN" sz="1100" b="1" dirty="0"/>
              <a:t>Use Case#1</a:t>
            </a:r>
            <a:r>
              <a:rPr lang="en-US" altLang="zh-CN" sz="1100" dirty="0"/>
              <a:t>: Autonomous vehicles need real-time sensing for vehicle driving environment. With wireless sensing, it is easy to imagine that an autonomous driving car could work well or even better in all types of weather and light conditions.</a:t>
            </a:r>
          </a:p>
          <a:p>
            <a:pPr marL="527037" lvl="2">
              <a:buClrTx/>
            </a:pPr>
            <a:r>
              <a:rPr lang="en-US" altLang="zh-CN" sz="1100" b="1" dirty="0"/>
              <a:t>Use Case#2</a:t>
            </a:r>
            <a:r>
              <a:rPr lang="en-US" altLang="zh-CN" sz="1100" dirty="0"/>
              <a:t>: UAV could be used as an air base station for various emergency scenarios, such as disaster rescue. Wireless sensing can provide all-weather service, increase UAV mobility and flexibility, help UAV cluster formation flight, hazard detection, collision avoidance and compliance with UAV regulations.</a:t>
            </a:r>
          </a:p>
          <a:p>
            <a:pPr marL="527037" lvl="2">
              <a:buClrTx/>
            </a:pPr>
            <a:r>
              <a:rPr lang="en-US" altLang="zh-CN" sz="1100" b="1" dirty="0"/>
              <a:t>Use Case#3</a:t>
            </a:r>
            <a:r>
              <a:rPr lang="en-US" altLang="zh-CN" sz="1100" dirty="0"/>
              <a:t>: Real-time monitoring can be used in a smart home or intelligent factory to monitor the movement of  robots or smart devices, it requires real-time sensing for the environment and the surroundings, with wireless sensing, more accuracy and timely sensing content can be provided. </a:t>
            </a:r>
          </a:p>
          <a:p>
            <a:pPr marL="527037" lvl="2">
              <a:buClr>
                <a:srgbClr val="FF6600"/>
              </a:buClr>
              <a:buFont typeface="Wingdings" pitchFamily="2" charset="2"/>
              <a:buChar char="n"/>
            </a:pPr>
            <a:endParaRPr lang="en-US" altLang="zh-CN" sz="1100" dirty="0"/>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4</a:t>
            </a:fld>
            <a:endParaRPr lang="en-US" dirty="0"/>
          </a:p>
        </p:txBody>
      </p:sp>
      <p:sp>
        <p:nvSpPr>
          <p:cNvPr id="6" name="内容占位符 3"/>
          <p:cNvSpPr txBox="1">
            <a:spLocks/>
          </p:cNvSpPr>
          <p:nvPr/>
        </p:nvSpPr>
        <p:spPr>
          <a:xfrm>
            <a:off x="539552" y="3003799"/>
            <a:ext cx="2492152" cy="1741004"/>
          </a:xfrm>
          <a:prstGeom prst="rect">
            <a:avLst/>
          </a:prstGeom>
          <a:solidFill>
            <a:schemeClr val="accent3"/>
          </a:solidFill>
          <a:ln w="28575">
            <a:solidFill>
              <a:schemeClr val="accent1"/>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buNone/>
            </a:pPr>
            <a:r>
              <a:rPr lang="en-US" altLang="zh-CN" sz="1400" b="1" i="1" dirty="0">
                <a:solidFill>
                  <a:srgbClr val="0070C0"/>
                </a:solidFill>
              </a:rPr>
              <a:t>1. Autonomous vehicles:</a:t>
            </a:r>
          </a:p>
        </p:txBody>
      </p:sp>
      <p:pic>
        <p:nvPicPr>
          <p:cNvPr id="9" name="Picture 4" descr="https://gimg2.baidu.com/image_search/src=http%3A%2F%2Fimg.nextcar.cn%2Fpicbed%2F2020_04_14%2F5d5e2ed2f47b4dbe8d05955da446738c.jpg&amp;refer=http%3A%2F%2Fimg.nextcar.cn&amp;app=2002&amp;size=f9999,10000&amp;q=a80&amp;n=0&amp;g=0n&amp;fmt=jpeg?sec=1636433451&amp;t=ff2669df7d754cf6e7e922afb9b7719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2794" y="3380630"/>
            <a:ext cx="2185668" cy="1223536"/>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
        <p:nvSpPr>
          <p:cNvPr id="10" name="内容占位符 3"/>
          <p:cNvSpPr txBox="1">
            <a:spLocks/>
          </p:cNvSpPr>
          <p:nvPr/>
        </p:nvSpPr>
        <p:spPr>
          <a:xfrm>
            <a:off x="3228652" y="3003798"/>
            <a:ext cx="2567483" cy="1741005"/>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sz="1400" b="1" dirty="0"/>
              <a:t>2. Unmanned Aerial Vehicle:</a:t>
            </a:r>
          </a:p>
        </p:txBody>
      </p:sp>
      <p:sp>
        <p:nvSpPr>
          <p:cNvPr id="13" name="内容占位符 3"/>
          <p:cNvSpPr txBox="1">
            <a:spLocks/>
          </p:cNvSpPr>
          <p:nvPr/>
        </p:nvSpPr>
        <p:spPr>
          <a:xfrm>
            <a:off x="6012160" y="3003799"/>
            <a:ext cx="2492152" cy="174100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sz="1400" b="1" dirty="0"/>
              <a:t>3. Real-time monitoring:</a:t>
            </a: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77136" y="3396232"/>
            <a:ext cx="2162200" cy="1207934"/>
          </a:xfrm>
          <a:prstGeom prst="rect">
            <a:avLst/>
          </a:prstGeom>
          <a:effectLst>
            <a:softEdge rad="31750"/>
          </a:effectLst>
        </p:spPr>
      </p:pic>
      <p:pic>
        <p:nvPicPr>
          <p:cNvPr id="16" name="Picture 6" descr="https://img2.baidu.com/it/u=2883680740,2351500433&amp;fm=26&amp;fmt=aut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02319" y="3361079"/>
            <a:ext cx="2195345" cy="1321598"/>
          </a:xfrm>
          <a:prstGeom prst="rect">
            <a:avLst/>
          </a:prstGeom>
          <a:noFill/>
          <a:effectLst>
            <a:softEdge rad="3175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4525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Use case description (2)</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5</a:t>
            </a:fld>
            <a:endParaRPr lang="en-US" dirty="0"/>
          </a:p>
        </p:txBody>
      </p:sp>
      <p:sp>
        <p:nvSpPr>
          <p:cNvPr id="12" name="内容占位符 3"/>
          <p:cNvSpPr txBox="1">
            <a:spLocks/>
          </p:cNvSpPr>
          <p:nvPr/>
        </p:nvSpPr>
        <p:spPr>
          <a:xfrm>
            <a:off x="977781" y="2794680"/>
            <a:ext cx="3522211" cy="1936552"/>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dirty="0"/>
              <a:t>4. Ultra-high precision positioning:</a:t>
            </a:r>
          </a:p>
        </p:txBody>
      </p:sp>
      <p:sp>
        <p:nvSpPr>
          <p:cNvPr id="14" name="内容占位符 3"/>
          <p:cNvSpPr txBox="1">
            <a:spLocks/>
          </p:cNvSpPr>
          <p:nvPr/>
        </p:nvSpPr>
        <p:spPr>
          <a:xfrm>
            <a:off x="5004048" y="2787774"/>
            <a:ext cx="3456384" cy="1943457"/>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r>
              <a:rPr lang="en-US" altLang="zh-CN" dirty="0"/>
              <a:t>5.Weather or air pollution monitoring:</a:t>
            </a:r>
          </a:p>
        </p:txBody>
      </p:sp>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18767" y="3216610"/>
            <a:ext cx="2695741" cy="1401396"/>
          </a:xfrm>
          <a:prstGeom prst="rect">
            <a:avLst/>
          </a:prstGeom>
          <a:noFill/>
          <a:effectLst>
            <a:softEdge rad="31750"/>
          </a:effectLst>
        </p:spPr>
      </p:pic>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36096" y="3216610"/>
            <a:ext cx="2592288" cy="1409753"/>
          </a:xfrm>
          <a:prstGeom prst="rect">
            <a:avLst/>
          </a:prstGeom>
          <a:noFill/>
          <a:effectLst>
            <a:softEdge rad="31750"/>
          </a:effectLst>
        </p:spPr>
      </p:pic>
      <p:sp>
        <p:nvSpPr>
          <p:cNvPr id="18" name="内容占位符 2"/>
          <p:cNvSpPr txBox="1">
            <a:spLocks/>
          </p:cNvSpPr>
          <p:nvPr/>
        </p:nvSpPr>
        <p:spPr>
          <a:xfrm>
            <a:off x="235770" y="699542"/>
            <a:ext cx="8477919" cy="196361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19" lvl="1" indent="-263519">
              <a:buClr>
                <a:srgbClr val="FF6600"/>
              </a:buClr>
              <a:buFont typeface="Wingdings" pitchFamily="2" charset="2"/>
              <a:buChar char="n"/>
            </a:pPr>
            <a:r>
              <a:rPr lang="en-US" altLang="zh-CN" sz="1600" kern="0" dirty="0"/>
              <a:t>Typical use cases for ICAS:</a:t>
            </a:r>
          </a:p>
          <a:p>
            <a:pPr marL="527037" lvl="2">
              <a:buClrTx/>
            </a:pPr>
            <a:r>
              <a:rPr lang="en-US" altLang="zh-CN" sz="1100" b="1" kern="0" dirty="0"/>
              <a:t>Use Case#4</a:t>
            </a:r>
            <a:r>
              <a:rPr lang="en-US" altLang="zh-CN" sz="1100" kern="0" dirty="0"/>
              <a:t>: Ultra-high precision positioning is very useful in many other use cases, such as autonomous driving, the wireless sensing can provide accurate position of the neighbor vehicles and the barriers, improve the safety of autonomous driving.</a:t>
            </a:r>
          </a:p>
          <a:p>
            <a:pPr marL="527037" lvl="2">
              <a:buClrTx/>
            </a:pPr>
            <a:r>
              <a:rPr lang="en-US" altLang="zh-CN" sz="1100" b="1" kern="0" dirty="0"/>
              <a:t>Use Case#5</a:t>
            </a:r>
            <a:r>
              <a:rPr lang="en-US" altLang="zh-CN" sz="1100" kern="0" dirty="0"/>
              <a:t>: Weather or air pollution monitoring is meaningful for the agricultural industry and social governance, the wireless sensing can obtain environmental information such as temperature, humidity and air particle concentration with the transmission characteristics of radio signals. By analyzing attenuation characteristics of the millimeter wave, we can monitor rainfall or other changes in the atmospheric environment, such as water vapor, air pollutants and insects. </a:t>
            </a:r>
          </a:p>
        </p:txBody>
      </p:sp>
    </p:spTree>
    <p:extLst>
      <p:ext uri="{BB962C8B-B14F-4D97-AF65-F5344CB8AC3E}">
        <p14:creationId xmlns:p14="http://schemas.microsoft.com/office/powerpoint/2010/main" val="2626283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44317" y="2341566"/>
            <a:ext cx="5393769" cy="2654297"/>
            <a:chOff x="536883" y="2232308"/>
            <a:chExt cx="7873785" cy="2763099"/>
          </a:xfrm>
        </p:grpSpPr>
        <p:sp>
          <p:nvSpPr>
            <p:cNvPr id="6" name="内容占位符 3"/>
            <p:cNvSpPr txBox="1">
              <a:spLocks/>
            </p:cNvSpPr>
            <p:nvPr/>
          </p:nvSpPr>
          <p:spPr>
            <a:xfrm>
              <a:off x="536883" y="2373178"/>
              <a:ext cx="7873785" cy="2622229"/>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buNone/>
              </a:pPr>
              <a:r>
                <a:rPr lang="en-US" altLang="zh-CN" sz="1200" b="1" dirty="0">
                  <a:solidFill>
                    <a:schemeClr val="accent4"/>
                  </a:solidFill>
                </a:rPr>
                <a:t>Objective 1: Identify and categorize use cases and related KPIs: </a:t>
              </a:r>
            </a:p>
            <a:p>
              <a:pPr>
                <a:buFont typeface="Wingdings" panose="05000000000000000000" pitchFamily="2" charset="2"/>
                <a:buChar char="p"/>
              </a:pPr>
              <a:r>
                <a:rPr lang="en-US" altLang="zh-CN" sz="1200" dirty="0"/>
                <a:t>Identify and categorize typical use cases and their related KPIs, such as:</a:t>
              </a:r>
            </a:p>
            <a:p>
              <a:pPr marL="698487" lvl="2" indent="-171450">
                <a:buClrTx/>
              </a:pPr>
              <a:r>
                <a:rPr lang="en-US" altLang="zh-CN" sz="1000" dirty="0"/>
                <a:t>Autonomous vehicles</a:t>
              </a:r>
            </a:p>
            <a:p>
              <a:pPr marL="698487" lvl="2" indent="-171450">
                <a:buClrTx/>
              </a:pPr>
              <a:r>
                <a:rPr lang="en-US" altLang="zh-CN" sz="1000" dirty="0"/>
                <a:t>UAV</a:t>
              </a:r>
            </a:p>
            <a:p>
              <a:pPr marL="698487" lvl="2" indent="-171450">
                <a:buClrTx/>
              </a:pPr>
              <a:r>
                <a:rPr lang="en-US" altLang="zh-CN" sz="1000" dirty="0"/>
                <a:t>Location</a:t>
              </a:r>
            </a:p>
            <a:p>
              <a:pPr marL="698487" lvl="2" indent="-171450">
                <a:buClrTx/>
              </a:pPr>
              <a:r>
                <a:rPr lang="en-US" altLang="zh-CN" sz="1000" dirty="0"/>
                <a:t>Weather or air pollution monitoring</a:t>
              </a:r>
            </a:p>
            <a:p>
              <a:pPr marL="698487" lvl="2" indent="-171450">
                <a:buClrTx/>
              </a:pPr>
              <a:r>
                <a:rPr lang="en-US" altLang="zh-CN" sz="1000" dirty="0"/>
                <a:t>Real-time monitoring…</a:t>
              </a:r>
              <a:endParaRPr lang="en-US" altLang="zh-CN" sz="1200" dirty="0"/>
            </a:p>
            <a:p>
              <a:pPr>
                <a:buFont typeface="Wingdings" panose="05000000000000000000" pitchFamily="2" charset="2"/>
                <a:buChar char="p"/>
              </a:pPr>
              <a:r>
                <a:rPr lang="en-US" altLang="zh-CN" sz="1200" dirty="0"/>
                <a:t>Down-selection of use cases and KPIs for performance evaluation;</a:t>
              </a:r>
            </a:p>
          </p:txBody>
        </p:sp>
        <p:sp>
          <p:nvSpPr>
            <p:cNvPr id="7" name="矩形 6"/>
            <p:cNvSpPr/>
            <p:nvPr/>
          </p:nvSpPr>
          <p:spPr>
            <a:xfrm>
              <a:off x="757631" y="2232308"/>
              <a:ext cx="2480762" cy="345895"/>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grpSp>
      <p:sp>
        <p:nvSpPr>
          <p:cNvPr id="3" name="内容占位符 2"/>
          <p:cNvSpPr>
            <a:spLocks noGrp="1"/>
          </p:cNvSpPr>
          <p:nvPr>
            <p:ph idx="1"/>
          </p:nvPr>
        </p:nvSpPr>
        <p:spPr>
          <a:xfrm>
            <a:off x="244317" y="663340"/>
            <a:ext cx="8288123" cy="2933109"/>
          </a:xfrm>
        </p:spPr>
        <p:txBody>
          <a:bodyPr wrap="square">
            <a:spAutoFit/>
          </a:bodyPr>
          <a:lstStyle/>
          <a:p>
            <a:pPr marL="263519" lvl="1" indent="-263519">
              <a:buClr>
                <a:srgbClr val="FF6600"/>
              </a:buClr>
              <a:buFont typeface="Wingdings" pitchFamily="2" charset="2"/>
              <a:buChar char="n"/>
            </a:pPr>
            <a:r>
              <a:rPr lang="en-US" altLang="zh-CN" sz="1300" dirty="0"/>
              <a:t>This study aims at studying integrated communication and sensing (ICAS) technic to enable the sensing services in 5G RAN system. As illustrate above, there are many use cases for wireless sensing, and each use case will meet the challenge of a number of key performance indicators (KPIs) including latency, reliability, connection density, sensing area, etc. </a:t>
            </a:r>
          </a:p>
          <a:p>
            <a:pPr marL="263519" lvl="1" indent="-263519">
              <a:buClr>
                <a:srgbClr val="FF6600"/>
              </a:buClr>
              <a:buFont typeface="Wingdings" pitchFamily="2" charset="2"/>
              <a:buChar char="n"/>
            </a:pPr>
            <a:r>
              <a:rPr lang="en-US" altLang="zh-CN" sz="1300" dirty="0"/>
              <a:t>Therefore, in this study item we need to identify and categorize use cases and related KPIs, as the applicable scenario inputs for simulation evaluation.</a:t>
            </a:r>
          </a:p>
          <a:p>
            <a:pPr marL="263519" lvl="1" indent="-263519">
              <a:buClr>
                <a:srgbClr val="FF6600"/>
              </a:buClr>
              <a:buFont typeface="Wingdings" pitchFamily="2" charset="2"/>
              <a:buChar char="n"/>
            </a:pPr>
            <a:endParaRPr lang="en-US" altLang="zh-CN" sz="1300" dirty="0"/>
          </a:p>
          <a:p>
            <a:pPr marL="0" lvl="1" indent="0">
              <a:buClr>
                <a:srgbClr val="FF6600"/>
              </a:buClr>
              <a:buNone/>
            </a:pPr>
            <a:endParaRPr lang="en-US" altLang="zh-CN" sz="1600" dirty="0"/>
          </a:p>
          <a:p>
            <a:pPr marL="263519" lvl="1" indent="-263519">
              <a:buClr>
                <a:srgbClr val="FF6600"/>
              </a:buClr>
              <a:buFont typeface="Wingdings" pitchFamily="2" charset="2"/>
              <a:buChar char="n"/>
            </a:pPr>
            <a:endParaRPr lang="en-US" altLang="zh-CN" sz="1200" dirty="0"/>
          </a:p>
          <a:p>
            <a:pPr lvl="2">
              <a:buFont typeface="Wingdings" panose="05000000000000000000" pitchFamily="2" charset="2"/>
              <a:buChar char=""/>
            </a:pPr>
            <a:endParaRPr lang="en-US" altLang="zh-CN" sz="1400" dirty="0"/>
          </a:p>
        </p:txBody>
      </p:sp>
      <p:sp>
        <p:nvSpPr>
          <p:cNvPr id="2" name="标题 1"/>
          <p:cNvSpPr>
            <a:spLocks noGrp="1"/>
          </p:cNvSpPr>
          <p:nvPr>
            <p:ph type="title"/>
          </p:nvPr>
        </p:nvSpPr>
        <p:spPr/>
        <p:txBody>
          <a:bodyPr/>
          <a:lstStyle/>
          <a:p>
            <a:r>
              <a:rPr lang="en-US" altLang="zh-CN" dirty="0"/>
              <a:t>Identify and categorize use cases and related KPIs</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6</a:t>
            </a:fld>
            <a:endParaRPr lang="en-US" dirty="0"/>
          </a:p>
        </p:txBody>
      </p:sp>
      <p:pic>
        <p:nvPicPr>
          <p:cNvPr id="10" name="图片 9"/>
          <p:cNvPicPr>
            <a:picLocks noChangeAspect="1"/>
          </p:cNvPicPr>
          <p:nvPr/>
        </p:nvPicPr>
        <p:blipFill>
          <a:blip r:embed="rId4"/>
          <a:stretch>
            <a:fillRect/>
          </a:stretch>
        </p:blipFill>
        <p:spPr>
          <a:xfrm>
            <a:off x="5796136" y="2643758"/>
            <a:ext cx="3290400" cy="1741223"/>
          </a:xfrm>
          <a:prstGeom prst="rect">
            <a:avLst/>
          </a:prstGeom>
        </p:spPr>
      </p:pic>
      <p:sp>
        <p:nvSpPr>
          <p:cNvPr id="11" name="文本框 10"/>
          <p:cNvSpPr txBox="1"/>
          <p:nvPr/>
        </p:nvSpPr>
        <p:spPr>
          <a:xfrm>
            <a:off x="5638086" y="4494044"/>
            <a:ext cx="3744415" cy="230832"/>
          </a:xfrm>
          <a:prstGeom prst="rect">
            <a:avLst/>
          </a:prstGeom>
          <a:noFill/>
        </p:spPr>
        <p:txBody>
          <a:bodyPr wrap="square" rtlCol="0">
            <a:spAutoFit/>
          </a:bodyPr>
          <a:lstStyle/>
          <a:p>
            <a:pPr algn="ctr"/>
            <a:r>
              <a:rPr lang="en-US" altLang="zh-CN" sz="900" dirty="0">
                <a:latin typeface="+mn-ea"/>
                <a:ea typeface="+mn-ea"/>
              </a:rPr>
              <a:t>Figure 2 - Typical use cases and related KPIs</a:t>
            </a:r>
            <a:endParaRPr lang="zh-CN" altLang="en-US" sz="900" dirty="0">
              <a:latin typeface="+mn-ea"/>
              <a:ea typeface="+mn-ea"/>
            </a:endParaRPr>
          </a:p>
        </p:txBody>
      </p:sp>
    </p:spTree>
    <p:extLst>
      <p:ext uri="{BB962C8B-B14F-4D97-AF65-F5344CB8AC3E}">
        <p14:creationId xmlns:p14="http://schemas.microsoft.com/office/powerpoint/2010/main" val="3665115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42002"/>
            <a:ext cx="7633543" cy="597591"/>
          </a:xfrm>
        </p:spPr>
        <p:txBody>
          <a:bodyPr/>
          <a:lstStyle/>
          <a:p>
            <a:r>
              <a:rPr lang="en-US" altLang="zh-CN" dirty="0"/>
              <a:t>Evaluation methodology and performance evaluation(1)</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7</a:t>
            </a:fld>
            <a:endParaRPr lang="en-US" dirty="0"/>
          </a:p>
        </p:txBody>
      </p:sp>
      <p:sp>
        <p:nvSpPr>
          <p:cNvPr id="7" name="内容占位符 2"/>
          <p:cNvSpPr txBox="1">
            <a:spLocks/>
          </p:cNvSpPr>
          <p:nvPr/>
        </p:nvSpPr>
        <p:spPr>
          <a:xfrm>
            <a:off x="250825" y="699542"/>
            <a:ext cx="8549927" cy="1231104"/>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600" kern="0" dirty="0"/>
              <a:t> </a:t>
            </a:r>
            <a:r>
              <a:rPr lang="en-US" altLang="zh-CN" sz="1600" b="1" kern="0" dirty="0"/>
              <a:t>Sensing Mode</a:t>
            </a:r>
            <a:r>
              <a:rPr lang="en-US" altLang="zh-CN" sz="1600" kern="0" dirty="0"/>
              <a:t>: </a:t>
            </a:r>
            <a:r>
              <a:rPr lang="en-US" altLang="zh-CN" sz="1400" kern="0" dirty="0"/>
              <a:t>the sensing can be classified into following two categories.</a:t>
            </a:r>
          </a:p>
          <a:p>
            <a:pPr lvl="1">
              <a:lnSpc>
                <a:spcPct val="100000"/>
              </a:lnSpc>
              <a:buFont typeface="Wingdings" panose="05000000000000000000" pitchFamily="2" charset="2"/>
              <a:buChar char=""/>
            </a:pPr>
            <a:r>
              <a:rPr lang="en-US" altLang="zh-CN" sz="1200" b="1" kern="0" dirty="0"/>
              <a:t>Active sensing</a:t>
            </a:r>
            <a:r>
              <a:rPr lang="en-US" altLang="zh-CN" sz="1200" kern="0" dirty="0"/>
              <a:t>: The perceiver (NG-RAN nodes</a:t>
            </a:r>
            <a:r>
              <a:rPr lang="zh-CN" altLang="en-US" sz="1200" kern="0" dirty="0"/>
              <a:t> </a:t>
            </a:r>
            <a:r>
              <a:rPr lang="en-US" altLang="zh-CN" sz="1200" kern="0" dirty="0"/>
              <a:t>or UEs) sends sensing signals, and after being reflected by the target object, the perceiver receives the echo signals for sensing.</a:t>
            </a:r>
          </a:p>
          <a:p>
            <a:pPr lvl="1">
              <a:lnSpc>
                <a:spcPct val="100000"/>
              </a:lnSpc>
              <a:buFont typeface="Wingdings" panose="05000000000000000000" pitchFamily="2" charset="2"/>
              <a:buChar char=""/>
            </a:pPr>
            <a:r>
              <a:rPr lang="en-US" altLang="zh-CN" sz="1200" b="1" kern="0" dirty="0"/>
              <a:t>Passive sensing</a:t>
            </a:r>
            <a:r>
              <a:rPr lang="en-US" altLang="zh-CN" sz="1200" kern="0" dirty="0"/>
              <a:t>: The perceiver (NG-RAN nodes</a:t>
            </a:r>
            <a:r>
              <a:rPr lang="zh-CN" altLang="en-US" sz="1200" kern="0" dirty="0"/>
              <a:t> </a:t>
            </a:r>
            <a:r>
              <a:rPr lang="en-US" altLang="zh-CN" sz="1200" kern="0" dirty="0"/>
              <a:t>or UEs) performs sensing by acquiring sensing signals emitted by the target object or reflected by the target object or other object. </a:t>
            </a:r>
          </a:p>
        </p:txBody>
      </p:sp>
      <p:grpSp>
        <p:nvGrpSpPr>
          <p:cNvPr id="3" name="组合 2"/>
          <p:cNvGrpSpPr/>
          <p:nvPr/>
        </p:nvGrpSpPr>
        <p:grpSpPr>
          <a:xfrm>
            <a:off x="467544" y="2094136"/>
            <a:ext cx="8367230" cy="2637854"/>
            <a:chOff x="467544" y="2094136"/>
            <a:chExt cx="8367230" cy="2637854"/>
          </a:xfrm>
        </p:grpSpPr>
        <p:sp>
          <p:nvSpPr>
            <p:cNvPr id="9" name="内容占位符 3"/>
            <p:cNvSpPr txBox="1">
              <a:spLocks/>
            </p:cNvSpPr>
            <p:nvPr/>
          </p:nvSpPr>
          <p:spPr>
            <a:xfrm>
              <a:off x="467544" y="2248026"/>
              <a:ext cx="4104456" cy="248396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dirty="0"/>
            </a:p>
          </p:txBody>
        </p:sp>
        <p:sp>
          <p:nvSpPr>
            <p:cNvPr id="10" name="内容占位符 3"/>
            <p:cNvSpPr txBox="1">
              <a:spLocks/>
            </p:cNvSpPr>
            <p:nvPr/>
          </p:nvSpPr>
          <p:spPr>
            <a:xfrm>
              <a:off x="4786326" y="2248026"/>
              <a:ext cx="4048448" cy="248396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dirty="0"/>
            </a:p>
          </p:txBody>
        </p:sp>
        <p:pic>
          <p:nvPicPr>
            <p:cNvPr id="6" name="图片 5"/>
            <p:cNvPicPr>
              <a:picLocks noChangeAspect="1"/>
            </p:cNvPicPr>
            <p:nvPr/>
          </p:nvPicPr>
          <p:blipFill>
            <a:blip r:embed="rId4"/>
            <a:stretch>
              <a:fillRect/>
            </a:stretch>
          </p:blipFill>
          <p:spPr>
            <a:xfrm>
              <a:off x="738375" y="2689289"/>
              <a:ext cx="1445731" cy="1695995"/>
            </a:xfrm>
            <a:prstGeom prst="rect">
              <a:avLst/>
            </a:prstGeom>
          </p:spPr>
        </p:pic>
        <p:cxnSp>
          <p:nvCxnSpPr>
            <p:cNvPr id="16" name="直接连接符 15"/>
            <p:cNvCxnSpPr/>
            <p:nvPr/>
          </p:nvCxnSpPr>
          <p:spPr bwMode="auto">
            <a:xfrm>
              <a:off x="2519772" y="2598442"/>
              <a:ext cx="0" cy="170150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7" name="图片 16"/>
            <p:cNvPicPr>
              <a:picLocks noChangeAspect="1"/>
            </p:cNvPicPr>
            <p:nvPr/>
          </p:nvPicPr>
          <p:blipFill>
            <a:blip r:embed="rId5"/>
            <a:stretch>
              <a:fillRect/>
            </a:stretch>
          </p:blipFill>
          <p:spPr>
            <a:xfrm>
              <a:off x="2915816" y="2624882"/>
              <a:ext cx="1294677" cy="1665114"/>
            </a:xfrm>
            <a:prstGeom prst="rect">
              <a:avLst/>
            </a:prstGeom>
          </p:spPr>
        </p:pic>
        <p:cxnSp>
          <p:nvCxnSpPr>
            <p:cNvPr id="22" name="直接连接符 21"/>
            <p:cNvCxnSpPr/>
            <p:nvPr/>
          </p:nvCxnSpPr>
          <p:spPr bwMode="auto">
            <a:xfrm>
              <a:off x="6856569" y="2689289"/>
              <a:ext cx="0" cy="170150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607946" y="2094137"/>
              <a:ext cx="1440160"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Active sensing:</a:t>
              </a:r>
            </a:p>
          </p:txBody>
        </p:sp>
        <p:sp>
          <p:nvSpPr>
            <p:cNvPr id="24" name="矩形 23"/>
            <p:cNvSpPr/>
            <p:nvPr/>
          </p:nvSpPr>
          <p:spPr>
            <a:xfrm>
              <a:off x="4951620" y="2094136"/>
              <a:ext cx="1560224"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Passive sensing:</a:t>
              </a:r>
            </a:p>
          </p:txBody>
        </p:sp>
        <p:sp>
          <p:nvSpPr>
            <p:cNvPr id="25" name="文本框 24"/>
            <p:cNvSpPr txBox="1"/>
            <p:nvPr/>
          </p:nvSpPr>
          <p:spPr>
            <a:xfrm>
              <a:off x="607946" y="4471832"/>
              <a:ext cx="1768930" cy="230832"/>
            </a:xfrm>
            <a:prstGeom prst="rect">
              <a:avLst/>
            </a:prstGeom>
            <a:noFill/>
          </p:spPr>
          <p:txBody>
            <a:bodyPr wrap="square" rtlCol="0">
              <a:spAutoFit/>
            </a:bodyPr>
            <a:lstStyle/>
            <a:p>
              <a:pPr algn="ctr"/>
              <a:r>
                <a:rPr lang="en-US" altLang="zh-CN" sz="900" dirty="0" err="1">
                  <a:latin typeface="+mn-ea"/>
                  <a:ea typeface="+mn-ea"/>
                </a:rPr>
                <a:t>gNB</a:t>
              </a:r>
              <a:r>
                <a:rPr lang="en-US" altLang="zh-CN" sz="900" dirty="0">
                  <a:latin typeface="+mn-ea"/>
                  <a:ea typeface="+mn-ea"/>
                </a:rPr>
                <a:t> performs active sensing</a:t>
              </a:r>
              <a:endParaRPr lang="zh-CN" altLang="en-US" sz="900" dirty="0">
                <a:latin typeface="+mn-ea"/>
                <a:ea typeface="+mn-ea"/>
              </a:endParaRPr>
            </a:p>
          </p:txBody>
        </p:sp>
        <p:sp>
          <p:nvSpPr>
            <p:cNvPr id="26" name="文本框 25"/>
            <p:cNvSpPr txBox="1"/>
            <p:nvPr/>
          </p:nvSpPr>
          <p:spPr>
            <a:xfrm>
              <a:off x="2627050" y="4471832"/>
              <a:ext cx="1872208" cy="230832"/>
            </a:xfrm>
            <a:prstGeom prst="rect">
              <a:avLst/>
            </a:prstGeom>
            <a:noFill/>
          </p:spPr>
          <p:txBody>
            <a:bodyPr wrap="square" rtlCol="0">
              <a:spAutoFit/>
            </a:bodyPr>
            <a:lstStyle/>
            <a:p>
              <a:pPr algn="ctr"/>
              <a:r>
                <a:rPr lang="en-US" altLang="zh-CN" sz="900" dirty="0">
                  <a:latin typeface="+mn-ea"/>
                  <a:ea typeface="+mn-ea"/>
                </a:rPr>
                <a:t>UE performs active sensing</a:t>
              </a:r>
              <a:endParaRPr lang="zh-CN" altLang="en-US" sz="900" dirty="0">
                <a:latin typeface="+mn-ea"/>
                <a:ea typeface="+mn-ea"/>
              </a:endParaRPr>
            </a:p>
          </p:txBody>
        </p:sp>
        <p:sp>
          <p:nvSpPr>
            <p:cNvPr id="27" name="文本框 26"/>
            <p:cNvSpPr txBox="1"/>
            <p:nvPr/>
          </p:nvSpPr>
          <p:spPr>
            <a:xfrm>
              <a:off x="4902881" y="4466780"/>
              <a:ext cx="1899969" cy="230832"/>
            </a:xfrm>
            <a:prstGeom prst="rect">
              <a:avLst/>
            </a:prstGeom>
            <a:noFill/>
          </p:spPr>
          <p:txBody>
            <a:bodyPr wrap="square" rtlCol="0">
              <a:spAutoFit/>
            </a:bodyPr>
            <a:lstStyle/>
            <a:p>
              <a:pPr algn="ctr"/>
              <a:r>
                <a:rPr lang="en-US" altLang="zh-CN" sz="900" dirty="0" err="1">
                  <a:latin typeface="+mn-ea"/>
                  <a:ea typeface="+mn-ea"/>
                </a:rPr>
                <a:t>gNB</a:t>
              </a:r>
              <a:r>
                <a:rPr lang="en-US" altLang="zh-CN" sz="900" dirty="0">
                  <a:latin typeface="+mn-ea"/>
                  <a:ea typeface="+mn-ea"/>
                </a:rPr>
                <a:t> performs  passive sensing</a:t>
              </a:r>
              <a:endParaRPr lang="zh-CN" altLang="en-US" sz="900" dirty="0">
                <a:latin typeface="+mn-ea"/>
                <a:ea typeface="+mn-ea"/>
              </a:endParaRPr>
            </a:p>
          </p:txBody>
        </p:sp>
        <p:sp>
          <p:nvSpPr>
            <p:cNvPr id="28" name="文本框 27"/>
            <p:cNvSpPr txBox="1"/>
            <p:nvPr/>
          </p:nvSpPr>
          <p:spPr>
            <a:xfrm>
              <a:off x="6857202" y="4466780"/>
              <a:ext cx="1872208" cy="230832"/>
            </a:xfrm>
            <a:prstGeom prst="rect">
              <a:avLst/>
            </a:prstGeom>
            <a:noFill/>
          </p:spPr>
          <p:txBody>
            <a:bodyPr wrap="square" rtlCol="0">
              <a:spAutoFit/>
            </a:bodyPr>
            <a:lstStyle/>
            <a:p>
              <a:pPr algn="ctr"/>
              <a:r>
                <a:rPr lang="en-US" altLang="zh-CN" sz="900" dirty="0">
                  <a:latin typeface="+mn-ea"/>
                  <a:ea typeface="+mn-ea"/>
                </a:rPr>
                <a:t>UE performs passive sensing</a:t>
              </a:r>
              <a:endParaRPr lang="zh-CN" altLang="en-US" sz="900" dirty="0">
                <a:latin typeface="+mn-ea"/>
                <a:ea typeface="+mn-ea"/>
              </a:endParaRPr>
            </a:p>
          </p:txBody>
        </p:sp>
        <p:pic>
          <p:nvPicPr>
            <p:cNvPr id="20" name="图片 19"/>
            <p:cNvPicPr>
              <a:picLocks noChangeAspect="1"/>
            </p:cNvPicPr>
            <p:nvPr/>
          </p:nvPicPr>
          <p:blipFill>
            <a:blip r:embed="rId6"/>
            <a:stretch>
              <a:fillRect/>
            </a:stretch>
          </p:blipFill>
          <p:spPr>
            <a:xfrm>
              <a:off x="4951620" y="2611333"/>
              <a:ext cx="1851231" cy="1538067"/>
            </a:xfrm>
            <a:prstGeom prst="rect">
              <a:avLst/>
            </a:prstGeom>
          </p:spPr>
        </p:pic>
        <p:pic>
          <p:nvPicPr>
            <p:cNvPr id="30" name="图片 29"/>
            <p:cNvPicPr>
              <a:picLocks noChangeAspect="1"/>
            </p:cNvPicPr>
            <p:nvPr/>
          </p:nvPicPr>
          <p:blipFill>
            <a:blip r:embed="rId7"/>
            <a:stretch>
              <a:fillRect/>
            </a:stretch>
          </p:blipFill>
          <p:spPr>
            <a:xfrm>
              <a:off x="6934431" y="2611333"/>
              <a:ext cx="1794979" cy="1520470"/>
            </a:xfrm>
            <a:prstGeom prst="rect">
              <a:avLst/>
            </a:prstGeom>
          </p:spPr>
        </p:pic>
      </p:grpSp>
    </p:spTree>
    <p:extLst>
      <p:ext uri="{BB962C8B-B14F-4D97-AF65-F5344CB8AC3E}">
        <p14:creationId xmlns:p14="http://schemas.microsoft.com/office/powerpoint/2010/main" val="33415863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252739" y="2615212"/>
            <a:ext cx="8727749" cy="2299689"/>
            <a:chOff x="236739" y="2715766"/>
            <a:chExt cx="8727749" cy="2299689"/>
          </a:xfrm>
        </p:grpSpPr>
        <p:sp>
          <p:nvSpPr>
            <p:cNvPr id="10" name="内容占位符 3"/>
            <p:cNvSpPr txBox="1">
              <a:spLocks/>
            </p:cNvSpPr>
            <p:nvPr/>
          </p:nvSpPr>
          <p:spPr>
            <a:xfrm>
              <a:off x="6150667"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sz="1400" dirty="0"/>
            </a:p>
          </p:txBody>
        </p:sp>
        <p:sp>
          <p:nvSpPr>
            <p:cNvPr id="9" name="内容占位符 3"/>
            <p:cNvSpPr txBox="1">
              <a:spLocks/>
            </p:cNvSpPr>
            <p:nvPr/>
          </p:nvSpPr>
          <p:spPr>
            <a:xfrm>
              <a:off x="3203848"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pPr>
                <a:spcBef>
                  <a:spcPts val="0"/>
                </a:spcBef>
              </a:pPr>
              <a:endParaRPr lang="en-US" altLang="zh-CN" sz="1400" dirty="0"/>
            </a:p>
          </p:txBody>
        </p:sp>
        <p:sp>
          <p:nvSpPr>
            <p:cNvPr id="8" name="内容占位符 3"/>
            <p:cNvSpPr txBox="1">
              <a:spLocks/>
            </p:cNvSpPr>
            <p:nvPr/>
          </p:nvSpPr>
          <p:spPr>
            <a:xfrm>
              <a:off x="236739" y="2871940"/>
              <a:ext cx="2813821" cy="2123924"/>
            </a:xfrm>
            <a:prstGeom prst="rect">
              <a:avLst/>
            </a:prstGeom>
            <a:solidFill>
              <a:schemeClr val="accent3"/>
            </a:solidFill>
            <a:ln w="28575">
              <a:solidFill>
                <a:schemeClr val="accent1"/>
              </a:solidFill>
              <a:prstDash val="sysDash"/>
            </a:ln>
          </p:spPr>
          <p:txBody>
            <a:bodyPr lIns="91438" tIns="45719" rIns="91438" bIns="45719"/>
            <a:lstStyle>
              <a:defPPr>
                <a:defRPr lang="en-US"/>
              </a:defPPr>
              <a:lvl1pPr marL="0" indent="0" eaLnBrk="1" hangingPunct="1">
                <a:lnSpc>
                  <a:spcPct val="120000"/>
                </a:lnSpc>
                <a:spcBef>
                  <a:spcPts val="600"/>
                </a:spcBef>
                <a:buClr>
                  <a:srgbClr val="FF6600"/>
                </a:buClr>
                <a:buFont typeface="Wingdings" pitchFamily="2" charset="2"/>
                <a:buNone/>
                <a:defRPr sz="1600" i="1">
                  <a:solidFill>
                    <a:srgbClr val="0070C0"/>
                  </a:solidFill>
                  <a:latin typeface="+mn-lt"/>
                  <a:ea typeface="+mn-ea"/>
                </a:defRPr>
              </a:lvl1pPr>
              <a:lvl2pPr marL="539737" indent="-276218" eaLnBrk="1" hangingPunct="1">
                <a:lnSpc>
                  <a:spcPct val="120000"/>
                </a:lnSpc>
                <a:spcBef>
                  <a:spcPts val="600"/>
                </a:spcBef>
                <a:buClrTx/>
                <a:buFont typeface="Arial" pitchFamily="34" charset="0"/>
                <a:buChar char="»"/>
                <a:defRPr sz="1800">
                  <a:latin typeface="+mn-lt"/>
                  <a:ea typeface="+mn-ea"/>
                </a:defRPr>
              </a:lvl2pPr>
              <a:lvl3pPr marL="803255" indent="-263519" eaLnBrk="1" hangingPunct="1">
                <a:lnSpc>
                  <a:spcPct val="120000"/>
                </a:lnSpc>
                <a:spcBef>
                  <a:spcPts val="600"/>
                </a:spcBef>
                <a:buClr>
                  <a:srgbClr val="339933"/>
                </a:buClr>
                <a:buFont typeface="Arial" pitchFamily="34" charset="0"/>
                <a:buChar char="•"/>
                <a:defRPr sz="1600">
                  <a:latin typeface="+mn-lt"/>
                  <a:ea typeface="+mn-ea"/>
                </a:defRPr>
              </a:lvl3pPr>
              <a:lvl4pPr marL="1600160" indent="-228594" eaLnBrk="1" hangingPunct="1">
                <a:lnSpc>
                  <a:spcPct val="120000"/>
                </a:lnSpc>
                <a:spcBef>
                  <a:spcPts val="1200"/>
                </a:spcBef>
                <a:buFontTx/>
                <a:buBlip>
                  <a:blip r:embed="rId3"/>
                </a:buBlip>
                <a:defRPr sz="2000">
                  <a:latin typeface="+mn-lt"/>
                  <a:ea typeface="+mn-ea"/>
                </a:defRPr>
              </a:lvl4pPr>
              <a:lvl5pPr marL="2057348" indent="-228594" eaLnBrk="1" hangingPunct="1">
                <a:lnSpc>
                  <a:spcPct val="120000"/>
                </a:lnSpc>
                <a:spcBef>
                  <a:spcPts val="1200"/>
                </a:spcBef>
                <a:buChar char="»"/>
                <a:defRPr sz="2000">
                  <a:latin typeface="+mn-lt"/>
                  <a:ea typeface="+mn-ea"/>
                </a:defRPr>
              </a:lvl5pPr>
              <a:lvl6pPr marL="2514537" indent="-228594" fontAlgn="base">
                <a:lnSpc>
                  <a:spcPct val="120000"/>
                </a:lnSpc>
                <a:spcBef>
                  <a:spcPct val="20000"/>
                </a:spcBef>
                <a:spcAft>
                  <a:spcPct val="0"/>
                </a:spcAft>
                <a:buChar char="»"/>
                <a:defRPr sz="2000">
                  <a:latin typeface="+mn-lt"/>
                  <a:ea typeface="+mn-ea"/>
                </a:defRPr>
              </a:lvl6pPr>
              <a:lvl7pPr marL="2971726" indent="-228594" fontAlgn="base">
                <a:lnSpc>
                  <a:spcPct val="120000"/>
                </a:lnSpc>
                <a:spcBef>
                  <a:spcPct val="20000"/>
                </a:spcBef>
                <a:spcAft>
                  <a:spcPct val="0"/>
                </a:spcAft>
                <a:buChar char="»"/>
                <a:defRPr sz="2000">
                  <a:latin typeface="+mn-lt"/>
                  <a:ea typeface="+mn-ea"/>
                </a:defRPr>
              </a:lvl7pPr>
              <a:lvl8pPr marL="3428915" indent="-228594" fontAlgn="base">
                <a:lnSpc>
                  <a:spcPct val="120000"/>
                </a:lnSpc>
                <a:spcBef>
                  <a:spcPct val="20000"/>
                </a:spcBef>
                <a:spcAft>
                  <a:spcPct val="0"/>
                </a:spcAft>
                <a:buChar char="»"/>
                <a:defRPr sz="2000">
                  <a:latin typeface="+mn-lt"/>
                  <a:ea typeface="+mn-ea"/>
                </a:defRPr>
              </a:lvl8pPr>
              <a:lvl9pPr marL="3886103" indent="-228594" fontAlgn="base">
                <a:lnSpc>
                  <a:spcPct val="120000"/>
                </a:lnSpc>
                <a:spcBef>
                  <a:spcPct val="20000"/>
                </a:spcBef>
                <a:spcAft>
                  <a:spcPct val="0"/>
                </a:spcAft>
                <a:buChar char="»"/>
                <a:defRPr sz="2000">
                  <a:latin typeface="+mn-lt"/>
                  <a:ea typeface="+mn-ea"/>
                </a:defRPr>
              </a:lvl9pPr>
            </a:lstStyle>
            <a:p>
              <a:endParaRPr lang="en-US" altLang="zh-CN" sz="1400" dirty="0"/>
            </a:p>
          </p:txBody>
        </p:sp>
        <p:pic>
          <p:nvPicPr>
            <p:cNvPr id="7" name="图片 6"/>
            <p:cNvPicPr>
              <a:picLocks noChangeAspect="1"/>
            </p:cNvPicPr>
            <p:nvPr/>
          </p:nvPicPr>
          <p:blipFill>
            <a:blip r:embed="rId4"/>
            <a:stretch>
              <a:fillRect/>
            </a:stretch>
          </p:blipFill>
          <p:spPr>
            <a:xfrm>
              <a:off x="246953" y="3176098"/>
              <a:ext cx="2811607" cy="1669495"/>
            </a:xfrm>
            <a:prstGeom prst="rect">
              <a:avLst/>
            </a:prstGeom>
          </p:spPr>
        </p:pic>
        <p:pic>
          <p:nvPicPr>
            <p:cNvPr id="16" name="图片 15"/>
            <p:cNvPicPr>
              <a:picLocks noChangeAspect="1"/>
            </p:cNvPicPr>
            <p:nvPr/>
          </p:nvPicPr>
          <p:blipFill>
            <a:blip r:embed="rId5"/>
            <a:stretch>
              <a:fillRect/>
            </a:stretch>
          </p:blipFill>
          <p:spPr>
            <a:xfrm>
              <a:off x="6250151" y="3126253"/>
              <a:ext cx="2498313" cy="1889202"/>
            </a:xfrm>
            <a:prstGeom prst="rect">
              <a:avLst/>
            </a:prstGeom>
          </p:spPr>
        </p:pic>
        <p:sp>
          <p:nvSpPr>
            <p:cNvPr id="20" name="矩形 19"/>
            <p:cNvSpPr/>
            <p:nvPr/>
          </p:nvSpPr>
          <p:spPr>
            <a:xfrm>
              <a:off x="379536" y="2735738"/>
              <a:ext cx="213279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Channel model analysis:</a:t>
              </a:r>
            </a:p>
          </p:txBody>
        </p:sp>
        <p:sp>
          <p:nvSpPr>
            <p:cNvPr id="21" name="矩形 20"/>
            <p:cNvSpPr/>
            <p:nvPr/>
          </p:nvSpPr>
          <p:spPr>
            <a:xfrm>
              <a:off x="3310108" y="2715766"/>
              <a:ext cx="228247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Sensing Waveform Design:</a:t>
              </a:r>
            </a:p>
          </p:txBody>
        </p:sp>
        <p:sp>
          <p:nvSpPr>
            <p:cNvPr id="22" name="矩形 21"/>
            <p:cNvSpPr/>
            <p:nvPr/>
          </p:nvSpPr>
          <p:spPr>
            <a:xfrm>
              <a:off x="6212138" y="2720885"/>
              <a:ext cx="2132795" cy="307777"/>
            </a:xfrm>
            <a:prstGeom prst="rect">
              <a:avLst/>
            </a:prstGeom>
            <a:solidFill>
              <a:schemeClr val="bg1"/>
            </a:solidFill>
          </p:spPr>
          <p:txBody>
            <a:bodyPr wrap="square">
              <a:spAutoFit/>
            </a:bodyPr>
            <a:lstStyle/>
            <a:p>
              <a:pPr marL="0" indent="0">
                <a:buNone/>
              </a:pPr>
              <a:r>
                <a:rPr lang="en-US" altLang="zh-CN" sz="1400" i="1" dirty="0">
                  <a:solidFill>
                    <a:srgbClr val="0070C0"/>
                  </a:solidFill>
                </a:rPr>
                <a:t>Frame Structure Design:</a:t>
              </a:r>
            </a:p>
          </p:txBody>
        </p:sp>
        <p:pic>
          <p:nvPicPr>
            <p:cNvPr id="15" name="图片 14"/>
            <p:cNvPicPr>
              <a:picLocks noChangeAspect="1"/>
            </p:cNvPicPr>
            <p:nvPr/>
          </p:nvPicPr>
          <p:blipFill>
            <a:blip r:embed="rId6"/>
            <a:stretch>
              <a:fillRect/>
            </a:stretch>
          </p:blipFill>
          <p:spPr>
            <a:xfrm>
              <a:off x="3253029" y="2977952"/>
              <a:ext cx="2754615" cy="2017912"/>
            </a:xfrm>
            <a:prstGeom prst="rect">
              <a:avLst/>
            </a:prstGeom>
          </p:spPr>
        </p:pic>
      </p:grpSp>
      <p:sp>
        <p:nvSpPr>
          <p:cNvPr id="3" name="内容占位符 2"/>
          <p:cNvSpPr>
            <a:spLocks noGrp="1"/>
          </p:cNvSpPr>
          <p:nvPr>
            <p:ph idx="1"/>
          </p:nvPr>
        </p:nvSpPr>
        <p:spPr>
          <a:xfrm>
            <a:off x="276978" y="693461"/>
            <a:ext cx="8703510" cy="2388344"/>
          </a:xfrm>
        </p:spPr>
        <p:txBody>
          <a:bodyPr wrap="square">
            <a:spAutoFit/>
          </a:bodyPr>
          <a:lstStyle/>
          <a:p>
            <a:pPr marL="263519" lvl="1" indent="-263519">
              <a:lnSpc>
                <a:spcPct val="100000"/>
              </a:lnSpc>
              <a:buClr>
                <a:srgbClr val="FF6600"/>
              </a:buClr>
              <a:buFont typeface="Wingdings" pitchFamily="2" charset="2"/>
              <a:buChar char="n"/>
            </a:pPr>
            <a:r>
              <a:rPr lang="en-US" altLang="zh-CN" sz="1400" b="1" dirty="0"/>
              <a:t>Channel Model Analysis</a:t>
            </a:r>
            <a:r>
              <a:rPr lang="en-US" altLang="zh-CN" sz="1400" dirty="0"/>
              <a:t>: The sensing channel may be different from the communication channels, whether we use a general channel model or multi-channel models in ICAS system is worth to be studied.</a:t>
            </a:r>
          </a:p>
          <a:p>
            <a:pPr marL="263519" lvl="1" indent="-263519">
              <a:lnSpc>
                <a:spcPct val="100000"/>
              </a:lnSpc>
              <a:buClr>
                <a:srgbClr val="FF6600"/>
              </a:buClr>
              <a:buFont typeface="Wingdings" pitchFamily="2" charset="2"/>
              <a:buChar char="n"/>
            </a:pPr>
            <a:r>
              <a:rPr lang="en-US" altLang="zh-CN" sz="1400" b="1" dirty="0"/>
              <a:t>Waveform Design</a:t>
            </a:r>
            <a:r>
              <a:rPr lang="en-US" altLang="zh-CN" sz="1400" dirty="0"/>
              <a:t>: The waveform should be modified to accommodate the requirement of the ICAS, the joint waveform optimization is needed to support both communication and sensing and optimize their performance jointly.</a:t>
            </a:r>
          </a:p>
          <a:p>
            <a:pPr marL="263519" lvl="1" indent="-263519">
              <a:lnSpc>
                <a:spcPct val="100000"/>
              </a:lnSpc>
              <a:buClr>
                <a:srgbClr val="FF6600"/>
              </a:buClr>
              <a:buFont typeface="Wingdings" pitchFamily="2" charset="2"/>
              <a:buChar char="n"/>
            </a:pPr>
            <a:r>
              <a:rPr lang="en-US" altLang="zh-CN" sz="1400" b="1" dirty="0"/>
              <a:t>Frame Structure Design</a:t>
            </a:r>
            <a:r>
              <a:rPr lang="en-US" altLang="zh-CN" sz="1400" dirty="0"/>
              <a:t>: Optimize the frame structure for introducing sensing signals in terms of length of packet, interval between packets, and the subcarrier allocation, etc…</a:t>
            </a:r>
          </a:p>
          <a:p>
            <a:pPr marL="263519" lvl="1" indent="-263519">
              <a:buClr>
                <a:srgbClr val="FF6600"/>
              </a:buClr>
              <a:buFont typeface="Wingdings" pitchFamily="2" charset="2"/>
              <a:buChar char="n"/>
            </a:pPr>
            <a:endParaRPr lang="en-US" altLang="zh-CN" sz="1200" dirty="0"/>
          </a:p>
          <a:p>
            <a:pPr lvl="2">
              <a:buFont typeface="Wingdings" panose="05000000000000000000" pitchFamily="2" charset="2"/>
              <a:buChar char=""/>
            </a:pPr>
            <a:endParaRPr lang="en-US" altLang="zh-CN" sz="1400" dirty="0"/>
          </a:p>
        </p:txBody>
      </p:sp>
      <p:sp>
        <p:nvSpPr>
          <p:cNvPr id="2" name="标题 1"/>
          <p:cNvSpPr>
            <a:spLocks noGrp="1"/>
          </p:cNvSpPr>
          <p:nvPr>
            <p:ph type="title"/>
          </p:nvPr>
        </p:nvSpPr>
        <p:spPr>
          <a:xfrm>
            <a:off x="0" y="45605"/>
            <a:ext cx="7705551" cy="519113"/>
          </a:xfrm>
        </p:spPr>
        <p:txBody>
          <a:bodyPr/>
          <a:lstStyle/>
          <a:p>
            <a:r>
              <a:rPr lang="en-US" altLang="zh-CN" dirty="0"/>
              <a:t>Evaluation methodology and performance evaluation(2)</a:t>
            </a:r>
          </a:p>
        </p:txBody>
      </p:sp>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8</a:t>
            </a:fld>
            <a:endParaRPr lang="en-US" dirty="0"/>
          </a:p>
        </p:txBody>
      </p:sp>
    </p:spTree>
    <p:extLst>
      <p:ext uri="{BB962C8B-B14F-4D97-AF65-F5344CB8AC3E}">
        <p14:creationId xmlns:p14="http://schemas.microsoft.com/office/powerpoint/2010/main" val="26724540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60E1D707-743A-4DE1-9ADF-A19E5F8506DA}" type="slidenum">
              <a:rPr lang="en-US" smtClean="0"/>
              <a:pPr>
                <a:defRPr/>
              </a:pPr>
              <a:t>9</a:t>
            </a:fld>
            <a:endParaRPr lang="en-US" dirty="0"/>
          </a:p>
        </p:txBody>
      </p:sp>
      <p:sp>
        <p:nvSpPr>
          <p:cNvPr id="11" name="内容占位符 3"/>
          <p:cNvSpPr txBox="1">
            <a:spLocks/>
          </p:cNvSpPr>
          <p:nvPr/>
        </p:nvSpPr>
        <p:spPr>
          <a:xfrm>
            <a:off x="611560" y="1724711"/>
            <a:ext cx="7560840" cy="3044874"/>
          </a:xfrm>
          <a:prstGeom prst="rect">
            <a:avLst/>
          </a:prstGeom>
          <a:solidFill>
            <a:schemeClr val="bg1"/>
          </a:solidFill>
          <a:ln w="28575">
            <a:solidFill>
              <a:schemeClr val="accent5">
                <a:lumMod val="75000"/>
              </a:schemeClr>
            </a:solidFill>
            <a:prstDash val="sysDash"/>
          </a:ln>
        </p:spPr>
        <p:txBody>
          <a:bodyPr lIns="91438" tIns="45719" rIns="91438" bIns="45719"/>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0" indent="0">
              <a:lnSpc>
                <a:spcPct val="100000"/>
              </a:lnSpc>
              <a:buNone/>
            </a:pPr>
            <a:endParaRPr lang="en-US" altLang="zh-CN" sz="1200" b="1" dirty="0">
              <a:solidFill>
                <a:schemeClr val="accent4"/>
              </a:solidFill>
            </a:endParaRPr>
          </a:p>
          <a:p>
            <a:pPr marL="0" indent="0">
              <a:lnSpc>
                <a:spcPct val="100000"/>
              </a:lnSpc>
              <a:spcBef>
                <a:spcPts val="300"/>
              </a:spcBef>
              <a:buNone/>
            </a:pPr>
            <a:r>
              <a:rPr lang="en-US" altLang="zh-CN" sz="1200" b="1" dirty="0">
                <a:solidFill>
                  <a:schemeClr val="accent4"/>
                </a:solidFill>
              </a:rPr>
              <a:t>Objective 2: Study and develop ICAS evaluation methodology and conduct performance evaluation based on the conclusion of objective 1: </a:t>
            </a:r>
          </a:p>
          <a:p>
            <a:pPr>
              <a:spcBef>
                <a:spcPts val="300"/>
              </a:spcBef>
              <a:buFont typeface="Wingdings" panose="05000000000000000000" pitchFamily="2" charset="2"/>
              <a:buChar char="p"/>
            </a:pPr>
            <a:r>
              <a:rPr lang="en-US" altLang="zh-CN" sz="1200" dirty="0"/>
              <a:t>Channel model analysis, extend and selection for ICAS [RAN1]; </a:t>
            </a:r>
          </a:p>
          <a:p>
            <a:pPr>
              <a:spcBef>
                <a:spcPts val="300"/>
              </a:spcBef>
              <a:buFont typeface="Wingdings" panose="05000000000000000000" pitchFamily="2" charset="2"/>
              <a:buChar char="p"/>
            </a:pPr>
            <a:r>
              <a:rPr lang="en-US" altLang="zh-CN" sz="1200" dirty="0"/>
              <a:t>Sensing mode selection: [RAN1]</a:t>
            </a:r>
            <a:r>
              <a:rPr lang="zh-CN" altLang="en-US" sz="1200" dirty="0"/>
              <a:t>：</a:t>
            </a:r>
          </a:p>
          <a:p>
            <a:pPr lvl="1">
              <a:spcBef>
                <a:spcPts val="300"/>
              </a:spcBef>
              <a:buFont typeface="Arial" panose="020B0604020202020204" pitchFamily="34" charset="0"/>
              <a:buChar char="•"/>
            </a:pPr>
            <a:r>
              <a:rPr lang="en-US" altLang="zh-CN" sz="1000" dirty="0"/>
              <a:t>Active sensing</a:t>
            </a:r>
          </a:p>
          <a:p>
            <a:pPr lvl="1">
              <a:spcBef>
                <a:spcPts val="300"/>
              </a:spcBef>
              <a:buFont typeface="Arial" panose="020B0604020202020204" pitchFamily="34" charset="0"/>
              <a:buChar char="•"/>
            </a:pPr>
            <a:r>
              <a:rPr lang="en-US" altLang="zh-CN" sz="1000" dirty="0"/>
              <a:t>Passive sensing:</a:t>
            </a:r>
          </a:p>
          <a:p>
            <a:pPr>
              <a:spcBef>
                <a:spcPts val="300"/>
              </a:spcBef>
              <a:buFont typeface="Wingdings" panose="05000000000000000000" pitchFamily="2" charset="2"/>
              <a:buChar char="p"/>
            </a:pPr>
            <a:r>
              <a:rPr lang="en-US" altLang="zh-CN" sz="1200" dirty="0"/>
              <a:t>Multiplexing mode and frame design of sensing and communication signal transmission [RAN1];</a:t>
            </a:r>
          </a:p>
          <a:p>
            <a:pPr>
              <a:spcBef>
                <a:spcPts val="300"/>
              </a:spcBef>
              <a:buFont typeface="Wingdings" panose="05000000000000000000" pitchFamily="2" charset="2"/>
              <a:buChar char="p"/>
            </a:pPr>
            <a:r>
              <a:rPr lang="en-US" altLang="zh-CN" sz="1200" dirty="0"/>
              <a:t>Other related parameters, including but not limited to [RAN1]:</a:t>
            </a:r>
          </a:p>
          <a:p>
            <a:pPr lvl="1">
              <a:spcBef>
                <a:spcPts val="300"/>
              </a:spcBef>
              <a:buFont typeface="Arial" panose="020B0604020202020204" pitchFamily="34" charset="0"/>
              <a:buChar char="•"/>
            </a:pPr>
            <a:r>
              <a:rPr lang="en-US" altLang="zh-CN" sz="1000" dirty="0"/>
              <a:t>Sensing wave form, resource allocation; carrier frequency, bandwidth, transmission power of sensing signal, the number of RX/TX chains…</a:t>
            </a:r>
          </a:p>
          <a:p>
            <a:pPr>
              <a:spcBef>
                <a:spcPts val="300"/>
              </a:spcBef>
              <a:buFont typeface="Wingdings" panose="05000000000000000000" pitchFamily="2" charset="2"/>
              <a:buChar char="p"/>
            </a:pPr>
            <a:r>
              <a:rPr lang="en-US" altLang="zh-CN" sz="1200" dirty="0"/>
              <a:t>Evaluation and performance comparison between the existing 5G system with and without radio sensing support for each use cases concluded in Objective 1;</a:t>
            </a:r>
          </a:p>
        </p:txBody>
      </p:sp>
      <p:sp>
        <p:nvSpPr>
          <p:cNvPr id="12" name="矩形 11"/>
          <p:cNvSpPr/>
          <p:nvPr/>
        </p:nvSpPr>
        <p:spPr>
          <a:xfrm>
            <a:off x="827584" y="1563638"/>
            <a:ext cx="1699393" cy="338554"/>
          </a:xfrm>
          <a:prstGeom prst="rect">
            <a:avLst/>
          </a:prstGeom>
          <a:solidFill>
            <a:schemeClr val="bg1"/>
          </a:solidFill>
        </p:spPr>
        <p:txBody>
          <a:bodyPr wrap="square">
            <a:spAutoFit/>
          </a:bodyPr>
          <a:lstStyle/>
          <a:p>
            <a:pPr marL="0" indent="0">
              <a:buNone/>
            </a:pPr>
            <a:r>
              <a:rPr lang="en-US" altLang="zh-CN" sz="1600" i="1" dirty="0">
                <a:solidFill>
                  <a:srgbClr val="0070C0"/>
                </a:solidFill>
              </a:rPr>
              <a:t>Potential scope:</a:t>
            </a:r>
          </a:p>
        </p:txBody>
      </p:sp>
      <p:sp>
        <p:nvSpPr>
          <p:cNvPr id="13" name="内容占位符 2"/>
          <p:cNvSpPr txBox="1">
            <a:spLocks/>
          </p:cNvSpPr>
          <p:nvPr/>
        </p:nvSpPr>
        <p:spPr>
          <a:xfrm>
            <a:off x="250825" y="741817"/>
            <a:ext cx="8549927" cy="738662"/>
          </a:xfrm>
          <a:prstGeom prst="rect">
            <a:avLst/>
          </a:prstGeom>
        </p:spPr>
        <p:txBody>
          <a:bodyPr wrap="square" lIns="91438" tIns="45719" rIns="91438" bIns="45719">
            <a:spAutoFit/>
          </a:bodyPr>
          <a:lstStyle>
            <a:lvl1pPr marL="263519" indent="-263519" algn="l" rtl="0" eaLnBrk="1" fontAlgn="base" hangingPunct="1">
              <a:lnSpc>
                <a:spcPct val="120000"/>
              </a:lnSpc>
              <a:spcBef>
                <a:spcPts val="600"/>
              </a:spcBef>
              <a:spcAft>
                <a:spcPct val="0"/>
              </a:spcAft>
              <a:buClr>
                <a:srgbClr val="FF6600"/>
              </a:buClr>
              <a:buFont typeface="Wingdings" pitchFamily="2" charset="2"/>
              <a:buChar char="n"/>
              <a:defRPr sz="2000">
                <a:solidFill>
                  <a:schemeClr val="tx1"/>
                </a:solidFill>
                <a:latin typeface="+mn-lt"/>
                <a:ea typeface="+mn-ea"/>
                <a:cs typeface="+mn-cs"/>
              </a:defRPr>
            </a:lvl1pPr>
            <a:lvl2pPr marL="539737" indent="-276218" algn="l" rtl="0" eaLnBrk="1" fontAlgn="base" hangingPunct="1">
              <a:lnSpc>
                <a:spcPct val="120000"/>
              </a:lnSpc>
              <a:spcBef>
                <a:spcPts val="600"/>
              </a:spcBef>
              <a:spcAft>
                <a:spcPct val="0"/>
              </a:spcAft>
              <a:buClrTx/>
              <a:buFont typeface="Arial" pitchFamily="34" charset="0"/>
              <a:buChar char="»"/>
              <a:defRPr sz="1800">
                <a:solidFill>
                  <a:schemeClr val="tx1"/>
                </a:solidFill>
                <a:latin typeface="+mn-lt"/>
                <a:ea typeface="+mn-ea"/>
              </a:defRPr>
            </a:lvl2pPr>
            <a:lvl3pPr marL="803255" indent="-263519" algn="l" rtl="0" eaLnBrk="1" fontAlgn="base" hangingPunct="1">
              <a:lnSpc>
                <a:spcPct val="120000"/>
              </a:lnSpc>
              <a:spcBef>
                <a:spcPts val="600"/>
              </a:spcBef>
              <a:spcAft>
                <a:spcPct val="0"/>
              </a:spcAft>
              <a:buClr>
                <a:srgbClr val="339933"/>
              </a:buClr>
              <a:buFont typeface="Arial" pitchFamily="34" charset="0"/>
              <a:buChar char="•"/>
              <a:defRPr sz="1600">
                <a:solidFill>
                  <a:schemeClr val="tx1"/>
                </a:solidFill>
                <a:latin typeface="+mn-lt"/>
                <a:ea typeface="+mn-ea"/>
              </a:defRPr>
            </a:lvl3pPr>
            <a:lvl4pPr marL="1600160" indent="-228594"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348" indent="-228594"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537" indent="-228594"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726" indent="-228594"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8915" indent="-228594"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103" indent="-228594"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a:lnSpc>
                <a:spcPct val="100000"/>
              </a:lnSpc>
            </a:pPr>
            <a:r>
              <a:rPr lang="en-US" altLang="zh-CN" sz="1400" kern="0" dirty="0"/>
              <a:t>In order to evaluate how much benefit can sensing brings out into current communication system, we need to develop ICAS evaluation methodology and reach common simulation assumptions for each use case, and then evaluate the performance of related KPIs.</a:t>
            </a:r>
            <a:endParaRPr lang="en-US" altLang="zh-CN" sz="1050" kern="0" dirty="0"/>
          </a:p>
        </p:txBody>
      </p:sp>
      <p:sp>
        <p:nvSpPr>
          <p:cNvPr id="14" name="标题 1"/>
          <p:cNvSpPr txBox="1">
            <a:spLocks/>
          </p:cNvSpPr>
          <p:nvPr/>
        </p:nvSpPr>
        <p:spPr>
          <a:xfrm>
            <a:off x="232295" y="491748"/>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sz="2400">
                <a:solidFill>
                  <a:srgbClr val="0070C0"/>
                </a:solidFill>
                <a:latin typeface="+mj-lt"/>
                <a:ea typeface="+mj-ea"/>
                <a:cs typeface="+mj-cs"/>
              </a:defRPr>
            </a:lvl1pPr>
            <a:lvl2pPr algn="l" rtl="0" eaLnBrk="1" fontAlgn="base" hangingPunct="1">
              <a:spcBef>
                <a:spcPct val="0"/>
              </a:spcBef>
              <a:spcAft>
                <a:spcPct val="0"/>
              </a:spcAft>
              <a:defRPr sz="3600">
                <a:solidFill>
                  <a:srgbClr val="FF0000"/>
                </a:solidFill>
                <a:latin typeface="Arial" charset="0"/>
                <a:ea typeface="微软雅黑" pitchFamily="34" charset="-122"/>
              </a:defRPr>
            </a:lvl2pPr>
            <a:lvl3pPr algn="l" rtl="0" eaLnBrk="1" fontAlgn="base" hangingPunct="1">
              <a:spcBef>
                <a:spcPct val="0"/>
              </a:spcBef>
              <a:spcAft>
                <a:spcPct val="0"/>
              </a:spcAft>
              <a:defRPr sz="3600">
                <a:solidFill>
                  <a:srgbClr val="FF0000"/>
                </a:solidFill>
                <a:latin typeface="Arial" charset="0"/>
                <a:ea typeface="微软雅黑" pitchFamily="34" charset="-122"/>
              </a:defRPr>
            </a:lvl3pPr>
            <a:lvl4pPr algn="l" rtl="0" eaLnBrk="1" fontAlgn="base" hangingPunct="1">
              <a:spcBef>
                <a:spcPct val="0"/>
              </a:spcBef>
              <a:spcAft>
                <a:spcPct val="0"/>
              </a:spcAft>
              <a:defRPr sz="3600">
                <a:solidFill>
                  <a:srgbClr val="FF0000"/>
                </a:solidFill>
                <a:latin typeface="Arial" charset="0"/>
                <a:ea typeface="微软雅黑" pitchFamily="34" charset="-122"/>
              </a:defRPr>
            </a:lvl4pPr>
            <a:lvl5pPr algn="l" rtl="0" eaLnBrk="1" fontAlgn="base" hangingPunct="1">
              <a:spcBef>
                <a:spcPct val="0"/>
              </a:spcBef>
              <a:spcAft>
                <a:spcPct val="0"/>
              </a:spcAft>
              <a:defRPr sz="3600">
                <a:solidFill>
                  <a:srgbClr val="FF0000"/>
                </a:solidFill>
                <a:latin typeface="Arial" charset="0"/>
                <a:ea typeface="微软雅黑" pitchFamily="34" charset="-122"/>
              </a:defRPr>
            </a:lvl5pPr>
            <a:lvl6pPr marL="457189" algn="l" rtl="0" eaLnBrk="1" fontAlgn="base" hangingPunct="1">
              <a:spcBef>
                <a:spcPct val="0"/>
              </a:spcBef>
              <a:spcAft>
                <a:spcPct val="0"/>
              </a:spcAft>
              <a:defRPr sz="3600">
                <a:solidFill>
                  <a:srgbClr val="FF0000"/>
                </a:solidFill>
                <a:latin typeface="Arial" charset="0"/>
                <a:ea typeface="微软雅黑" pitchFamily="34" charset="-122"/>
              </a:defRPr>
            </a:lvl6pPr>
            <a:lvl7pPr marL="914378" algn="l" rtl="0" eaLnBrk="1" fontAlgn="base" hangingPunct="1">
              <a:spcBef>
                <a:spcPct val="0"/>
              </a:spcBef>
              <a:spcAft>
                <a:spcPct val="0"/>
              </a:spcAft>
              <a:defRPr sz="3600">
                <a:solidFill>
                  <a:srgbClr val="FF0000"/>
                </a:solidFill>
                <a:latin typeface="Arial" charset="0"/>
                <a:ea typeface="微软雅黑" pitchFamily="34" charset="-122"/>
              </a:defRPr>
            </a:lvl7pPr>
            <a:lvl8pPr marL="1371566" algn="l" rtl="0" eaLnBrk="1" fontAlgn="base" hangingPunct="1">
              <a:spcBef>
                <a:spcPct val="0"/>
              </a:spcBef>
              <a:spcAft>
                <a:spcPct val="0"/>
              </a:spcAft>
              <a:defRPr sz="3600">
                <a:solidFill>
                  <a:srgbClr val="FF0000"/>
                </a:solidFill>
                <a:latin typeface="Arial" charset="0"/>
                <a:ea typeface="微软雅黑" pitchFamily="34" charset="-122"/>
              </a:defRPr>
            </a:lvl8pPr>
            <a:lvl9pPr marL="1828754" algn="l" rtl="0" eaLnBrk="1" fontAlgn="base" hangingPunct="1">
              <a:spcBef>
                <a:spcPct val="0"/>
              </a:spcBef>
              <a:spcAft>
                <a:spcPct val="0"/>
              </a:spcAft>
              <a:defRPr sz="3600">
                <a:solidFill>
                  <a:srgbClr val="FF0000"/>
                </a:solidFill>
                <a:latin typeface="Arial" charset="0"/>
                <a:ea typeface="微软雅黑" pitchFamily="34" charset="-122"/>
              </a:defRPr>
            </a:lvl9pPr>
          </a:lstStyle>
          <a:p>
            <a:endParaRPr lang="en-US" altLang="zh-CN" kern="0" dirty="0"/>
          </a:p>
        </p:txBody>
      </p:sp>
      <p:sp>
        <p:nvSpPr>
          <p:cNvPr id="15" name="标题 1"/>
          <p:cNvSpPr>
            <a:spLocks noGrp="1"/>
          </p:cNvSpPr>
          <p:nvPr>
            <p:ph type="title"/>
          </p:nvPr>
        </p:nvSpPr>
        <p:spPr>
          <a:xfrm>
            <a:off x="250825" y="60779"/>
            <a:ext cx="7416800" cy="519113"/>
          </a:xfrm>
        </p:spPr>
        <p:txBody>
          <a:bodyPr/>
          <a:lstStyle/>
          <a:p>
            <a:r>
              <a:rPr lang="en-US" altLang="zh-CN" dirty="0"/>
              <a:t>Evaluation methodology and performance evaluation</a:t>
            </a:r>
          </a:p>
        </p:txBody>
      </p:sp>
    </p:spTree>
    <p:extLst>
      <p:ext uri="{BB962C8B-B14F-4D97-AF65-F5344CB8AC3E}">
        <p14:creationId xmlns:p14="http://schemas.microsoft.com/office/powerpoint/2010/main" val="118647272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010,&quot;width&quot;:12300}"/>
</p:tagLst>
</file>

<file path=ppt/theme/_rels/theme3.xml.rels><?xml version="1.0" encoding="UTF-8" standalone="yes"?>
<Relationships xmlns="http://schemas.openxmlformats.org/package/2006/relationships"><Relationship Id="rId1" Type="http://schemas.openxmlformats.org/officeDocument/2006/relationships/image" Target="../media/image7.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effectLst/>
      </a:spPr>
      <a:bodyPr vert="horz" wrap="square" lIns="0" tIns="0" rIns="0" bIns="0" numCol="1" rtlCol="0"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sz="1100" b="1" i="0" u="none" strike="noStrike" cap="none" normalizeH="0" baseline="0" dirty="0" smtClean="0">
            <a:ln>
              <a:noFill/>
            </a:ln>
            <a:solidFill>
              <a:schemeClr val="tx1"/>
            </a:solidFill>
            <a:effectLst/>
            <a:latin typeface="微软雅黑" pitchFamily="34" charset="-122"/>
            <a:ea typeface="微软雅黑"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effectLst/>
      </a:spPr>
      <a:bodyPr vert="horz" wrap="square" lIns="0" tIns="0" rIns="0" bIns="0" numCol="1" anchor="ctr"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
            <a:srgbClr val="FF0000"/>
          </a:buClr>
          <a:buSzTx/>
          <a:buFont typeface="Wingdings" pitchFamily="2" charset="2"/>
          <a:buNone/>
          <a:tabLst/>
          <a:defRPr kumimoji="0" lang="zh-CN" altLang="en-US" sz="1600" b="1" i="0" u="none" strike="noStrike" cap="none" normalizeH="0" baseline="0" smtClean="0">
            <a:ln>
              <a:noFill/>
            </a:ln>
            <a:solidFill>
              <a:schemeClr val="tx1"/>
            </a:solidFill>
            <a:effectLst/>
            <a:latin typeface="微软雅黑" pitchFamily="34" charset="-122"/>
            <a:ea typeface="微软雅黑"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00">
          <a:spcAft>
            <a:spcPts val="600"/>
          </a:spcAft>
          <a:tabLst>
            <a:tab pos="36000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 Pure PowerPoint.potx" id="{6205CDBA-22D6-4D7B-AFCF-904B849D1A79}" vid="{4B5F5FB7-7E9B-4B8B-941F-65FF29DB7DBE}"/>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effectLst/>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27016</TotalTime>
  <Words>1904</Words>
  <Application>Microsoft Office PowerPoint</Application>
  <PresentationFormat>On-screen Show (16:9)</PresentationFormat>
  <Paragraphs>160</Paragraphs>
  <Slides>13</Slides>
  <Notes>12</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13</vt:i4>
      </vt:variant>
    </vt:vector>
  </HeadingPairs>
  <TitlesOfParts>
    <vt:vector size="23" baseType="lpstr">
      <vt:lpstr>Lucida Grande</vt:lpstr>
      <vt:lpstr>Nokia Pure Headline Light</vt:lpstr>
      <vt:lpstr>Nokia Pure Text Light</vt:lpstr>
      <vt:lpstr>微软雅黑</vt:lpstr>
      <vt:lpstr>Arial</vt:lpstr>
      <vt:lpstr>Calibri</vt:lpstr>
      <vt:lpstr>Wingdings</vt:lpstr>
      <vt:lpstr>胶片模板-移动通信研究所-16比9-20150113</vt:lpstr>
      <vt:lpstr>3_Nokia White Master with headline</vt:lpstr>
      <vt:lpstr>Brooklyn_5G_Summit_Slide_Template</vt:lpstr>
      <vt:lpstr>Motivation on Integrating Sensing with Communication in NR</vt:lpstr>
      <vt:lpstr>Background</vt:lpstr>
      <vt:lpstr>Motivation</vt:lpstr>
      <vt:lpstr>Use case description (1)</vt:lpstr>
      <vt:lpstr>Use case description (2)</vt:lpstr>
      <vt:lpstr>Identify and categorize use cases and related KPIs</vt:lpstr>
      <vt:lpstr>Evaluation methodology and performance evaluation(1)</vt:lpstr>
      <vt:lpstr>Evaluation methodology and performance evaluation(2)</vt:lpstr>
      <vt:lpstr>Evaluation methodology and performance evaluation</vt:lpstr>
      <vt:lpstr>PowerPoint Presentation</vt:lpstr>
      <vt:lpstr>PowerPoint Presentation</vt:lpstr>
      <vt:lpstr>PowerPoint Presentation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Long Biao3</dc:creator>
  <cp:lastModifiedBy>Jiangzheng</cp:lastModifiedBy>
  <cp:revision>1366</cp:revision>
  <cp:lastPrinted>2018-01-16T08:39:22Z</cp:lastPrinted>
  <dcterms:created xsi:type="dcterms:W3CDTF">2017-04-20T03:13:07Z</dcterms:created>
  <dcterms:modified xsi:type="dcterms:W3CDTF">2022-05-30T02:47:10Z</dcterms:modified>
</cp:coreProperties>
</file>