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09" r:id="rId2"/>
    <p:sldId id="410" r:id="rId3"/>
    <p:sldId id="385" r:id="rId4"/>
    <p:sldId id="412" r:id="rId5"/>
    <p:sldId id="413" r:id="rId6"/>
    <p:sldId id="415" r:id="rId7"/>
    <p:sldId id="420" r:id="rId8"/>
    <p:sldId id="422" r:id="rId9"/>
    <p:sldId id="414" r:id="rId10"/>
    <p:sldId id="417" r:id="rId11"/>
    <p:sldId id="40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vivo" initials="vivo" lastIdx="0" clrIdx="6"/>
  <p:cmAuthor id="1" name="杨昂" initials="杨昂" lastIdx="2" clrIdx="0"/>
  <p:cmAuthor id="8" name="Erhao Song" initials="ES" lastIdx="5" clrIdx="7">
    <p:extLst>
      <p:ext uri="{19B8F6BF-5375-455C-9EA6-DF929625EA0E}">
        <p15:presenceInfo xmlns:p15="http://schemas.microsoft.com/office/powerpoint/2012/main" userId="S::11120113@vivo.com::1cd258bc-309f-4203-afac-2ed08bfa1a91" providerId="AD"/>
      </p:ext>
    </p:extLst>
  </p:cmAuthor>
  <p:cmAuthor id="2" name="宋扬" initials="宋扬" lastIdx="4" clrIdx="1"/>
  <p:cmAuthor id="9" name="vivo" initials="v" lastIdx="1" clrIdx="8">
    <p:extLst>
      <p:ext uri="{19B8F6BF-5375-455C-9EA6-DF929625EA0E}">
        <p15:presenceInfo xmlns:p15="http://schemas.microsoft.com/office/powerpoint/2012/main" userId="vivo" providerId="None"/>
      </p:ext>
    </p:extLst>
  </p:cmAuthor>
  <p:cmAuthor id="10" name="Xueming Pan" initials="pxm" lastIdx="3" clrIdx="9">
    <p:extLst>
      <p:ext uri="{19B8F6BF-5375-455C-9EA6-DF929625EA0E}">
        <p15:presenceInfo xmlns:p15="http://schemas.microsoft.com/office/powerpoint/2012/main" userId="Xueming Pan" providerId="None"/>
      </p:ext>
    </p:extLst>
  </p:cmAuthor>
  <p:cmAuthor id="4" name="Si Ye" initials="SY" lastIdx="1" clrIdx="3"/>
  <p:cmAuthor id="5" name="王园园" initials="王园园" lastIdx="5" clrIdx="4"/>
  <p:cmAuthor id="6" name="司晔" initials="司晔" lastIdx="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A3B2FF"/>
    <a:srgbClr val="6699FF"/>
    <a:srgbClr val="3399FF"/>
    <a:srgbClr val="99CCFF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19" autoAdjust="0"/>
    <p:restoredTop sz="91635" autoAdjust="0"/>
  </p:normalViewPr>
  <p:slideViewPr>
    <p:cSldViewPr snapToGrid="0">
      <p:cViewPr varScale="1">
        <p:scale>
          <a:sx n="79" d="100"/>
          <a:sy n="79" d="100"/>
        </p:scale>
        <p:origin x="442" y="7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19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61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51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8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85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95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6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81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5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551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7661" y="2845889"/>
            <a:ext cx="554363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2022/6/2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4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/>
        </p:nvSpPr>
        <p:spPr>
          <a:xfrm>
            <a:off x="0" y="3001617"/>
            <a:ext cx="8653431" cy="2622508"/>
          </a:xfrm>
          <a:prstGeom prst="rect">
            <a:avLst/>
          </a:prstGeom>
          <a:solidFill>
            <a:srgbClr val="8E9FFE">
              <a:lumMod val="75000"/>
              <a:alpha val="82000"/>
            </a:srgb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kumimoji="0" lang="en-GB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S Light" charset="-122"/>
              </a:rPr>
              <a:t>3GPP TSG RAN </a:t>
            </a:r>
            <a:r>
              <a:rPr lang="en-US" altLang="zh-CN" sz="1600" b="1" dirty="0">
                <a:solidFill>
                  <a:srgbClr val="FFFFFF"/>
                </a:solidFill>
              </a:rPr>
              <a:t>Meeting #96</a:t>
            </a:r>
            <a:r>
              <a:rPr kumimoji="0" lang="en-GB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S Light" charset="-122"/>
              </a:rPr>
              <a:t>	                                                     </a:t>
            </a:r>
            <a:r>
              <a:rPr lang="en-US" altLang="zh-CN" sz="1600" b="1" dirty="0">
                <a:solidFill>
                  <a:srgbClr val="FFFFFF"/>
                </a:solidFill>
              </a:rPr>
              <a:t>RP-221278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vivo type CNS Light" charset="-122"/>
            </a:endParaRPr>
          </a:p>
          <a:p>
            <a:pPr lvl="0">
              <a:defRPr/>
            </a:pPr>
            <a:r>
              <a:rPr lang="en-US" altLang="zh-CN" sz="1600" b="1" dirty="0">
                <a:solidFill>
                  <a:srgbClr val="FFFFFF"/>
                </a:solidFill>
              </a:rPr>
              <a:t>Budapest, Hungary, June 6-9, 2022</a:t>
            </a:r>
            <a:endParaRPr kumimoji="0" lang="zh-CN" altLang="en-US" sz="400" b="0" i="0" u="none" strike="noStrike" kern="1200" cap="none" spc="0" normalizeH="0" baseline="0" noProof="0" dirty="0">
              <a:ln>
                <a:noFill/>
              </a:ln>
              <a:solidFill>
                <a:srgbClr val="375FFF"/>
              </a:solidFill>
              <a:effectLst/>
              <a:uLnTx/>
              <a:uFillTx/>
              <a:ea typeface="vivo type CNS Light" charset="-122"/>
            </a:endParaRPr>
          </a:p>
        </p:txBody>
      </p:sp>
      <p:sp>
        <p:nvSpPr>
          <p:cNvPr id="15" name="文本占位符 2">
            <a:extLst>
              <a:ext uri="{FF2B5EF4-FFF2-40B4-BE49-F238E27FC236}">
                <a16:creationId xmlns:a16="http://schemas.microsoft.com/office/drawing/2014/main" id="{75E1CF55-5D8C-4B79-A585-18BB8FBE0785}"/>
              </a:ext>
            </a:extLst>
          </p:cNvPr>
          <p:cNvSpPr>
            <a:spLocks noGrp="1"/>
          </p:cNvSpPr>
          <p:nvPr/>
        </p:nvSpPr>
        <p:spPr>
          <a:xfrm>
            <a:off x="755953" y="4915831"/>
            <a:ext cx="3709464" cy="6073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 kern="120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简 Regular" panose="02000500000000000000" pitchFamily="50" charset="-122"/>
              </a:rPr>
              <a:t>Source: vivo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vivo type CN简 Regular" panose="02000500000000000000" pitchFamily="50" charset="-122"/>
            </a:endParaRPr>
          </a:p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简 Regular" panose="02000500000000000000" pitchFamily="50" charset="-122"/>
              </a:rPr>
              <a:t>Document for: </a:t>
            </a:r>
            <a:r>
              <a:rPr lang="en-US" altLang="zh-CN" b="1" dirty="0">
                <a:solidFill>
                  <a:srgbClr val="FFFFFF"/>
                </a:solidFill>
              </a:rPr>
              <a:t>information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vivo type CN简 Regular" panose="02000500000000000000" pitchFamily="50" charset="-122"/>
            </a:endParaRPr>
          </a:p>
          <a:p>
            <a:pPr lvl="0">
              <a:lnSpc>
                <a:spcPct val="100000"/>
              </a:lnSpc>
              <a:spcBef>
                <a:spcPts val="600"/>
              </a:spcBef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简 Regular" panose="02000500000000000000" pitchFamily="50" charset="-122"/>
              </a:rPr>
              <a:t>Agenda Item: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vivo type CN简 Regular" panose="02000500000000000000" pitchFamily="50" charset="-122"/>
              </a:rPr>
              <a:t>  </a:t>
            </a:r>
            <a:r>
              <a:rPr lang="en-US" altLang="zh-CN" b="1" dirty="0">
                <a:solidFill>
                  <a:srgbClr val="FFFFFF"/>
                </a:solidFill>
              </a:rPr>
              <a:t>9.11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vivo type CN简 Regular" panose="02000500000000000000" pitchFamily="50" charset="-122"/>
            </a:endParaRPr>
          </a:p>
        </p:txBody>
      </p:sp>
      <p:sp>
        <p:nvSpPr>
          <p:cNvPr id="16" name="文本占位符 4">
            <a:extLst>
              <a:ext uri="{FF2B5EF4-FFF2-40B4-BE49-F238E27FC236}">
                <a16:creationId xmlns:a16="http://schemas.microsoft.com/office/drawing/2014/main" id="{490B3290-6F4B-4312-B312-409B9035B7F5}"/>
              </a:ext>
            </a:extLst>
          </p:cNvPr>
          <p:cNvSpPr>
            <a:spLocks noGrp="1"/>
          </p:cNvSpPr>
          <p:nvPr/>
        </p:nvSpPr>
        <p:spPr>
          <a:xfrm>
            <a:off x="178907" y="3806338"/>
            <a:ext cx="8365196" cy="45686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on RRM measurement prediction for mobility optimization</a:t>
            </a:r>
          </a:p>
        </p:txBody>
      </p:sp>
    </p:spTree>
    <p:extLst>
      <p:ext uri="{BB962C8B-B14F-4D97-AF65-F5344CB8AC3E}">
        <p14:creationId xmlns:p14="http://schemas.microsoft.com/office/powerpoint/2010/main" val="2180912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40DB47-E950-4ACD-85E2-407F1BFF16A9}"/>
              </a:ext>
            </a:extLst>
          </p:cNvPr>
          <p:cNvSpPr/>
          <p:nvPr/>
        </p:nvSpPr>
        <p:spPr>
          <a:xfrm>
            <a:off x="411119" y="1025534"/>
            <a:ext cx="11277181" cy="438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1: In </a:t>
            </a:r>
            <a:r>
              <a:rPr lang="en-US" altLang="zh-CN" b="1" i="1" dirty="0" err="1">
                <a:latin typeface="Arial" panose="020B0604020202020204" pitchFamily="34" charset="0"/>
                <a:cs typeface="Arial" panose="020B0604020202020204" pitchFamily="34" charset="0"/>
              </a:rPr>
              <a:t>FS_NR_ENDC_data_collect</a:t>
            </a:r>
            <a:r>
              <a:rPr lang="en-US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 of Rel-17: 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The AI/ML functionalities reside within the network side only</a:t>
            </a: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No specific standard impact of </a:t>
            </a:r>
            <a:r>
              <a:rPr lang="en-GB" altLang="zh-CN" b="1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interface was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identified</a:t>
            </a: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during the SI phase.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2: If the Model inference function can be deployed on the UE side: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More information from UE can be used as the input of inference to improve prediction accuracy without privacy concerns.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Local model inference can reduce latency and therefore interruptions.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3: With RRM measurement prediction from UE inference, the unintended events rate during HO and CHO can be significantly reduced, including HOF rate, ping-pong HO rate and short time of stay rate.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Proposal 1: Study AI/ML enhanced mobility optimization as one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use case in potential </a:t>
            </a:r>
            <a:r>
              <a:rPr lang="nb-NO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AI/ML for NG-RAN</a:t>
            </a:r>
            <a:r>
              <a:rPr lang="nb-NO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of Rel-18, with RAN2 as the leading WG.</a:t>
            </a:r>
          </a:p>
        </p:txBody>
      </p:sp>
    </p:spTree>
    <p:extLst>
      <p:ext uri="{BB962C8B-B14F-4D97-AF65-F5344CB8AC3E}">
        <p14:creationId xmlns:p14="http://schemas.microsoft.com/office/powerpoint/2010/main" val="743362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735493" y="6096530"/>
            <a:ext cx="9160221" cy="364826"/>
          </a:xfrm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433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3576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188BAF-9BA0-4B0F-B3CA-E5C2BDF98A76}"/>
              </a:ext>
            </a:extLst>
          </p:cNvPr>
          <p:cNvSpPr txBox="1"/>
          <p:nvPr/>
        </p:nvSpPr>
        <p:spPr>
          <a:xfrm>
            <a:off x="481384" y="1025844"/>
            <a:ext cx="11308540" cy="328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altLang="zh-CN" i="1" dirty="0" err="1">
                <a:latin typeface="Arial" panose="020B0604020202020204" pitchFamily="34" charset="0"/>
                <a:cs typeface="Arial" panose="020B0604020202020204" pitchFamily="34" charset="0"/>
              </a:rPr>
              <a:t>FS_NR_ENDC_data_collect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SI of Rel-17, the AI/ML based mobility optimization was studied. 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the locations of AI/ML functionalities, the Model Training function is deployed in OAM or the RAN node, and the Model Inference function resides within the RAN node only.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Some location-related information of UE (e.g., coordinates, history information) was required as the input of AI/ML model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the standard impact, potential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interface impact was identified, including predicted resource status information and performance information exchange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At RAN#94-e meeting, it was agreed that there would be a subsequent SI and the dedicated TU was reserved. However, the scope of the SI was not decided.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AB9825-65A3-4D39-92B9-7F6F6DDE2445}"/>
              </a:ext>
            </a:extLst>
          </p:cNvPr>
          <p:cNvSpPr txBox="1"/>
          <p:nvPr/>
        </p:nvSpPr>
        <p:spPr>
          <a:xfrm>
            <a:off x="413288" y="5614528"/>
            <a:ext cx="11376636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1: In </a:t>
            </a:r>
            <a:r>
              <a:rPr lang="en-US" altLang="zh-CN" b="1" i="1" dirty="0" err="1">
                <a:latin typeface="Arial" panose="020B0604020202020204" pitchFamily="34" charset="0"/>
                <a:cs typeface="Arial" panose="020B0604020202020204" pitchFamily="34" charset="0"/>
              </a:rPr>
              <a:t>FS_NR_ENDC_data_collect</a:t>
            </a:r>
            <a:r>
              <a:rPr lang="en-US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 of Rel-17: 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The AI/ML functionalities reside within the network side only</a:t>
            </a: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No specific standard impact of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interface was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identified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during the SI phase. 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6A95945-FD12-4804-9C93-B20EEB9BE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747593"/>
              </p:ext>
            </p:extLst>
          </p:nvPr>
        </p:nvGraphicFramePr>
        <p:xfrm>
          <a:off x="1458775" y="4297990"/>
          <a:ext cx="9274449" cy="1207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6406">
                  <a:extLst>
                    <a:ext uri="{9D8B030D-6E8A-4147-A177-3AD203B41FA5}">
                      <a16:colId xmlns:a16="http://schemas.microsoft.com/office/drawing/2014/main" val="1962799197"/>
                    </a:ext>
                  </a:extLst>
                </a:gridCol>
                <a:gridCol w="1041243">
                  <a:extLst>
                    <a:ext uri="{9D8B030D-6E8A-4147-A177-3AD203B41FA5}">
                      <a16:colId xmlns:a16="http://schemas.microsoft.com/office/drawing/2014/main" val="3206078374"/>
                    </a:ext>
                  </a:extLst>
                </a:gridCol>
                <a:gridCol w="1027360">
                  <a:extLst>
                    <a:ext uri="{9D8B030D-6E8A-4147-A177-3AD203B41FA5}">
                      <a16:colId xmlns:a16="http://schemas.microsoft.com/office/drawing/2014/main" val="4086038707"/>
                    </a:ext>
                  </a:extLst>
                </a:gridCol>
                <a:gridCol w="1027360">
                  <a:extLst>
                    <a:ext uri="{9D8B030D-6E8A-4147-A177-3AD203B41FA5}">
                      <a16:colId xmlns:a16="http://schemas.microsoft.com/office/drawing/2014/main" val="2303309056"/>
                    </a:ext>
                  </a:extLst>
                </a:gridCol>
                <a:gridCol w="1027360">
                  <a:extLst>
                    <a:ext uri="{9D8B030D-6E8A-4147-A177-3AD203B41FA5}">
                      <a16:colId xmlns:a16="http://schemas.microsoft.com/office/drawing/2014/main" val="1479658430"/>
                    </a:ext>
                  </a:extLst>
                </a:gridCol>
                <a:gridCol w="1027360">
                  <a:extLst>
                    <a:ext uri="{9D8B030D-6E8A-4147-A177-3AD203B41FA5}">
                      <a16:colId xmlns:a16="http://schemas.microsoft.com/office/drawing/2014/main" val="3011866572"/>
                    </a:ext>
                  </a:extLst>
                </a:gridCol>
                <a:gridCol w="1027360">
                  <a:extLst>
                    <a:ext uri="{9D8B030D-6E8A-4147-A177-3AD203B41FA5}">
                      <a16:colId xmlns:a16="http://schemas.microsoft.com/office/drawing/2014/main" val="2161687864"/>
                    </a:ext>
                  </a:extLst>
                </a:gridCol>
              </a:tblGrid>
              <a:tr h="40262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Topics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3Q'2022</a:t>
                      </a:r>
                      <a:endParaRPr lang="en-US" sz="18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4Q'2022</a:t>
                      </a:r>
                      <a:endParaRPr lang="en-US" sz="18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1Q'2023</a:t>
                      </a:r>
                      <a:endParaRPr lang="en-US" sz="18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2Q'2023</a:t>
                      </a:r>
                      <a:endParaRPr lang="en-US" sz="18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3Q'2023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4Q'2023</a:t>
                      </a:r>
                      <a:endParaRPr 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936588"/>
                  </a:ext>
                </a:extLst>
              </a:tr>
              <a:tr h="4026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NG-RAN WI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2959716"/>
                  </a:ext>
                </a:extLst>
              </a:tr>
              <a:tr h="402622"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NG-RAN SI</a:t>
                      </a:r>
                      <a:endParaRPr lang="nb-NO" sz="1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23646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41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5D50261-7B0D-4B44-8EC9-E9D8C924F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27409"/>
              </p:ext>
            </p:extLst>
          </p:nvPr>
        </p:nvGraphicFramePr>
        <p:xfrm>
          <a:off x="632298" y="2356537"/>
          <a:ext cx="11018132" cy="2851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0667">
                  <a:extLst>
                    <a:ext uri="{9D8B030D-6E8A-4147-A177-3AD203B41FA5}">
                      <a16:colId xmlns:a16="http://schemas.microsoft.com/office/drawing/2014/main" val="3050350055"/>
                    </a:ext>
                  </a:extLst>
                </a:gridCol>
                <a:gridCol w="4246278">
                  <a:extLst>
                    <a:ext uri="{9D8B030D-6E8A-4147-A177-3AD203B41FA5}">
                      <a16:colId xmlns:a16="http://schemas.microsoft.com/office/drawing/2014/main" val="3260925474"/>
                    </a:ext>
                  </a:extLst>
                </a:gridCol>
                <a:gridCol w="5551187">
                  <a:extLst>
                    <a:ext uri="{9D8B030D-6E8A-4147-A177-3AD203B41FA5}">
                      <a16:colId xmlns:a16="http://schemas.microsoft.com/office/drawing/2014/main" val="3244301060"/>
                    </a:ext>
                  </a:extLst>
                </a:gridCol>
              </a:tblGrid>
              <a:tr h="5255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inference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939839"/>
                  </a:ext>
                </a:extLst>
              </a:tr>
              <a:tr h="87051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 node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UE does not need to be AI capable.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No model management between UE and NW.</a:t>
                      </a:r>
                    </a:p>
                  </a:txBody>
                  <a:tcPr marL="65072" marR="65072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Privacy concerns, e.g., exposing UE 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real-time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input of model inference).</a:t>
                      </a:r>
                    </a:p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Due to privacy concerns and signaling overhead, limited UE info as input.</a:t>
                      </a:r>
                    </a:p>
                  </a:txBody>
                  <a:tcPr marL="65072" marR="65072" marT="0" marB="0" anchor="ctr"/>
                </a:tc>
                <a:extLst>
                  <a:ext uri="{0D108BD9-81ED-4DB2-BD59-A6C34878D82A}">
                    <a16:rowId xmlns:a16="http://schemas.microsoft.com/office/drawing/2014/main" val="1263975261"/>
                  </a:ext>
                </a:extLst>
              </a:tr>
              <a:tr h="1396103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More detailed local info as input to improve accuracy without privacy concerns.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 signaling overhead to exchange input, and 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ocal model inference can reduce latency and therefore interruptions</a:t>
                      </a:r>
                    </a:p>
                  </a:txBody>
                  <a:tcPr marL="65072" marR="65072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If the model 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generalization is weak, the model management is complex, which includes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requent model update/switch when serving cell changes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( Can be addressed with good generalization)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The UE needs to be AI capable and additional storage to store the model. (Can be addressed as RAN1 will introduce UE AI capability)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072" marR="65072" marT="0" marB="0" anchor="ctr"/>
                </a:tc>
                <a:extLst>
                  <a:ext uri="{0D108BD9-81ED-4DB2-BD59-A6C34878D82A}">
                    <a16:rowId xmlns:a16="http://schemas.microsoft.com/office/drawing/2014/main" val="118350168"/>
                  </a:ext>
                </a:extLst>
              </a:tr>
            </a:tbl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152F10F2-A172-4D96-884A-CD5F568D1E2B}"/>
              </a:ext>
            </a:extLst>
          </p:cNvPr>
          <p:cNvSpPr/>
          <p:nvPr/>
        </p:nvSpPr>
        <p:spPr>
          <a:xfrm>
            <a:off x="373249" y="5148743"/>
            <a:ext cx="11277181" cy="139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2: If the Model inference function can be deployed on the UE side: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More information from UE can be used as the input of inference to improve prediction accuracy without privacy concerns.</a:t>
            </a:r>
          </a:p>
          <a:p>
            <a:pPr marL="284400" indent="-285750">
              <a:lnSpc>
                <a:spcPct val="120000"/>
              </a:lnSpc>
              <a:buFontTx/>
              <a:buChar char="-"/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Local model inference can reduce latency and therefore interruptions.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285973-6359-447B-A841-3BB9AAC103A2}"/>
              </a:ext>
            </a:extLst>
          </p:cNvPr>
          <p:cNvSpPr txBox="1"/>
          <p:nvPr/>
        </p:nvSpPr>
        <p:spPr>
          <a:xfrm>
            <a:off x="481384" y="1025844"/>
            <a:ext cx="11190320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altLang="zh-CN" i="1" dirty="0" err="1">
                <a:latin typeface="Arial" panose="020B0604020202020204" pitchFamily="34" charset="0"/>
                <a:cs typeface="Arial" panose="020B0604020202020204" pitchFamily="34" charset="0"/>
              </a:rPr>
              <a:t>FS_NR_ENDC_data_collect</a:t>
            </a:r>
            <a:r>
              <a:rPr lang="en-US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SI, the AI/ML functionalities are deployed at network side only, thus with limited possibility to use more detailed information from UE, e.g., real-time location, sensor information, to improve the accuracy of predictions.</a:t>
            </a:r>
          </a:p>
        </p:txBody>
      </p:sp>
    </p:spTree>
    <p:extLst>
      <p:ext uri="{BB962C8B-B14F-4D97-AF65-F5344CB8AC3E}">
        <p14:creationId xmlns:p14="http://schemas.microsoft.com/office/powerpoint/2010/main" val="70462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Issues and solutions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A8D2DE4-CBAE-4516-BE4B-AEC611708139}"/>
              </a:ext>
            </a:extLst>
          </p:cNvPr>
          <p:cNvCxnSpPr>
            <a:cxnSpLocks/>
          </p:cNvCxnSpPr>
          <p:nvPr/>
        </p:nvCxnSpPr>
        <p:spPr>
          <a:xfrm>
            <a:off x="1071664" y="2607012"/>
            <a:ext cx="10048672" cy="0"/>
          </a:xfrm>
          <a:prstGeom prst="line">
            <a:avLst/>
          </a:prstGeom>
          <a:ln w="28575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9B7F679-153E-44D3-BB25-6906A0EC229F}"/>
              </a:ext>
            </a:extLst>
          </p:cNvPr>
          <p:cNvCxnSpPr>
            <a:cxnSpLocks/>
          </p:cNvCxnSpPr>
          <p:nvPr/>
        </p:nvCxnSpPr>
        <p:spPr>
          <a:xfrm>
            <a:off x="1589013" y="2472986"/>
            <a:ext cx="0" cy="223520"/>
          </a:xfrm>
          <a:prstGeom prst="lin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177BD94A-3EA0-4815-8DF2-4B5A74B28A2D}"/>
              </a:ext>
            </a:extLst>
          </p:cNvPr>
          <p:cNvCxnSpPr>
            <a:cxnSpLocks/>
          </p:cNvCxnSpPr>
          <p:nvPr/>
        </p:nvCxnSpPr>
        <p:spPr>
          <a:xfrm>
            <a:off x="4731048" y="2472986"/>
            <a:ext cx="0" cy="223520"/>
          </a:xfrm>
          <a:prstGeom prst="lin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D0D64CE-D1B5-4F90-B053-6D40DE309EA8}"/>
              </a:ext>
            </a:extLst>
          </p:cNvPr>
          <p:cNvCxnSpPr>
            <a:cxnSpLocks/>
          </p:cNvCxnSpPr>
          <p:nvPr/>
        </p:nvCxnSpPr>
        <p:spPr>
          <a:xfrm>
            <a:off x="7425613" y="2472986"/>
            <a:ext cx="0" cy="223520"/>
          </a:xfrm>
          <a:prstGeom prst="lin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A892AA68-28B0-4957-9063-D1B02CB20A31}"/>
              </a:ext>
            </a:extLst>
          </p:cNvPr>
          <p:cNvCxnSpPr>
            <a:cxnSpLocks/>
          </p:cNvCxnSpPr>
          <p:nvPr/>
        </p:nvCxnSpPr>
        <p:spPr>
          <a:xfrm>
            <a:off x="10499549" y="2472986"/>
            <a:ext cx="0" cy="223520"/>
          </a:xfrm>
          <a:prstGeom prst="lin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D4F16E60-10DE-4AA9-B693-CF6969A741ED}"/>
              </a:ext>
            </a:extLst>
          </p:cNvPr>
          <p:cNvSpPr/>
          <p:nvPr/>
        </p:nvSpPr>
        <p:spPr>
          <a:xfrm rot="5400000">
            <a:off x="3092557" y="792196"/>
            <a:ext cx="134940" cy="3142028"/>
          </a:xfrm>
          <a:prstGeom prst="leftBrac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EE40F1-5D24-4DDB-B3D8-0C69C85AC048}"/>
              </a:ext>
            </a:extLst>
          </p:cNvPr>
          <p:cNvSpPr txBox="1"/>
          <p:nvPr/>
        </p:nvSpPr>
        <p:spPr>
          <a:xfrm>
            <a:off x="2832376" y="1877440"/>
            <a:ext cx="632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TTT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左大括号 88">
            <a:extLst>
              <a:ext uri="{FF2B5EF4-FFF2-40B4-BE49-F238E27FC236}">
                <a16:creationId xmlns:a16="http://schemas.microsoft.com/office/drawing/2014/main" id="{B1374794-8C1A-4A97-809E-E8ED4FD1C2DC}"/>
              </a:ext>
            </a:extLst>
          </p:cNvPr>
          <p:cNvSpPr/>
          <p:nvPr/>
        </p:nvSpPr>
        <p:spPr>
          <a:xfrm rot="5400000">
            <a:off x="6010859" y="1015930"/>
            <a:ext cx="134938" cy="2694561"/>
          </a:xfrm>
          <a:prstGeom prst="leftBrac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D61B34D-B62C-4986-A24D-AFF122F4ABD6}"/>
              </a:ext>
            </a:extLst>
          </p:cNvPr>
          <p:cNvSpPr txBox="1"/>
          <p:nvPr/>
        </p:nvSpPr>
        <p:spPr>
          <a:xfrm>
            <a:off x="5134587" y="1649407"/>
            <a:ext cx="1822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HO decision &amp;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Admission control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左大括号 92">
            <a:extLst>
              <a:ext uri="{FF2B5EF4-FFF2-40B4-BE49-F238E27FC236}">
                <a16:creationId xmlns:a16="http://schemas.microsoft.com/office/drawing/2014/main" id="{5119D5FD-48BE-42A8-AA9A-737F52D6975C}"/>
              </a:ext>
            </a:extLst>
          </p:cNvPr>
          <p:cNvSpPr/>
          <p:nvPr/>
        </p:nvSpPr>
        <p:spPr>
          <a:xfrm rot="5400000">
            <a:off x="8901486" y="829588"/>
            <a:ext cx="122184" cy="3073939"/>
          </a:xfrm>
          <a:prstGeom prst="leftBrace">
            <a:avLst/>
          </a:prstGeom>
          <a:ln w="19050">
            <a:solidFill>
              <a:srgbClr val="415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F407A07-BFDC-4FD0-8F9B-14651985E7B9}"/>
              </a:ext>
            </a:extLst>
          </p:cNvPr>
          <p:cNvSpPr txBox="1"/>
          <p:nvPr/>
        </p:nvSpPr>
        <p:spPr>
          <a:xfrm>
            <a:off x="8646428" y="1877440"/>
            <a:ext cx="6322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 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9C3038E-7E01-4AF8-A4D8-D6ACA0CBC81D}"/>
              </a:ext>
            </a:extLst>
          </p:cNvPr>
          <p:cNvSpPr txBox="1"/>
          <p:nvPr/>
        </p:nvSpPr>
        <p:spPr>
          <a:xfrm>
            <a:off x="1272864" y="2715964"/>
            <a:ext cx="632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CN" alt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7B5C0BC3-13F3-4CE5-B493-CAE793B4033F}"/>
              </a:ext>
            </a:extLst>
          </p:cNvPr>
          <p:cNvSpPr txBox="1"/>
          <p:nvPr/>
        </p:nvSpPr>
        <p:spPr>
          <a:xfrm>
            <a:off x="4203979" y="2715964"/>
            <a:ext cx="1050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+TTT</a:t>
            </a:r>
            <a:endParaRPr lang="zh-CN" alt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EFEB9A2-CB45-4EA3-B6A1-D510832A06D6}"/>
              </a:ext>
            </a:extLst>
          </p:cNvPr>
          <p:cNvSpPr txBox="1"/>
          <p:nvPr/>
        </p:nvSpPr>
        <p:spPr>
          <a:xfrm>
            <a:off x="6626165" y="2715965"/>
            <a:ext cx="1593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+TTT+T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67CBBEE-84A8-49F5-83BD-35A9C86339E7}"/>
              </a:ext>
            </a:extLst>
          </p:cNvPr>
          <p:cNvSpPr txBox="1"/>
          <p:nvPr/>
        </p:nvSpPr>
        <p:spPr>
          <a:xfrm>
            <a:off x="9567294" y="2731304"/>
            <a:ext cx="18075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+TTT+T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+T</a:t>
            </a:r>
            <a:r>
              <a:rPr lang="en-US" altLang="zh-CN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14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0D78B5C-9E66-4DCD-A4A9-D95294C8E53B}"/>
              </a:ext>
            </a:extLst>
          </p:cNvPr>
          <p:cNvSpPr txBox="1"/>
          <p:nvPr/>
        </p:nvSpPr>
        <p:spPr>
          <a:xfrm>
            <a:off x="4203821" y="1653698"/>
            <a:ext cx="951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RRM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report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9B296BF9-D8C9-44BD-A2BF-115E71247301}"/>
              </a:ext>
            </a:extLst>
          </p:cNvPr>
          <p:cNvSpPr txBox="1"/>
          <p:nvPr/>
        </p:nvSpPr>
        <p:spPr>
          <a:xfrm>
            <a:off x="6898534" y="1634248"/>
            <a:ext cx="113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HO command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3EF52FE-76FC-49EA-B2A1-600CB369E569}"/>
              </a:ext>
            </a:extLst>
          </p:cNvPr>
          <p:cNvSpPr/>
          <p:nvPr/>
        </p:nvSpPr>
        <p:spPr>
          <a:xfrm>
            <a:off x="481384" y="3188165"/>
            <a:ext cx="10794459" cy="312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the legacy HO, the triggering condition for RRM reporting shall be met at T</a:t>
            </a:r>
            <a:r>
              <a:rPr lang="en-US" altLang="zh-CN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and shall last for TTT (Time To Trigger) duration, which may lead to:</a:t>
            </a:r>
          </a:p>
          <a:p>
            <a:pPr marL="720000" indent="-285750" algn="just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HO at a non-optimal time, poor user experience at source cell,</a:t>
            </a:r>
          </a:p>
          <a:p>
            <a:pPr marL="720000" indent="-285750" algn="just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Failed to receive the HO command or failed to RA to the target cell, i.e., too-late HO.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CHO,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RA to the target cell without receiving the HO command if the triggering condition is met during TTT. However, there is still a risk of RLF at the source cell during TTT and the UE cannot perform HO at a optimal time.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legacy solution to the above issue by reducing TTT duration is likely to result in other unintended events, e.g., ping-pong HO, HO to wrong cell, especially for the high-mobility UEs.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84670-C315-4610-9F8D-92512FD58CC5}"/>
              </a:ext>
            </a:extLst>
          </p:cNvPr>
          <p:cNvSpPr txBox="1"/>
          <p:nvPr/>
        </p:nvSpPr>
        <p:spPr>
          <a:xfrm>
            <a:off x="481384" y="102584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Existing procedure of HO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2F8274A-80EC-4C99-BD38-7291462D989F}"/>
              </a:ext>
            </a:extLst>
          </p:cNvPr>
          <p:cNvCxnSpPr>
            <a:cxnSpLocks/>
            <a:stCxn id="99" idx="0"/>
          </p:cNvCxnSpPr>
          <p:nvPr/>
        </p:nvCxnSpPr>
        <p:spPr>
          <a:xfrm flipV="1">
            <a:off x="4679740" y="1509271"/>
            <a:ext cx="1946425" cy="144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8F2145E-A22D-49C4-A341-60C4A10FB7A3}"/>
              </a:ext>
            </a:extLst>
          </p:cNvPr>
          <p:cNvCxnSpPr>
            <a:stCxn id="92" idx="0"/>
          </p:cNvCxnSpPr>
          <p:nvPr/>
        </p:nvCxnSpPr>
        <p:spPr>
          <a:xfrm flipV="1">
            <a:off x="6045745" y="1509272"/>
            <a:ext cx="580420" cy="140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405F4EA-4083-4FAA-8139-B2B0D84CA690}"/>
              </a:ext>
            </a:extLst>
          </p:cNvPr>
          <p:cNvCxnSpPr>
            <a:stCxn id="100" idx="0"/>
          </p:cNvCxnSpPr>
          <p:nvPr/>
        </p:nvCxnSpPr>
        <p:spPr>
          <a:xfrm flipH="1" flipV="1">
            <a:off x="6626165" y="1509271"/>
            <a:ext cx="838349" cy="124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565BBB6E-610D-45B0-8C8E-CEECBFF2B633}"/>
              </a:ext>
            </a:extLst>
          </p:cNvPr>
          <p:cNvSpPr txBox="1"/>
          <p:nvPr/>
        </p:nvSpPr>
        <p:spPr>
          <a:xfrm>
            <a:off x="5924146" y="1188572"/>
            <a:ext cx="1721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Omitted for CHO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08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Issues and solutions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84670-C315-4610-9F8D-92512FD58CC5}"/>
              </a:ext>
            </a:extLst>
          </p:cNvPr>
          <p:cNvSpPr txBox="1"/>
          <p:nvPr/>
        </p:nvSpPr>
        <p:spPr>
          <a:xfrm>
            <a:off x="481384" y="102584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RRM measurement prediction based HO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ED8E45E-0B09-41E8-BF1D-85AAE975CEA3}"/>
              </a:ext>
            </a:extLst>
          </p:cNvPr>
          <p:cNvGrpSpPr/>
          <p:nvPr/>
        </p:nvGrpSpPr>
        <p:grpSpPr>
          <a:xfrm>
            <a:off x="1032600" y="1984448"/>
            <a:ext cx="7171036" cy="1404833"/>
            <a:chOff x="1032600" y="1634249"/>
            <a:chExt cx="7171036" cy="1404833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6F1CEB50-9697-4691-B09E-01FC561EB3B4}"/>
                </a:ext>
              </a:extLst>
            </p:cNvPr>
            <p:cNvCxnSpPr>
              <a:cxnSpLocks/>
            </p:cNvCxnSpPr>
            <p:nvPr/>
          </p:nvCxnSpPr>
          <p:spPr>
            <a:xfrm>
              <a:off x="1032600" y="2607013"/>
              <a:ext cx="6916515" cy="0"/>
            </a:xfrm>
            <a:prstGeom prst="line">
              <a:avLst/>
            </a:prstGeom>
            <a:ln w="28575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D844A3DD-8A49-40FB-A368-97E274281D8C}"/>
                </a:ext>
              </a:extLst>
            </p:cNvPr>
            <p:cNvCxnSpPr>
              <a:cxnSpLocks/>
            </p:cNvCxnSpPr>
            <p:nvPr/>
          </p:nvCxnSpPr>
          <p:spPr>
            <a:xfrm>
              <a:off x="1559827" y="2472987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709A59BE-84BB-4369-8C24-3B641595011A}"/>
                </a:ext>
              </a:extLst>
            </p:cNvPr>
            <p:cNvCxnSpPr>
              <a:cxnSpLocks/>
            </p:cNvCxnSpPr>
            <p:nvPr/>
          </p:nvCxnSpPr>
          <p:spPr>
            <a:xfrm>
              <a:off x="4254392" y="2472987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972D9DB-28C5-4D3B-9645-8DE2FF3FAC17}"/>
                </a:ext>
              </a:extLst>
            </p:cNvPr>
            <p:cNvCxnSpPr>
              <a:cxnSpLocks/>
            </p:cNvCxnSpPr>
            <p:nvPr/>
          </p:nvCxnSpPr>
          <p:spPr>
            <a:xfrm>
              <a:off x="7328328" y="2472987"/>
              <a:ext cx="0" cy="223520"/>
            </a:xfrm>
            <a:prstGeom prst="lin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左大括号 54">
              <a:extLst>
                <a:ext uri="{FF2B5EF4-FFF2-40B4-BE49-F238E27FC236}">
                  <a16:creationId xmlns:a16="http://schemas.microsoft.com/office/drawing/2014/main" id="{A95D0E97-38E0-471F-B140-BB0717F9370C}"/>
                </a:ext>
              </a:extLst>
            </p:cNvPr>
            <p:cNvSpPr/>
            <p:nvPr/>
          </p:nvSpPr>
          <p:spPr>
            <a:xfrm rot="5400000">
              <a:off x="2839638" y="1015931"/>
              <a:ext cx="134938" cy="2694561"/>
            </a:xfrm>
            <a:prstGeom prst="leftBrac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E41B67A-624B-43AC-998B-B4A8118F005F}"/>
                </a:ext>
              </a:extLst>
            </p:cNvPr>
            <p:cNvSpPr txBox="1"/>
            <p:nvPr/>
          </p:nvSpPr>
          <p:spPr>
            <a:xfrm>
              <a:off x="1963366" y="1649408"/>
              <a:ext cx="18223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HO decision &amp; </a:t>
              </a:r>
            </a:p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Admission control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左大括号 56">
              <a:extLst>
                <a:ext uri="{FF2B5EF4-FFF2-40B4-BE49-F238E27FC236}">
                  <a16:creationId xmlns:a16="http://schemas.microsoft.com/office/drawing/2014/main" id="{DA751311-1FDD-4D1F-9E7F-6BE6D875C275}"/>
                </a:ext>
              </a:extLst>
            </p:cNvPr>
            <p:cNvSpPr/>
            <p:nvPr/>
          </p:nvSpPr>
          <p:spPr>
            <a:xfrm rot="5400000">
              <a:off x="5730265" y="829589"/>
              <a:ext cx="122184" cy="3073939"/>
            </a:xfrm>
            <a:prstGeom prst="leftBrace">
              <a:avLst/>
            </a:prstGeom>
            <a:ln w="1905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6FEBA5C-4E25-40A7-8DB5-7618F9B7AF00}"/>
                </a:ext>
              </a:extLst>
            </p:cNvPr>
            <p:cNvSpPr txBox="1"/>
            <p:nvPr/>
          </p:nvSpPr>
          <p:spPr>
            <a:xfrm>
              <a:off x="5475207" y="1877441"/>
              <a:ext cx="632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RA 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D0DC5E2-01A0-4CAE-984B-6998DB9611E3}"/>
                </a:ext>
              </a:extLst>
            </p:cNvPr>
            <p:cNvSpPr txBox="1"/>
            <p:nvPr/>
          </p:nvSpPr>
          <p:spPr>
            <a:xfrm>
              <a:off x="1032758" y="2715965"/>
              <a:ext cx="10505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1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B43285C-F542-4A52-B9BA-BDA0EA87C7B3}"/>
                </a:ext>
              </a:extLst>
            </p:cNvPr>
            <p:cNvSpPr txBox="1"/>
            <p:nvPr/>
          </p:nvSpPr>
          <p:spPr>
            <a:xfrm>
              <a:off x="3454944" y="2715966"/>
              <a:ext cx="15937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+T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1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8A02F99-0473-4E78-B431-FA99F36FDF3E}"/>
                </a:ext>
              </a:extLst>
            </p:cNvPr>
            <p:cNvSpPr txBox="1"/>
            <p:nvPr/>
          </p:nvSpPr>
          <p:spPr>
            <a:xfrm>
              <a:off x="6396073" y="2731305"/>
              <a:ext cx="18075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+T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+T</a:t>
              </a:r>
              <a:r>
                <a:rPr lang="en-US" altLang="zh-CN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14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E8F8A97-6111-4FC3-AE56-24036273A4C2}"/>
                </a:ext>
              </a:extLst>
            </p:cNvPr>
            <p:cNvSpPr txBox="1"/>
            <p:nvPr/>
          </p:nvSpPr>
          <p:spPr>
            <a:xfrm>
              <a:off x="1032600" y="1653699"/>
              <a:ext cx="951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RRM</a:t>
              </a:r>
            </a:p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report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5B57C60-6D80-43E9-A647-9F35C96AB956}"/>
                </a:ext>
              </a:extLst>
            </p:cNvPr>
            <p:cNvSpPr txBox="1"/>
            <p:nvPr/>
          </p:nvSpPr>
          <p:spPr>
            <a:xfrm>
              <a:off x="3727313" y="1634249"/>
              <a:ext cx="11319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HO command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5B6C3C47-8B76-40F0-BAD1-766CEF4F06CC}"/>
              </a:ext>
            </a:extLst>
          </p:cNvPr>
          <p:cNvSpPr/>
          <p:nvPr/>
        </p:nvSpPr>
        <p:spPr>
          <a:xfrm>
            <a:off x="481384" y="3509180"/>
            <a:ext cx="11405816" cy="3269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AI/ML based RRM measurement prediction is performed at the UE side.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the legacy HO, with RRM prediction,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UE can send the RRM report once the triggering condition is met at T</a:t>
            </a:r>
            <a:r>
              <a:rPr lang="en-US" altLang="zh-CN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(i.e., no need  to wait for TTT duration).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RRM measurement prediction within the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+TTT period shall meet the triggering condition,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UE may send the RRM measurement prediction of neighbor cells during RA in the RRM report for HO decision, 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Higher success rate for receiving HO command when the RRM report was sent at an optimal time.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CHO,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with RRM prediction,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RA to the target cell once the triggering condition is met at T</a:t>
            </a:r>
            <a:r>
              <a:rPr lang="en-US" altLang="zh-CN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RRM measurement prediction within the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+ TTT period shall meet the triggering condition,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Lower risk of RLF at the source cell when the HO is performed at a optimal time.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DF5B535-DBCD-478E-94C1-B8C4D4E00DC1}"/>
              </a:ext>
            </a:extLst>
          </p:cNvPr>
          <p:cNvCxnSpPr>
            <a:cxnSpLocks/>
          </p:cNvCxnSpPr>
          <p:nvPr/>
        </p:nvCxnSpPr>
        <p:spPr>
          <a:xfrm flipV="1">
            <a:off x="1559826" y="1828347"/>
            <a:ext cx="1946425" cy="144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EAF7520-C566-4D44-9D36-FC4BE4B7E854}"/>
              </a:ext>
            </a:extLst>
          </p:cNvPr>
          <p:cNvCxnSpPr/>
          <p:nvPr/>
        </p:nvCxnSpPr>
        <p:spPr>
          <a:xfrm flipV="1">
            <a:off x="2925831" y="1828348"/>
            <a:ext cx="580420" cy="140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54B1067-9A88-400E-B422-5239F6EA69A6}"/>
              </a:ext>
            </a:extLst>
          </p:cNvPr>
          <p:cNvCxnSpPr/>
          <p:nvPr/>
        </p:nvCxnSpPr>
        <p:spPr>
          <a:xfrm flipH="1" flipV="1">
            <a:off x="3506251" y="1828347"/>
            <a:ext cx="838349" cy="124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3B6F597B-57E3-4E79-A243-AF29F9B45C1A}"/>
              </a:ext>
            </a:extLst>
          </p:cNvPr>
          <p:cNvSpPr txBox="1"/>
          <p:nvPr/>
        </p:nvSpPr>
        <p:spPr>
          <a:xfrm>
            <a:off x="2804232" y="1507648"/>
            <a:ext cx="1721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Omitted for CHO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089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Initial evaluation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6355029-DC62-4EA3-B892-FB6E47F9E05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2992" r="6354" b="4958"/>
          <a:stretch>
            <a:fillRect/>
          </a:stretch>
        </p:blipFill>
        <p:spPr bwMode="auto">
          <a:xfrm>
            <a:off x="510809" y="1521284"/>
            <a:ext cx="3942947" cy="329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F26791D-BB60-4A52-83BE-4A65561C9FD4}"/>
              </a:ext>
            </a:extLst>
          </p:cNvPr>
          <p:cNvSpPr txBox="1"/>
          <p:nvPr/>
        </p:nvSpPr>
        <p:spPr>
          <a:xfrm>
            <a:off x="559450" y="4805743"/>
            <a:ext cx="3894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Simulation scenario and UE trajectory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4D8C39-4C3E-40C0-B2CE-89150D0E1202}"/>
              </a:ext>
            </a:extLst>
          </p:cNvPr>
          <p:cNvSpPr txBox="1"/>
          <p:nvPr/>
        </p:nvSpPr>
        <p:spPr>
          <a:xfrm>
            <a:off x="5170134" y="1025844"/>
            <a:ext cx="307893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Simulation assumption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00888697-A11E-44AD-B9B6-65452688F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906085"/>
              </p:ext>
            </p:extLst>
          </p:nvPr>
        </p:nvGraphicFramePr>
        <p:xfrm>
          <a:off x="5033947" y="1564812"/>
          <a:ext cx="6493331" cy="49936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1418">
                  <a:extLst>
                    <a:ext uri="{9D8B030D-6E8A-4147-A177-3AD203B41FA5}">
                      <a16:colId xmlns:a16="http://schemas.microsoft.com/office/drawing/2014/main" val="4134135816"/>
                    </a:ext>
                  </a:extLst>
                </a:gridCol>
                <a:gridCol w="4641913">
                  <a:extLst>
                    <a:ext uri="{9D8B030D-6E8A-4147-A177-3AD203B41FA5}">
                      <a16:colId xmlns:a16="http://schemas.microsoft.com/office/drawing/2014/main" val="824641644"/>
                    </a:ext>
                  </a:extLst>
                </a:gridCol>
              </a:tblGrid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Attributes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Values or assumptions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281895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FR1: 4GHz; FR2: 30GHz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2720196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TRP Number</a:t>
                      </a:r>
                      <a:endParaRPr lang="zh-CN" alt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 sites, 3 sector per site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458769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Channel Model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3D-Uma in TR 38.901, support Spatial consistency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ISD = 200m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914258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 speed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120km/h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2588267"/>
                  </a:ext>
                </a:extLst>
              </a:tr>
              <a:tr h="788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management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Event: A3; Hysteresis: 2dB;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Offset: 1dB; </a:t>
                      </a: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TimeToTrigger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: 320ms,</a:t>
                      </a:r>
                      <a:r>
                        <a:rPr lang="zh-CN" altLang="en-US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preparation time: 50ms;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execution time: 40ms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912854"/>
                  </a:ext>
                </a:extLst>
              </a:tr>
              <a:tr h="985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RLM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L1 measurement period: 20ms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Qin sliding window length: 100ms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Qout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sliding window length: 200ms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Qin threshold: -6dB; </a:t>
                      </a:r>
                      <a:r>
                        <a:rPr lang="en-US" altLang="zh-CN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Qout</a:t>
                      </a: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threshold: -8dB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N310: 1; N311: 1; T310: 1s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1402410"/>
                  </a:ext>
                </a:extLst>
              </a:tr>
              <a:tr h="53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Handover model and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corresponding metrics 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As defined in TR 36.839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152142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CC014E08-09BD-41AF-86C4-FE966F2312A5}"/>
              </a:ext>
            </a:extLst>
          </p:cNvPr>
          <p:cNvSpPr txBox="1"/>
          <p:nvPr/>
        </p:nvSpPr>
        <p:spPr>
          <a:xfrm>
            <a:off x="773457" y="1025844"/>
            <a:ext cx="3078939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Simulation scenario </a:t>
            </a:r>
          </a:p>
        </p:txBody>
      </p:sp>
    </p:spTree>
    <p:extLst>
      <p:ext uri="{BB962C8B-B14F-4D97-AF65-F5344CB8AC3E}">
        <p14:creationId xmlns:p14="http://schemas.microsoft.com/office/powerpoint/2010/main" val="3531255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Initial evaluation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420ABC1-CFA5-4499-8F99-DA17E7488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223935"/>
              </p:ext>
            </p:extLst>
          </p:nvPr>
        </p:nvGraphicFramePr>
        <p:xfrm>
          <a:off x="2093926" y="1468936"/>
          <a:ext cx="7409997" cy="2114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6556">
                  <a:extLst>
                    <a:ext uri="{9D8B030D-6E8A-4147-A177-3AD203B41FA5}">
                      <a16:colId xmlns:a16="http://schemas.microsoft.com/office/drawing/2014/main" val="2239984920"/>
                    </a:ext>
                  </a:extLst>
                </a:gridCol>
                <a:gridCol w="2353710">
                  <a:extLst>
                    <a:ext uri="{9D8B030D-6E8A-4147-A177-3AD203B41FA5}">
                      <a16:colId xmlns:a16="http://schemas.microsoft.com/office/drawing/2014/main" val="4293617923"/>
                    </a:ext>
                  </a:extLst>
                </a:gridCol>
                <a:gridCol w="2639731">
                  <a:extLst>
                    <a:ext uri="{9D8B030D-6E8A-4147-A177-3AD203B41FA5}">
                      <a16:colId xmlns:a16="http://schemas.microsoft.com/office/drawing/2014/main" val="352708970"/>
                    </a:ext>
                  </a:extLst>
                </a:gridCol>
              </a:tblGrid>
              <a:tr h="3775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b="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</a:t>
                      </a:r>
                      <a:endParaRPr lang="zh-CN" altLang="zh-CN" sz="1400" b="1" kern="100" baseline="-250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238154"/>
                  </a:ext>
                </a:extLst>
              </a:tr>
              <a:tr h="407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RMSE = 0.38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RMSE = 1.6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271833"/>
                  </a:ext>
                </a:extLst>
              </a:tr>
              <a:tr h="407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</a:t>
                      </a:r>
                      <a:r>
                        <a:rPr lang="en-US" altLang="zh-CN" sz="1400" b="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= 1.3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RMSE = 3.3 dB</a:t>
                      </a:r>
                      <a:endParaRPr lang="zh-CN" sz="1400" b="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0313790"/>
                  </a:ext>
                </a:extLst>
              </a:tr>
              <a:tr h="917356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dataset: Same large scale channel parameters for different drops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1: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every 80ms in 320ms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Prediction 2: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RSRP of 1s after T</a:t>
                      </a:r>
                      <a:r>
                        <a:rPr lang="en-US" altLang="zh-CN" sz="1400" b="0" kern="1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zh-CN" altLang="zh-CN" sz="14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9593110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55F98166-12AB-4983-B117-784527F8BEBE}"/>
              </a:ext>
            </a:extLst>
          </p:cNvPr>
          <p:cNvSpPr txBox="1"/>
          <p:nvPr/>
        </p:nvSpPr>
        <p:spPr>
          <a:xfrm>
            <a:off x="481384" y="92856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Accuracy of RRM measurement prediction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A146D5-DFAE-4B4F-8DDE-D10E5350465E}"/>
              </a:ext>
            </a:extLst>
          </p:cNvPr>
          <p:cNvSpPr/>
          <p:nvPr/>
        </p:nvSpPr>
        <p:spPr>
          <a:xfrm>
            <a:off x="651753" y="4160250"/>
            <a:ext cx="11540246" cy="2521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Legacy HO: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UE can decide whether to trigger the RRM reporting based on the predicted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RSRP of every 80ms in 320ms after T</a:t>
            </a:r>
            <a:r>
              <a:rPr lang="en-US" altLang="zh-CN" sz="1600" kern="1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Source cell can select the target cell based on the predicted RSRP of 1s after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to avoid ping-pong HO, 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Source cell can forward the predicted RSRP to target cell for admission control.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CHO: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UE can decide to trigger the target cell selection based on the predicted </a:t>
            </a:r>
            <a:r>
              <a:rPr lang="en-US" altLang="zh-CN" sz="16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RSRP of every 80ms in 320ms after T</a:t>
            </a:r>
            <a:r>
              <a:rPr lang="en-US" altLang="zh-CN" sz="1600" kern="1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720000" indent="-285750">
              <a:lnSpc>
                <a:spcPct val="150000"/>
              </a:lnSpc>
              <a:buFontTx/>
              <a:buChar char="-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UE can choose the target cell based on the predicted RSRP of 1s after T</a:t>
            </a:r>
            <a:r>
              <a:rPr lang="en-US" altLang="zh-CN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to avoid ping-pong HO.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A218C-C61B-43FE-A3C6-D0A5B260FF30}"/>
              </a:ext>
            </a:extLst>
          </p:cNvPr>
          <p:cNvSpPr txBox="1"/>
          <p:nvPr/>
        </p:nvSpPr>
        <p:spPr>
          <a:xfrm>
            <a:off x="481384" y="3678441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Usage of RRM measurement prediction</a:t>
            </a:r>
          </a:p>
        </p:txBody>
      </p:sp>
    </p:spTree>
    <p:extLst>
      <p:ext uri="{BB962C8B-B14F-4D97-AF65-F5344CB8AC3E}">
        <p14:creationId xmlns:p14="http://schemas.microsoft.com/office/powerpoint/2010/main" val="3992235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Initial evaluation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84670-C315-4610-9F8D-92512FD58CC5}"/>
              </a:ext>
            </a:extLst>
          </p:cNvPr>
          <p:cNvSpPr txBox="1"/>
          <p:nvPr/>
        </p:nvSpPr>
        <p:spPr>
          <a:xfrm>
            <a:off x="481384" y="1025844"/>
            <a:ext cx="1119032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RRM measurement prediction based mobility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ED88DF1-D5C0-415A-A72A-903B71B9D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438340"/>
              </p:ext>
            </p:extLst>
          </p:nvPr>
        </p:nvGraphicFramePr>
        <p:xfrm>
          <a:off x="561859" y="1541500"/>
          <a:ext cx="11109846" cy="39838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7562">
                  <a:extLst>
                    <a:ext uri="{9D8B030D-6E8A-4147-A177-3AD203B41FA5}">
                      <a16:colId xmlns:a16="http://schemas.microsoft.com/office/drawing/2014/main" val="3770256724"/>
                    </a:ext>
                  </a:extLst>
                </a:gridCol>
                <a:gridCol w="2490281">
                  <a:extLst>
                    <a:ext uri="{9D8B030D-6E8A-4147-A177-3AD203B41FA5}">
                      <a16:colId xmlns:a16="http://schemas.microsoft.com/office/drawing/2014/main" val="4134135816"/>
                    </a:ext>
                  </a:extLst>
                </a:gridCol>
                <a:gridCol w="1322962">
                  <a:extLst>
                    <a:ext uri="{9D8B030D-6E8A-4147-A177-3AD203B41FA5}">
                      <a16:colId xmlns:a16="http://schemas.microsoft.com/office/drawing/2014/main" val="824641644"/>
                    </a:ext>
                  </a:extLst>
                </a:gridCol>
                <a:gridCol w="1293779">
                  <a:extLst>
                    <a:ext uri="{9D8B030D-6E8A-4147-A177-3AD203B41FA5}">
                      <a16:colId xmlns:a16="http://schemas.microsoft.com/office/drawing/2014/main" val="3756161238"/>
                    </a:ext>
                  </a:extLst>
                </a:gridCol>
                <a:gridCol w="1322961">
                  <a:extLst>
                    <a:ext uri="{9D8B030D-6E8A-4147-A177-3AD203B41FA5}">
                      <a16:colId xmlns:a16="http://schemas.microsoft.com/office/drawing/2014/main" val="402346767"/>
                    </a:ext>
                  </a:extLst>
                </a:gridCol>
                <a:gridCol w="1264596">
                  <a:extLst>
                    <a:ext uri="{9D8B030D-6E8A-4147-A177-3AD203B41FA5}">
                      <a16:colId xmlns:a16="http://schemas.microsoft.com/office/drawing/2014/main" val="3248620278"/>
                    </a:ext>
                  </a:extLst>
                </a:gridCol>
                <a:gridCol w="1359139">
                  <a:extLst>
                    <a:ext uri="{9D8B030D-6E8A-4147-A177-3AD203B41FA5}">
                      <a16:colId xmlns:a16="http://schemas.microsoft.com/office/drawing/2014/main" val="3814821215"/>
                    </a:ext>
                  </a:extLst>
                </a:gridCol>
                <a:gridCol w="1168566">
                  <a:extLst>
                    <a:ext uri="{9D8B030D-6E8A-4147-A177-3AD203B41FA5}">
                      <a16:colId xmlns:a16="http://schemas.microsoft.com/office/drawing/2014/main" val="2262123508"/>
                    </a:ext>
                  </a:extLst>
                </a:gridCol>
              </a:tblGrid>
              <a:tr h="569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TTT = 320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Legacy HO,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40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 based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CHO,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320</a:t>
                      </a:r>
                      <a:endParaRPr lang="zh-CN" alt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CHO,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TTT = 40</a:t>
                      </a:r>
                      <a:endParaRPr lang="zh-CN" alt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 based CHO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99356"/>
                  </a:ext>
                </a:extLst>
              </a:tr>
              <a:tr h="56911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FR1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1.95%</a:t>
                      </a:r>
                      <a:endParaRPr lang="zh-CN" alt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0.28%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0.15%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1914258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1.1%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1.0%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3.7%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0.37%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16741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18.9%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13.6%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18.8%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5.67%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912854"/>
                  </a:ext>
                </a:extLst>
              </a:tr>
              <a:tr h="56911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FR2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HOF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2.0%</a:t>
                      </a:r>
                      <a:endParaRPr lang="zh-CN" alt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0.44%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8000893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Ping-pong HO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5.2%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10.3%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2.7%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1077815"/>
                  </a:ext>
                </a:extLst>
              </a:tr>
              <a:tr h="56911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Time of Stay (1s) rate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24.1%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36.7%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10.4%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24.4%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36.5%</a:t>
                      </a:r>
                      <a:endParaRPr lang="zh-CN" sz="1400" kern="1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10.8%</a:t>
                      </a:r>
                      <a:endParaRPr lang="zh-CN" sz="1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683663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2371D414-C6B6-46FA-9324-713348C0CCA1}"/>
              </a:ext>
            </a:extLst>
          </p:cNvPr>
          <p:cNvSpPr/>
          <p:nvPr/>
        </p:nvSpPr>
        <p:spPr>
          <a:xfrm>
            <a:off x="411119" y="5621110"/>
            <a:ext cx="11277181" cy="1059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3: With RRM measurement prediction from UE inference, the unintended events rate during HO and CHO can be significantly reduced, including HOF rate, ping-pong HO rate and short time of stay rate. </a:t>
            </a:r>
          </a:p>
        </p:txBody>
      </p:sp>
    </p:spTree>
    <p:extLst>
      <p:ext uri="{BB962C8B-B14F-4D97-AF65-F5344CB8AC3E}">
        <p14:creationId xmlns:p14="http://schemas.microsoft.com/office/powerpoint/2010/main" val="3424514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59" y="349776"/>
            <a:ext cx="967363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DA4A84-12B0-4B06-8765-B051AFA6F3CD}"/>
              </a:ext>
            </a:extLst>
          </p:cNvPr>
          <p:cNvSpPr txBox="1"/>
          <p:nvPr/>
        </p:nvSpPr>
        <p:spPr>
          <a:xfrm>
            <a:off x="481383" y="1025844"/>
            <a:ext cx="11483637" cy="253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Study the AI/ML enhanced mobility optimization in Rel-18. [RAN2, RAN3]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Evaluate benefits and feasibility of AI/ML based mobility optimization,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e.g.,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RRM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measurement prediction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based mobility. [RAN2, RAN3]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Study specification impact of AI/ML based mobility optimization, including model life cycle management, capability, etc. [RAN2, RAN3]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Study the essential information and signaling enhancement of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NG and F1 interfaces. [RAN3, RAN2]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40DB47-E950-4ACD-85E2-407F1BFF16A9}"/>
              </a:ext>
            </a:extLst>
          </p:cNvPr>
          <p:cNvSpPr/>
          <p:nvPr/>
        </p:nvSpPr>
        <p:spPr>
          <a:xfrm>
            <a:off x="457409" y="4342425"/>
            <a:ext cx="11277181" cy="7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Proposal 1: Study AI/ML enhanced mobility optimization as one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use case in potential </a:t>
            </a:r>
            <a:r>
              <a:rPr lang="nb-NO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AI/ML for NG-RAN</a:t>
            </a:r>
            <a:r>
              <a:rPr lang="nb-NO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b-NO" altLang="zh-CN" b="1" i="1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of Rel-18, with RAN2 as the leading WG.</a:t>
            </a:r>
          </a:p>
        </p:txBody>
      </p:sp>
    </p:spTree>
    <p:extLst>
      <p:ext uri="{BB962C8B-B14F-4D97-AF65-F5344CB8AC3E}">
        <p14:creationId xmlns:p14="http://schemas.microsoft.com/office/powerpoint/2010/main" val="177421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4958</TotalTime>
  <Words>1663</Words>
  <Application>Microsoft Office PowerPoint</Application>
  <PresentationFormat>宽屏</PresentationFormat>
  <Paragraphs>226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 (Rapp)</cp:lastModifiedBy>
  <cp:revision>1928</cp:revision>
  <dcterms:created xsi:type="dcterms:W3CDTF">2019-03-21T01:16:00Z</dcterms:created>
  <dcterms:modified xsi:type="dcterms:W3CDTF">2022-06-02T05:16:50Z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2052-11.1.0.10228</vt:lpwstr>
  </property>
</Properties>
</file>