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custDataLst>
    <p:tags r:id="rId6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26E2EB-F855-4882-862D-B407DA9323BF}" type="datetimeFigureOut">
              <a:rPr lang="de-DE" smtClean="0"/>
              <a:t>30.05.2022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12502-DB88-45FE-A0E4-54EF4EF30F3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36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D4488-C1D7-4331-B594-41ED46B3AB78}" type="datetime1">
              <a:rPr lang="de-DE" smtClean="0"/>
              <a:t>30.05.2022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RP-221166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54FF-CA09-4F80-A0B3-09A7708655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229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C34D-5040-4FDD-9693-585A830E9B13}" type="datetime1">
              <a:rPr lang="de-DE" smtClean="0"/>
              <a:t>30.05.2022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RP-221166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54FF-CA09-4F80-A0B3-09A7708655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7754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2464B-6AF3-4CAE-A26C-2AAEEE61EB01}" type="datetime1">
              <a:rPr lang="de-DE" smtClean="0"/>
              <a:t>30.05.2022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RP-221166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54FF-CA09-4F80-A0B3-09A7708655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6227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A3C80-508A-473D-920A-E6DF328B937E}" type="datetime1">
              <a:rPr lang="de-DE" smtClean="0"/>
              <a:t>30.05.2022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RP-221166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54FF-CA09-4F80-A0B3-09A7708655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5682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053C3-8968-4A2E-A389-28AF7759C5A1}" type="datetime1">
              <a:rPr lang="de-DE" smtClean="0"/>
              <a:t>30.05.2022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RP-221166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54FF-CA09-4F80-A0B3-09A7708655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8155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40E77-5FF0-43FD-A875-50FB854AB1C7}" type="datetime1">
              <a:rPr lang="de-DE" smtClean="0"/>
              <a:t>30.05.2022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RP-221166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54FF-CA09-4F80-A0B3-09A7708655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4115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2CBA2-E040-4C8B-A569-324AEC33455F}" type="datetime1">
              <a:rPr lang="de-DE" smtClean="0"/>
              <a:t>30.05.2022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RP-221166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54FF-CA09-4F80-A0B3-09A7708655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9427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8E97E-3E2A-4C71-9A0C-DD3A8D56F1A3}" type="datetime1">
              <a:rPr lang="de-DE" smtClean="0"/>
              <a:t>30.05.2022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RP-221166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54FF-CA09-4F80-A0B3-09A7708655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2535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E9BCD-1A89-4BE4-A1E6-4CCD3D603D86}" type="datetime1">
              <a:rPr lang="de-DE" smtClean="0"/>
              <a:t>30.05.2022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RP-221166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54FF-CA09-4F80-A0B3-09A7708655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2515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38811-79AC-42A7-9912-1052052823EF}" type="datetime1">
              <a:rPr lang="de-DE" smtClean="0"/>
              <a:t>30.05.2022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RP-221166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54FF-CA09-4F80-A0B3-09A7708655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919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333FC-3E4E-446B-B4D1-AC09A0008CDB}" type="datetime1">
              <a:rPr lang="de-DE" smtClean="0"/>
              <a:t>30.05.2022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RP-221166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54FF-CA09-4F80-A0B3-09A7708655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484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/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0727052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think-cell Folie" r:id="rId15" imgW="353" imgH="353" progId="TCLayout.ActiveDocument.1">
                  <p:embed/>
                </p:oleObj>
              </mc:Choice>
              <mc:Fallback>
                <p:oleObj name="think-cell Folie" r:id="rId15" imgW="353" imgH="35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60AF7-381F-4366-94DA-4F1549CA09C8}" type="datetime1">
              <a:rPr lang="de-DE" smtClean="0"/>
              <a:t>30.05.2022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RP-221166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654FF-CA09-4F80-A0B3-09A77086558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MSIPCMContentMarking" descr="{&quot;HashCode&quot;:1622173095,&quot;Placement&quot;:&quot;Footer&quot;,&quot;Top&quot;:522.862549,&quot;Left&quot;:0.0,&quot;SlideWidth&quot;:960,&quot;SlideHeight&quot;:540}"/>
          <p:cNvSpPr txBox="1"/>
          <p:nvPr userDrawn="1"/>
        </p:nvSpPr>
        <p:spPr>
          <a:xfrm>
            <a:off x="0" y="6640354"/>
            <a:ext cx="744382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de-DE" sz="800">
                <a:solidFill>
                  <a:srgbClr val="000000"/>
                </a:solidFill>
                <a:latin typeface="Arial" panose="020B0604020202020204" pitchFamily="34" charset="0"/>
              </a:rPr>
              <a:t>INTERNAL</a:t>
            </a:r>
          </a:p>
        </p:txBody>
      </p:sp>
    </p:spTree>
    <p:extLst>
      <p:ext uri="{BB962C8B-B14F-4D97-AF65-F5344CB8AC3E}">
        <p14:creationId xmlns:p14="http://schemas.microsoft.com/office/powerpoint/2010/main" val="2287574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9649155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think-cell Folie" r:id="rId4" imgW="353" imgH="353" progId="TCLayout.ActiveDocument.1">
                  <p:embed/>
                </p:oleObj>
              </mc:Choice>
              <mc:Fallback>
                <p:oleObj name="think-cell Folie" r:id="rId4" imgW="353" imgH="35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2109188"/>
            <a:ext cx="9144000" cy="2387600"/>
          </a:xfrm>
        </p:spPr>
        <p:txBody>
          <a:bodyPr vert="horz">
            <a:normAutofit fontScale="90000"/>
          </a:bodyPr>
          <a:lstStyle/>
          <a:p>
            <a:r>
              <a:rPr lang="en-US" dirty="0"/>
              <a:t>Motivation for adding Uu+PC5 combinations to Study on simplification of band combination specification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4883150"/>
            <a:ext cx="9144000" cy="1655762"/>
          </a:xfrm>
        </p:spPr>
        <p:txBody>
          <a:bodyPr/>
          <a:lstStyle/>
          <a:p>
            <a:r>
              <a:rPr lang="de-DE" dirty="0"/>
              <a:t>Deutsche Telekom, Volkswagen AG, Toyota ITC, Bosch, LGE, Huawei, ZTE, </a:t>
            </a:r>
            <a:br>
              <a:rPr lang="de-DE" dirty="0"/>
            </a:br>
            <a:r>
              <a:rPr lang="de-DE" dirty="0"/>
              <a:t>Telecom Italia, Orange, T-Mobile USA, Vodafone</a:t>
            </a: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RP-221166</a:t>
            </a:r>
          </a:p>
        </p:txBody>
      </p:sp>
    </p:spTree>
    <p:extLst>
      <p:ext uri="{BB962C8B-B14F-4D97-AF65-F5344CB8AC3E}">
        <p14:creationId xmlns:p14="http://schemas.microsoft.com/office/powerpoint/2010/main" val="2000380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6195347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think-cell Folie" r:id="rId4" imgW="353" imgH="353" progId="TCLayout.ActiveDocument.1">
                  <p:embed/>
                </p:oleObj>
              </mc:Choice>
              <mc:Fallback>
                <p:oleObj name="think-cell Folie" r:id="rId4" imgW="353" imgH="35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vert="horz">
            <a:normAutofit/>
          </a:bodyPr>
          <a:lstStyle/>
          <a:p>
            <a:r>
              <a:rPr lang="en-GB" dirty="0"/>
              <a:t>3GPP Rel-18 RAN4 study item “</a:t>
            </a:r>
            <a:r>
              <a:rPr lang="en-GB" dirty="0" err="1"/>
              <a:t>FS_SimBC</a:t>
            </a:r>
            <a:r>
              <a:rPr lang="en-GB" dirty="0"/>
              <a:t>”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RP-220168 Motivation on simplification of band combination specification (ZTE Corporation)</a:t>
            </a:r>
          </a:p>
          <a:p>
            <a:r>
              <a:rPr lang="en-US" dirty="0"/>
              <a:t>RP-220956 study Item description (target RAN#100 in 6.2023)</a:t>
            </a:r>
          </a:p>
          <a:p>
            <a:r>
              <a:rPr lang="en-US" dirty="0"/>
              <a:t>Objectives for </a:t>
            </a:r>
            <a:r>
              <a:rPr lang="en-US" dirty="0" err="1"/>
              <a:t>Uu</a:t>
            </a:r>
            <a:r>
              <a:rPr lang="en-US" dirty="0"/>
              <a:t> band combinations: </a:t>
            </a:r>
          </a:p>
          <a:p>
            <a:pPr lvl="1"/>
            <a:r>
              <a:rPr lang="en-US" sz="2000" dirty="0"/>
              <a:t>Investigate and simplify the working procedure for approving documents for TS and TR to improve the efficiency to specify band combinations and the quality </a:t>
            </a:r>
            <a:br>
              <a:rPr lang="en-US" sz="2000" dirty="0"/>
            </a:br>
            <a:r>
              <a:rPr lang="en-US" sz="2000" dirty="0"/>
              <a:t>of specifications</a:t>
            </a:r>
          </a:p>
          <a:p>
            <a:pPr lvl="1"/>
            <a:r>
              <a:rPr lang="en-US" sz="2000" dirty="0"/>
              <a:t>Investigate the feasibility and optimize the specification structure and reduce the test burden</a:t>
            </a:r>
          </a:p>
          <a:p>
            <a:r>
              <a:rPr lang="en-US" dirty="0" err="1"/>
              <a:t>Uu</a:t>
            </a:r>
            <a:r>
              <a:rPr lang="en-US" dirty="0"/>
              <a:t> band combinations in addition to PC5 are not in scope of the SI !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RP-221166</a:t>
            </a:r>
          </a:p>
        </p:txBody>
      </p:sp>
    </p:spTree>
    <p:extLst>
      <p:ext uri="{BB962C8B-B14F-4D97-AF65-F5344CB8AC3E}">
        <p14:creationId xmlns:p14="http://schemas.microsoft.com/office/powerpoint/2010/main" val="654787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452143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think-cell Folie" r:id="rId4" imgW="353" imgH="353" progId="TCLayout.ActiveDocument.1">
                  <p:embed/>
                </p:oleObj>
              </mc:Choice>
              <mc:Fallback>
                <p:oleObj name="think-cell Folie" r:id="rId4" imgW="353" imgH="35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GB" dirty="0"/>
              <a:t>Proposal to extend scope of “</a:t>
            </a:r>
            <a:r>
              <a:rPr lang="en-GB" dirty="0" err="1"/>
              <a:t>FS_SimBC</a:t>
            </a:r>
            <a:r>
              <a:rPr lang="en-GB" dirty="0"/>
              <a:t>” </a:t>
            </a:r>
            <a:br>
              <a:rPr lang="en-GB" dirty="0"/>
            </a:br>
            <a:r>
              <a:rPr lang="en-GB" dirty="0"/>
              <a:t>to include PC5 band combinations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30725"/>
          </a:xfrm>
        </p:spPr>
        <p:txBody>
          <a:bodyPr>
            <a:normAutofit/>
          </a:bodyPr>
          <a:lstStyle/>
          <a:p>
            <a:r>
              <a:rPr lang="en-US" dirty="0"/>
              <a:t>Current versions of TS 36.101, TS 38.101-1, 38.101-3</a:t>
            </a:r>
          </a:p>
          <a:p>
            <a:pPr lvl="1"/>
            <a:r>
              <a:rPr lang="en-US" dirty="0"/>
              <a:t>Specify only a subset of </a:t>
            </a:r>
            <a:r>
              <a:rPr lang="en-US" dirty="0" err="1"/>
              <a:t>Uu</a:t>
            </a:r>
            <a:r>
              <a:rPr lang="en-US" dirty="0"/>
              <a:t> bands for concurrent operation </a:t>
            </a:r>
            <a:br>
              <a:rPr lang="en-US" dirty="0"/>
            </a:br>
            <a:r>
              <a:rPr lang="en-US" dirty="0"/>
              <a:t>with PC5 bands</a:t>
            </a:r>
          </a:p>
          <a:p>
            <a:pPr lvl="1"/>
            <a:r>
              <a:rPr lang="en-US" dirty="0"/>
              <a:t>No band combinations for concurrent operation of multiple </a:t>
            </a:r>
            <a:r>
              <a:rPr lang="en-US" dirty="0" err="1"/>
              <a:t>Uu</a:t>
            </a:r>
            <a:r>
              <a:rPr lang="en-US" dirty="0"/>
              <a:t> carriers with a PC5 carrier are defined</a:t>
            </a:r>
          </a:p>
          <a:p>
            <a:r>
              <a:rPr lang="en-US" dirty="0"/>
              <a:t>It is foreseen that in future PC5 will operate concurrent to multiple </a:t>
            </a:r>
            <a:r>
              <a:rPr lang="en-US" dirty="0" err="1"/>
              <a:t>Uu</a:t>
            </a:r>
            <a:r>
              <a:rPr lang="en-US" dirty="0"/>
              <a:t> carriers</a:t>
            </a:r>
          </a:p>
          <a:p>
            <a:r>
              <a:rPr lang="en-US" dirty="0"/>
              <a:t>To minimize efforts of including band combinations with PC5 it is proposed to extend the scope of the SID</a:t>
            </a:r>
          </a:p>
          <a:p>
            <a:r>
              <a:rPr lang="en-US" dirty="0"/>
              <a:t>A slight increase of 0.5TU is expected for this extended scope </a:t>
            </a:r>
            <a:br>
              <a:rPr lang="en-US" dirty="0"/>
            </a:br>
            <a:r>
              <a:rPr lang="en-US" sz="2200" dirty="0"/>
              <a:t>(where the SI rapporteur would appreciate a related extension in time by a quarter)</a:t>
            </a:r>
          </a:p>
          <a:p>
            <a:pPr lvl="1"/>
            <a:endParaRPr lang="en-US" dirty="0"/>
          </a:p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RP-221166</a:t>
            </a:r>
          </a:p>
        </p:txBody>
      </p:sp>
    </p:spTree>
    <p:extLst>
      <p:ext uri="{BB962C8B-B14F-4D97-AF65-F5344CB8AC3E}">
        <p14:creationId xmlns:p14="http://schemas.microsoft.com/office/powerpoint/2010/main" val="11858927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</Words>
  <Application>Microsoft Office PowerPoint</Application>
  <PresentationFormat>Breitbild</PresentationFormat>
  <Paragraphs>19</Paragraphs>
  <Slides>3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Office</vt:lpstr>
      <vt:lpstr>think-cell Folie</vt:lpstr>
      <vt:lpstr>Motivation for adding Uu+PC5 combinations to Study on simplification of band combination specification</vt:lpstr>
      <vt:lpstr>3GPP Rel-18 RAN4 study item “FS_SimBC”</vt:lpstr>
      <vt:lpstr>Proposal to extend scope of “FS_SimBC”  to include PC5 band combinations</vt:lpstr>
    </vt:vector>
  </TitlesOfParts>
  <Company>Volkswagen AG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Observation of ongoing 3GPP work to simplify specification  of band combinations</dc:title>
  <dc:creator>Schmitz, Steffen (VWIF G-T/X)</dc:creator>
  <cp:lastModifiedBy>Deutsche Telekom AG (Axel Klatt)</cp:lastModifiedBy>
  <cp:revision>13</cp:revision>
  <dcterms:created xsi:type="dcterms:W3CDTF">2022-05-24T11:39:56Z</dcterms:created>
  <dcterms:modified xsi:type="dcterms:W3CDTF">2022-05-30T15:01:25Z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c9b508-7c6e-42bd-bedf-808292653d6c_Enabled">
    <vt:lpwstr>true</vt:lpwstr>
  </property>
  <property fmtid="{D5CDD505-2E9C-101B-9397-08002B2CF9AE}" pid="3" name="MSIP_Label_b1c9b508-7c6e-42bd-bedf-808292653d6c_SetDate">
    <vt:lpwstr>2022-05-24T13:02:12Z</vt:lpwstr>
  </property>
  <property fmtid="{D5CDD505-2E9C-101B-9397-08002B2CF9AE}" pid="4" name="MSIP_Label_b1c9b508-7c6e-42bd-bedf-808292653d6c_Method">
    <vt:lpwstr>Standard</vt:lpwstr>
  </property>
  <property fmtid="{D5CDD505-2E9C-101B-9397-08002B2CF9AE}" pid="5" name="MSIP_Label_b1c9b508-7c6e-42bd-bedf-808292653d6c_Name">
    <vt:lpwstr>b1c9b508-7c6e-42bd-bedf-808292653d6c</vt:lpwstr>
  </property>
  <property fmtid="{D5CDD505-2E9C-101B-9397-08002B2CF9AE}" pid="6" name="MSIP_Label_b1c9b508-7c6e-42bd-bedf-808292653d6c_SiteId">
    <vt:lpwstr>2882be50-2012-4d88-ac86-544124e120c8</vt:lpwstr>
  </property>
  <property fmtid="{D5CDD505-2E9C-101B-9397-08002B2CF9AE}" pid="7" name="MSIP_Label_b1c9b508-7c6e-42bd-bedf-808292653d6c_ActionId">
    <vt:lpwstr>5b4e5cbe-17cd-4fca-9844-36561dc0c1b3</vt:lpwstr>
  </property>
  <property fmtid="{D5CDD505-2E9C-101B-9397-08002B2CF9AE}" pid="8" name="MSIP_Label_b1c9b508-7c6e-42bd-bedf-808292653d6c_ContentBits">
    <vt:lpwstr>3</vt:lpwstr>
  </property>
</Properties>
</file>