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729" r:id="rId4"/>
  </p:sldMasterIdLst>
  <p:notesMasterIdLst>
    <p:notesMasterId r:id="rId33"/>
  </p:notesMasterIdLst>
  <p:handoutMasterIdLst>
    <p:handoutMasterId r:id="rId34"/>
  </p:handoutMasterIdLst>
  <p:sldIdLst>
    <p:sldId id="934" r:id="rId5"/>
    <p:sldId id="928" r:id="rId6"/>
    <p:sldId id="1058" r:id="rId7"/>
    <p:sldId id="979" r:id="rId8"/>
    <p:sldId id="1013" r:id="rId9"/>
    <p:sldId id="1014" r:id="rId10"/>
    <p:sldId id="1015" r:id="rId11"/>
    <p:sldId id="1041" r:id="rId12"/>
    <p:sldId id="1016" r:id="rId13"/>
    <p:sldId id="1042" r:id="rId14"/>
    <p:sldId id="1035" r:id="rId15"/>
    <p:sldId id="1036" r:id="rId16"/>
    <p:sldId id="1043" r:id="rId17"/>
    <p:sldId id="1037" r:id="rId18"/>
    <p:sldId id="1039" r:id="rId19"/>
    <p:sldId id="1060" r:id="rId20"/>
    <p:sldId id="1061" r:id="rId21"/>
    <p:sldId id="1050" r:id="rId22"/>
    <p:sldId id="1064" r:id="rId23"/>
    <p:sldId id="1063" r:id="rId24"/>
    <p:sldId id="1025" r:id="rId25"/>
    <p:sldId id="1065" r:id="rId26"/>
    <p:sldId id="1066" r:id="rId27"/>
    <p:sldId id="984" r:id="rId28"/>
    <p:sldId id="995" r:id="rId29"/>
    <p:sldId id="1030" r:id="rId30"/>
    <p:sldId id="1056" r:id="rId31"/>
    <p:sldId id="985" r:id="rId32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zeng Dai" initials="XzD" lastIdx="13" clrIdx="0">
    <p:extLst>
      <p:ext uri="{19B8F6BF-5375-455C-9EA6-DF929625EA0E}">
        <p15:presenceInfo xmlns:p15="http://schemas.microsoft.com/office/powerpoint/2012/main" userId="Xizeng Dai" providerId="None"/>
      </p:ext>
    </p:extLst>
  </p:cmAuthor>
  <p:cmAuthor id="2" name="Andrey Chervyakov" initials="CA" lastIdx="13" clrIdx="1">
    <p:extLst>
      <p:ext uri="{19B8F6BF-5375-455C-9EA6-DF929625EA0E}">
        <p15:presenceInfo xmlns:p15="http://schemas.microsoft.com/office/powerpoint/2012/main" userId="Andrey Chervyakov" providerId="None"/>
      </p:ext>
    </p:extLst>
  </p:cmAuthor>
  <p:cmAuthor id="3" name="Haijie Qiu_Samsung" initials="1" lastIdx="1" clrIdx="2">
    <p:extLst>
      <p:ext uri="{19B8F6BF-5375-455C-9EA6-DF929625EA0E}">
        <p15:presenceInfo xmlns:p15="http://schemas.microsoft.com/office/powerpoint/2012/main" userId="Haijie Qiu_Samsung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E9EDF4"/>
    <a:srgbClr val="D0D8E8"/>
    <a:srgbClr val="D1DAE9"/>
    <a:srgbClr val="00FF00"/>
    <a:srgbClr val="72AF2F"/>
    <a:srgbClr val="0000FF"/>
    <a:srgbClr val="CC00CC"/>
    <a:srgbClr val="FFCC00"/>
    <a:srgbClr val="B1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653FD9F-09BD-4327-A32A-3B6B3E5A5CD5}" v="20" dt="2021-12-01T08:34:12.92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27102A9-8310-4765-A935-A1911B00CA55}" styleName="浅色样式 1 - 强调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962" autoAdjust="0"/>
    <p:restoredTop sz="96683" autoAdjust="0"/>
  </p:normalViewPr>
  <p:slideViewPr>
    <p:cSldViewPr snapToGrid="0">
      <p:cViewPr varScale="1">
        <p:scale>
          <a:sx n="113" d="100"/>
          <a:sy n="113" d="100"/>
        </p:scale>
        <p:origin x="75" y="295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ableStyles" Target="tableStyles.xml"/><Relationship Id="rId21" Type="http://schemas.openxmlformats.org/officeDocument/2006/relationships/slide" Target="slides/slide17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viewProps" Target="viewProps.xml"/><Relationship Id="rId45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commentAuthors" Target="commentAuthor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ervyakov, Andrey" userId="dbdfc4e7-c505-4785-a117-c03dfe609c52" providerId="ADAL" clId="{8653FD9F-09BD-4327-A32A-3B6B3E5A5CD5}"/>
    <pc:docChg chg="undo custSel modSld">
      <pc:chgData name="Chervyakov, Andrey" userId="dbdfc4e7-c505-4785-a117-c03dfe609c52" providerId="ADAL" clId="{8653FD9F-09BD-4327-A32A-3B6B3E5A5CD5}" dt="2021-12-01T08:34:12.922" v="593"/>
      <pc:docMkLst>
        <pc:docMk/>
      </pc:docMkLst>
      <pc:sldChg chg="modSp mod">
        <pc:chgData name="Chervyakov, Andrey" userId="dbdfc4e7-c505-4785-a117-c03dfe609c52" providerId="ADAL" clId="{8653FD9F-09BD-4327-A32A-3B6B3E5A5CD5}" dt="2021-12-01T08:00:36.342" v="1" actId="20577"/>
        <pc:sldMkLst>
          <pc:docMk/>
          <pc:sldMk cId="2634616571" sldId="984"/>
        </pc:sldMkLst>
        <pc:spChg chg="mod">
          <ac:chgData name="Chervyakov, Andrey" userId="dbdfc4e7-c505-4785-a117-c03dfe609c52" providerId="ADAL" clId="{8653FD9F-09BD-4327-A32A-3B6B3E5A5CD5}" dt="2021-12-01T08:00:36.342" v="1" actId="20577"/>
          <ac:spMkLst>
            <pc:docMk/>
            <pc:sldMk cId="2634616571" sldId="984"/>
            <ac:spMk id="3" creationId="{B1BE6906-4FA3-42DA-8E86-BA4DD12F41A6}"/>
          </ac:spMkLst>
        </pc:spChg>
      </pc:sldChg>
      <pc:sldChg chg="addCm modCm">
        <pc:chgData name="Chervyakov, Andrey" userId="dbdfc4e7-c505-4785-a117-c03dfe609c52" providerId="ADAL" clId="{8653FD9F-09BD-4327-A32A-3B6B3E5A5CD5}" dt="2021-12-01T08:03:03.413" v="12"/>
        <pc:sldMkLst>
          <pc:docMk/>
          <pc:sldMk cId="439314775" sldId="995"/>
        </pc:sldMkLst>
      </pc:sldChg>
      <pc:sldChg chg="modSp mod addCm modCm">
        <pc:chgData name="Chervyakov, Andrey" userId="dbdfc4e7-c505-4785-a117-c03dfe609c52" providerId="ADAL" clId="{8653FD9F-09BD-4327-A32A-3B6B3E5A5CD5}" dt="2021-12-01T08:18:35.154" v="465"/>
        <pc:sldMkLst>
          <pc:docMk/>
          <pc:sldMk cId="1657490726" sldId="1025"/>
        </pc:sldMkLst>
        <pc:spChg chg="mod">
          <ac:chgData name="Chervyakov, Andrey" userId="dbdfc4e7-c505-4785-a117-c03dfe609c52" providerId="ADAL" clId="{8653FD9F-09BD-4327-A32A-3B6B3E5A5CD5}" dt="2021-12-01T08:01:46.891" v="5" actId="20577"/>
          <ac:spMkLst>
            <pc:docMk/>
            <pc:sldMk cId="1657490726" sldId="1025"/>
            <ac:spMk id="2" creationId="{4653FC17-6DDA-4C90-8331-B521BC2ADE4B}"/>
          </ac:spMkLst>
        </pc:spChg>
        <pc:spChg chg="mod">
          <ac:chgData name="Chervyakov, Andrey" userId="dbdfc4e7-c505-4785-a117-c03dfe609c52" providerId="ADAL" clId="{8653FD9F-09BD-4327-A32A-3B6B3E5A5CD5}" dt="2021-12-01T08:07:20.284" v="112" actId="207"/>
          <ac:spMkLst>
            <pc:docMk/>
            <pc:sldMk cId="1657490726" sldId="1025"/>
            <ac:spMk id="3" creationId="{B1BE6906-4FA3-42DA-8E86-BA4DD12F41A6}"/>
          </ac:spMkLst>
        </pc:spChg>
      </pc:sldChg>
      <pc:sldChg chg="modSp mod addCm delCm modCm">
        <pc:chgData name="Chervyakov, Andrey" userId="dbdfc4e7-c505-4785-a117-c03dfe609c52" providerId="ADAL" clId="{8653FD9F-09BD-4327-A32A-3B6B3E5A5CD5}" dt="2021-12-01T08:34:12.922" v="593"/>
        <pc:sldMkLst>
          <pc:docMk/>
          <pc:sldMk cId="3799247832" sldId="1034"/>
        </pc:sldMkLst>
        <pc:spChg chg="mod">
          <ac:chgData name="Chervyakov, Andrey" userId="dbdfc4e7-c505-4785-a117-c03dfe609c52" providerId="ADAL" clId="{8653FD9F-09BD-4327-A32A-3B6B3E5A5CD5}" dt="2021-12-01T08:02:12.651" v="8"/>
          <ac:spMkLst>
            <pc:docMk/>
            <pc:sldMk cId="3799247832" sldId="1034"/>
            <ac:spMk id="2" creationId="{4653FC17-6DDA-4C90-8331-B521BC2ADE4B}"/>
          </ac:spMkLst>
        </pc:spChg>
        <pc:spChg chg="mod">
          <ac:chgData name="Chervyakov, Andrey" userId="dbdfc4e7-c505-4785-a117-c03dfe609c52" providerId="ADAL" clId="{8653FD9F-09BD-4327-A32A-3B6B3E5A5CD5}" dt="2021-12-01T08:33:30.708" v="581" actId="13926"/>
          <ac:spMkLst>
            <pc:docMk/>
            <pc:sldMk cId="3799247832" sldId="1034"/>
            <ac:spMk id="3" creationId="{B1BE6906-4FA3-42DA-8E86-BA4DD12F41A6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Delegates</c:v>
                </c:pt>
              </c:strCache>
            </c:strRef>
          </c:tx>
          <c:invertIfNegative val="0"/>
          <c:cat>
            <c:strRef>
              <c:f>Sheet1!$A$2:$A$17</c:f>
              <c:strCache>
                <c:ptCount val="16"/>
                <c:pt idx="0">
                  <c:v>#91</c:v>
                </c:pt>
                <c:pt idx="1">
                  <c:v>#92</c:v>
                </c:pt>
                <c:pt idx="2">
                  <c:v>#92bis</c:v>
                </c:pt>
                <c:pt idx="3">
                  <c:v>#93</c:v>
                </c:pt>
                <c:pt idx="4">
                  <c:v>#94-e</c:v>
                </c:pt>
                <c:pt idx="5">
                  <c:v>#95-e</c:v>
                </c:pt>
                <c:pt idx="6">
                  <c:v>#96-e</c:v>
                </c:pt>
                <c:pt idx="7">
                  <c:v>#97-e</c:v>
                </c:pt>
                <c:pt idx="8">
                  <c:v>#98-e</c:v>
                </c:pt>
                <c:pt idx="9">
                  <c:v>#98-bis-e</c:v>
                </c:pt>
                <c:pt idx="10">
                  <c:v>#99-e</c:v>
                </c:pt>
                <c:pt idx="11">
                  <c:v>#100-e</c:v>
                </c:pt>
                <c:pt idx="12">
                  <c:v>#101-e</c:v>
                </c:pt>
                <c:pt idx="13">
                  <c:v>#101-bis-e</c:v>
                </c:pt>
                <c:pt idx="14">
                  <c:v>#102-e</c:v>
                </c:pt>
                <c:pt idx="15">
                  <c:v>#103-e</c:v>
                </c:pt>
              </c:strCache>
            </c:strRef>
          </c:cat>
          <c:val>
            <c:numRef>
              <c:f>Sheet1!$B$2:$B$17</c:f>
              <c:numCache>
                <c:formatCode>General</c:formatCode>
                <c:ptCount val="16"/>
                <c:pt idx="0">
                  <c:v>387</c:v>
                </c:pt>
                <c:pt idx="1">
                  <c:v>266</c:v>
                </c:pt>
                <c:pt idx="2">
                  <c:v>298</c:v>
                </c:pt>
                <c:pt idx="3">
                  <c:v>382</c:v>
                </c:pt>
                <c:pt idx="4">
                  <c:v>226</c:v>
                </c:pt>
                <c:pt idx="5">
                  <c:v>308</c:v>
                </c:pt>
                <c:pt idx="6">
                  <c:v>349</c:v>
                </c:pt>
                <c:pt idx="7">
                  <c:v>367</c:v>
                </c:pt>
                <c:pt idx="8">
                  <c:v>400</c:v>
                </c:pt>
                <c:pt idx="9">
                  <c:v>527</c:v>
                </c:pt>
                <c:pt idx="10">
                  <c:v>401</c:v>
                </c:pt>
                <c:pt idx="11">
                  <c:v>403</c:v>
                </c:pt>
                <c:pt idx="12">
                  <c:v>396</c:v>
                </c:pt>
                <c:pt idx="13">
                  <c:v>404</c:v>
                </c:pt>
                <c:pt idx="14">
                  <c:v>444</c:v>
                </c:pt>
                <c:pt idx="15">
                  <c:v>382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63E-483D-8DF8-A1FF20310CD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862014576"/>
        <c:axId val="1862007504"/>
      </c:barChart>
      <c:catAx>
        <c:axId val="186201457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1862007504"/>
        <c:crosses val="autoZero"/>
        <c:auto val="1"/>
        <c:lblAlgn val="ctr"/>
        <c:lblOffset val="100"/>
        <c:noMultiLvlLbl val="0"/>
      </c:catAx>
      <c:valAx>
        <c:axId val="1862007504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1862014576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txPr>
    <a:bodyPr/>
    <a:lstStyle/>
    <a:p>
      <a:pPr>
        <a:defRPr sz="9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Contributions</c:v>
                </c:pt>
              </c:strCache>
            </c:strRef>
          </c:tx>
          <c:invertIfNegative val="0"/>
          <c:cat>
            <c:strRef>
              <c:f>Sheet1!$A$2:$A$17</c:f>
              <c:strCache>
                <c:ptCount val="16"/>
                <c:pt idx="0">
                  <c:v>#91</c:v>
                </c:pt>
                <c:pt idx="1">
                  <c:v>#92</c:v>
                </c:pt>
                <c:pt idx="2">
                  <c:v>#92bis</c:v>
                </c:pt>
                <c:pt idx="3">
                  <c:v>#93</c:v>
                </c:pt>
                <c:pt idx="4">
                  <c:v>#94-e</c:v>
                </c:pt>
                <c:pt idx="5">
                  <c:v>#95-e</c:v>
                </c:pt>
                <c:pt idx="6">
                  <c:v>#96-e</c:v>
                </c:pt>
                <c:pt idx="7">
                  <c:v>#97-e</c:v>
                </c:pt>
                <c:pt idx="8">
                  <c:v>#98-e</c:v>
                </c:pt>
                <c:pt idx="9">
                  <c:v>#98-bis-e</c:v>
                </c:pt>
                <c:pt idx="10">
                  <c:v>#99-e</c:v>
                </c:pt>
                <c:pt idx="11">
                  <c:v>#100-e</c:v>
                </c:pt>
                <c:pt idx="12">
                  <c:v>#101-e</c:v>
                </c:pt>
                <c:pt idx="13">
                  <c:v>#101-bis-e</c:v>
                </c:pt>
                <c:pt idx="14">
                  <c:v>#102-e</c:v>
                </c:pt>
                <c:pt idx="15">
                  <c:v>#103-e</c:v>
                </c:pt>
              </c:strCache>
            </c:strRef>
          </c:cat>
          <c:val>
            <c:numRef>
              <c:f>Sheet1!$B$2:$B$17</c:f>
              <c:numCache>
                <c:formatCode>General</c:formatCode>
                <c:ptCount val="16"/>
                <c:pt idx="0">
                  <c:v>2337</c:v>
                </c:pt>
                <c:pt idx="1">
                  <c:v>2576</c:v>
                </c:pt>
                <c:pt idx="2">
                  <c:v>2230</c:v>
                </c:pt>
                <c:pt idx="3">
                  <c:v>2886</c:v>
                </c:pt>
                <c:pt idx="4">
                  <c:v>2883</c:v>
                </c:pt>
                <c:pt idx="5">
                  <c:v>3297</c:v>
                </c:pt>
                <c:pt idx="6">
                  <c:v>2971</c:v>
                </c:pt>
                <c:pt idx="7">
                  <c:v>3736</c:v>
                </c:pt>
                <c:pt idx="8">
                  <c:v>3740</c:v>
                </c:pt>
                <c:pt idx="9">
                  <c:v>2460</c:v>
                </c:pt>
                <c:pt idx="10">
                  <c:v>3622</c:v>
                </c:pt>
                <c:pt idx="11">
                  <c:v>3903</c:v>
                </c:pt>
                <c:pt idx="12">
                  <c:v>3450</c:v>
                </c:pt>
                <c:pt idx="13">
                  <c:v>2663</c:v>
                </c:pt>
                <c:pt idx="14">
                  <c:v>3690</c:v>
                </c:pt>
                <c:pt idx="15">
                  <c:v>3628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DFF-400B-85C1-29ACCAC54A8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862015120"/>
        <c:axId val="1862016752"/>
      </c:barChart>
      <c:catAx>
        <c:axId val="186201512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1862016752"/>
        <c:crosses val="autoZero"/>
        <c:auto val="1"/>
        <c:lblAlgn val="ctr"/>
        <c:lblOffset val="100"/>
        <c:noMultiLvlLbl val="0"/>
      </c:catAx>
      <c:valAx>
        <c:axId val="1862016752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1862015120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txPr>
    <a:bodyPr/>
    <a:lstStyle/>
    <a:p>
      <a:pPr>
        <a:defRPr sz="900"/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867FF36F-819D-4D2B-A8BB-AF91032F0C08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286934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459FDB58-73C4-413E-BB6C-BBE882DFCE1B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0612503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404 for Rel-15 9%</a:t>
            </a:r>
          </a:p>
          <a:p>
            <a:r>
              <a:rPr lang="en-US" dirty="0"/>
              <a:t>381 for Rel-16 8.1%</a:t>
            </a:r>
          </a:p>
          <a:p>
            <a:r>
              <a:rPr lang="en-US" dirty="0"/>
              <a:t>838 for Rel-17</a:t>
            </a:r>
            <a:r>
              <a:rPr lang="en-US" baseline="0" dirty="0"/>
              <a:t> spectrum related</a:t>
            </a:r>
          </a:p>
          <a:p>
            <a:r>
              <a:rPr lang="en-US" dirty="0"/>
              <a:t>1475</a:t>
            </a:r>
            <a:r>
              <a:rPr lang="en-US" baseline="0" dirty="0"/>
              <a:t> for Rel-17 non-spectrum related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0561593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21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6518081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22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53790140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23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188803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28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6429349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404 for Rel-15 9%</a:t>
            </a:r>
          </a:p>
          <a:p>
            <a:r>
              <a:rPr lang="en-US" dirty="0"/>
              <a:t>381 for Rel-16 8.1%</a:t>
            </a:r>
          </a:p>
          <a:p>
            <a:r>
              <a:rPr lang="en-US" dirty="0"/>
              <a:t>838 for Rel-17</a:t>
            </a:r>
            <a:r>
              <a:rPr lang="en-US" baseline="0" dirty="0"/>
              <a:t> spectrum related</a:t>
            </a:r>
          </a:p>
          <a:p>
            <a:r>
              <a:rPr lang="en-US" dirty="0"/>
              <a:t>1475</a:t>
            </a:r>
            <a:r>
              <a:rPr lang="en-US" baseline="0" dirty="0"/>
              <a:t> for Rel-17 non-spectrum related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9591058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18996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2419473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10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717754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11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2944476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14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440610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19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4548314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20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38820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8"/>
            <a:ext cx="10363200" cy="1470025"/>
          </a:xfrm>
        </p:spPr>
        <p:txBody>
          <a:bodyPr/>
          <a:lstStyle>
            <a:lvl1pPr>
              <a:defRPr sz="4000"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latin typeface="+mj-ea"/>
                <a:ea typeface="+mj-ea"/>
              </a:defRPr>
            </a:lvl1pPr>
            <a:lvl2pPr marL="457177" indent="0" algn="ctr">
              <a:buNone/>
              <a:defRPr/>
            </a:lvl2pPr>
            <a:lvl3pPr marL="914354" indent="0" algn="ctr">
              <a:buNone/>
              <a:defRPr/>
            </a:lvl3pPr>
            <a:lvl4pPr marL="1371531" indent="0" algn="ctr">
              <a:buNone/>
              <a:defRPr/>
            </a:lvl4pPr>
            <a:lvl5pPr marL="1828709" indent="0" algn="ctr">
              <a:buNone/>
              <a:defRPr/>
            </a:lvl5pPr>
            <a:lvl6pPr marL="2285886" indent="0" algn="ctr">
              <a:buNone/>
              <a:defRPr/>
            </a:lvl6pPr>
            <a:lvl7pPr marL="2743063" indent="0" algn="ctr">
              <a:buNone/>
              <a:defRPr/>
            </a:lvl7pPr>
            <a:lvl8pPr marL="3200240" indent="0" algn="ctr">
              <a:buNone/>
              <a:defRPr/>
            </a:lvl8pPr>
            <a:lvl9pPr marL="3657417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112707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35652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9927235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2555285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409670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FE6C394A-9E02-4841-ACC8-9EFF4DA6339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fld id="{F5492D28-9CB3-4957-BFD2-683A3D6260A5}" type="slidenum">
              <a:rPr lang="en-GB" altLang="en-US" smtClean="0"/>
              <a:pPr/>
              <a:t>‹#›</a:t>
            </a:fld>
            <a:endParaRPr lang="en-GB" alt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xmlns="" id="{DFCFD951-EB5F-444C-A429-749DF9E84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72305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13"/>
            <a:ext cx="10363200" cy="1362075"/>
          </a:xfrm>
        </p:spPr>
        <p:txBody>
          <a:bodyPr anchor="t"/>
          <a:lstStyle>
            <a:lvl1pPr algn="l">
              <a:defRPr sz="4000" b="1" cap="all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1801"/>
            </a:lvl2pPr>
            <a:lvl3pPr marL="914354" indent="0">
              <a:buNone/>
              <a:defRPr sz="1600"/>
            </a:lvl3pPr>
            <a:lvl4pPr marL="1371531" indent="0">
              <a:buNone/>
              <a:defRPr sz="1401"/>
            </a:lvl4pPr>
            <a:lvl5pPr marL="1828709" indent="0">
              <a:buNone/>
              <a:defRPr sz="1401"/>
            </a:lvl5pPr>
            <a:lvl6pPr marL="2285886" indent="0">
              <a:buNone/>
              <a:defRPr sz="1401"/>
            </a:lvl6pPr>
            <a:lvl7pPr marL="2743063" indent="0">
              <a:buNone/>
              <a:defRPr sz="1401"/>
            </a:lvl7pPr>
            <a:lvl8pPr marL="3200240" indent="0">
              <a:buNone/>
              <a:defRPr sz="1401"/>
            </a:lvl8pPr>
            <a:lvl9pPr marL="3657417" indent="0">
              <a:buNone/>
              <a:defRPr sz="140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41478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171323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20855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20819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119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4217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7" indent="0">
              <a:buNone/>
              <a:defRPr sz="2800"/>
            </a:lvl2pPr>
            <a:lvl3pPr marL="914354" indent="0">
              <a:buNone/>
              <a:defRPr sz="2400"/>
            </a:lvl3pPr>
            <a:lvl4pPr marL="1371531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3" indent="0">
              <a:buNone/>
              <a:defRPr sz="2000"/>
            </a:lvl7pPr>
            <a:lvl8pPr marL="3200240" indent="0">
              <a:buNone/>
              <a:defRPr sz="2000"/>
            </a:lvl8pPr>
            <a:lvl9pPr marL="3657417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82668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10960" y="6483350"/>
            <a:ext cx="527049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5492D28-9CB3-4957-BFD2-683A3D6260A5}" type="slidenum">
              <a:rPr lang="en-GB" altLang="en-US"/>
              <a:pPr/>
              <a:t>‹#›</a:t>
            </a:fld>
            <a:endParaRPr lang="en-GB" altLang="en-US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1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1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1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 WG4</a:t>
            </a:r>
          </a:p>
        </p:txBody>
      </p:sp>
      <p:sp>
        <p:nvSpPr>
          <p:cNvPr id="56334" name="Slide Number Placeholder 4"/>
          <p:cNvSpPr txBox="1">
            <a:spLocks noGrp="1"/>
          </p:cNvSpPr>
          <p:nvPr userDrawn="1"/>
        </p:nvSpPr>
        <p:spPr bwMode="auto">
          <a:xfrm>
            <a:off x="11432126" y="6464300"/>
            <a:ext cx="527049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E4DF48D0-4F83-437C-BDD1-C6E5F5F353CD}" type="slidenum">
              <a:rPr lang="en-GB" altLang="en-US" sz="1100">
                <a:solidFill>
                  <a:schemeClr val="bg1"/>
                </a:solidFill>
                <a:latin typeface="Arial" charset="0"/>
              </a:rPr>
              <a:pPr eaLnBrk="1" hangingPunct="1"/>
              <a:t>‹#›</a:t>
            </a:fld>
            <a:endParaRPr lang="en-GB" altLang="en-US" sz="1100" dirty="0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14" name="Picture 6" descr="3GPP_TM_RD.jpg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8563" y="373075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555" r:id="rId1"/>
    <p:sldLayoutId id="2147484556" r:id="rId2"/>
    <p:sldLayoutId id="2147484557" r:id="rId3"/>
    <p:sldLayoutId id="2147484558" r:id="rId4"/>
    <p:sldLayoutId id="2147484559" r:id="rId5"/>
    <p:sldLayoutId id="2147484560" r:id="rId6"/>
    <p:sldLayoutId id="2147484561" r:id="rId7"/>
    <p:sldLayoutId id="2147484562" r:id="rId8"/>
    <p:sldLayoutId id="2147484563" r:id="rId9"/>
    <p:sldLayoutId id="2147484564" r:id="rId10"/>
    <p:sldLayoutId id="2147484565" r:id="rId11"/>
    <p:sldLayoutId id="2147484566" r:id="rId12"/>
    <p:sldLayoutId id="2147484567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177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35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531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709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882" indent="-342882" algn="l" rtl="0" eaLnBrk="0" fontAlgn="base" hangingPunct="0">
        <a:spcBef>
          <a:spcPct val="20000"/>
        </a:spcBef>
        <a:spcAft>
          <a:spcPct val="0"/>
        </a:spcAft>
        <a:buBlip>
          <a:blip r:embed="rId1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13" indent="-285737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2943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121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298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476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652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8829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007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1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D30B7C3F-3D32-4F2D-8FDD-60718C51D42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/>
              <a:t>Status Report RAN WG4 </a:t>
            </a:r>
            <a:endParaRPr lang="en-US" b="1" dirty="0">
              <a:latin typeface="+mj-ea"/>
            </a:endParaRP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xmlns="" id="{EBB0B9E5-9838-4AA8-B169-89A3469C2E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4629683"/>
            <a:ext cx="8534400" cy="1036178"/>
          </a:xfrm>
        </p:spPr>
        <p:txBody>
          <a:bodyPr/>
          <a:lstStyle/>
          <a:p>
            <a:r>
              <a:rPr lang="en-US" dirty="0"/>
              <a:t>3GPP RAN WG4 Chair</a:t>
            </a:r>
          </a:p>
          <a:p>
            <a:r>
              <a:rPr lang="en-US" dirty="0">
                <a:latin typeface="+mj-ea"/>
                <a:ea typeface="+mj-ea"/>
              </a:rPr>
              <a:t>Xizeng </a:t>
            </a:r>
            <a:r>
              <a:rPr lang="en-US" dirty="0" smtClean="0"/>
              <a:t>Dai</a:t>
            </a:r>
            <a:endParaRPr lang="en-US" dirty="0">
              <a:latin typeface="+mj-ea"/>
              <a:ea typeface="+mj-e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E4CE5DCD-72B3-468A-A585-E6721DD18679}"/>
              </a:ext>
            </a:extLst>
          </p:cNvPr>
          <p:cNvSpPr txBox="1"/>
          <p:nvPr/>
        </p:nvSpPr>
        <p:spPr>
          <a:xfrm>
            <a:off x="236842" y="274551"/>
            <a:ext cx="43009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3GPP TSG-RAN Meeting #96</a:t>
            </a:r>
          </a:p>
          <a:p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Budapest, Hungary, June 6 – 9, 2022</a:t>
            </a:r>
          </a:p>
          <a:p>
            <a:r>
              <a:rPr lang="en-GB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zh-CN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Agenda Item: </a:t>
            </a: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5.4</a:t>
            </a:r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1">
            <a:extLst>
              <a:ext uri="{FF2B5EF4-FFF2-40B4-BE49-F238E27FC236}">
                <a16:creationId xmlns:a16="http://schemas.microsoft.com/office/drawing/2014/main" xmlns="" id="{E4CE5DCD-72B3-468A-A585-E6721DD18679}"/>
              </a:ext>
            </a:extLst>
          </p:cNvPr>
          <p:cNvSpPr txBox="1"/>
          <p:nvPr/>
        </p:nvSpPr>
        <p:spPr>
          <a:xfrm>
            <a:off x="8084321" y="274551"/>
            <a:ext cx="25191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RP‑221029	</a:t>
            </a:r>
            <a:endParaRPr 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5197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Rel-17 NR and LTE WI/SIs</a:t>
            </a:r>
            <a:r>
              <a:rPr lang="en-US" dirty="0"/>
              <a:t> </a:t>
            </a:r>
            <a:endParaRPr lang="ru-RU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1708037"/>
              </p:ext>
            </p:extLst>
          </p:nvPr>
        </p:nvGraphicFramePr>
        <p:xfrm>
          <a:off x="111095" y="1350235"/>
          <a:ext cx="11929929" cy="48158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7256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28826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11268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6861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65597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706096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576841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2777383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</a:tblGrid>
              <a:tr h="170030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UID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Name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Acronym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 err="1">
                          <a:latin typeface="+mj-ea"/>
                          <a:ea typeface="+mj-ea"/>
                        </a:rPr>
                        <a:t>Rel</a:t>
                      </a:r>
                      <a:endParaRPr lang="en-GB" sz="1000" i="0" dirty="0">
                        <a:latin typeface="+mj-ea"/>
                        <a:ea typeface="+mj-ea"/>
                      </a:endParaRP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WG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Target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Old %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New %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Change or comment</a:t>
                      </a:r>
                    </a:p>
                  </a:txBody>
                  <a:tcPr marL="45720" marR="45720" anchor="b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940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881112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NR_SUL_combos_R17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NR_SUL_combos_R17-Core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06/22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 SR: RP-221511, revised WID: RP-221512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5940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881212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NR_SUL_combos_R17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NR_SUL_combos_R17-Perf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06/22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 SR: RP-221511, revised WID: RP-221512</a:t>
                      </a:r>
                      <a:endParaRPr lang="en-US" alt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5940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881111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NR_CADC_R17_5BDL_xBUL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NR_CADC_R17_5BDL_xBUL-Core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06/22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40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 SR: RP-221509, revised WID: RP-221510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15940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881211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NR_CADC_R17_5BDL_xBUL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NR_CADC_R17_5BDL_xBUL-Perf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06/22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40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</a:t>
                      </a:r>
                      <a:r>
                        <a:rPr lang="en-US" altLang="zh-CN" sz="900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RP-221509, revised WID: RP-221510</a:t>
                      </a:r>
                      <a:endParaRPr lang="en-US" alt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15940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881110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NR_CADC_R17_4BDL_2BUL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NR_CADC_R17_4BDL_2BUL-Core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06/22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 SR: RP-221397, revised WID: RP-221396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15940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881210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NR_CADC_R17_4BDL_2BUL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NR_CADC_R17_4BDL_2BUL-Perf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06/22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 SR: RP-221397, revised WID: RP-221396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15940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881109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NR_CA_R17_4BDL_1BUL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NR_CA_R17_4BDL_1BUL-Core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06/22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46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 SR: RP-221316, revised WID: RP-221321</a:t>
                      </a:r>
                    </a:p>
                  </a:txBody>
                  <a:tcPr marL="45720" marR="45720"/>
                </a:tc>
              </a:tr>
              <a:tr h="15940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881209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NR_CA_R17_4BDL_1BUL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NR_CA_R17_4BDL_1BUL-Perf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06/22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46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 SR: RP-221316, revised WID: RP-221321</a:t>
                      </a:r>
                    </a:p>
                  </a:txBody>
                  <a:tcPr marL="45720" marR="45720"/>
                </a:tc>
              </a:tr>
              <a:tr h="15940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881108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NR_CADC_R17_3BDL_2BUL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NR_CADC_R17_3BDL_2BUL-Core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06/22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 SR: RP-221254, revised WID: RP-221253</a:t>
                      </a:r>
                    </a:p>
                  </a:txBody>
                  <a:tcPr marL="45720" marR="45720"/>
                </a:tc>
              </a:tr>
              <a:tr h="15940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881208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NR_CADC_R17_3BDL_2BUL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NR_CADC_R17_3BDL_2BUL-Perf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06/22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 SR: RP-221254, revised WID: RP-221253</a:t>
                      </a:r>
                    </a:p>
                  </a:txBody>
                  <a:tcPr marL="45720" marR="45720"/>
                </a:tc>
              </a:tr>
              <a:tr h="15940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881107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NR_CA_R17_3BDL_1BUL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NR_CA_R17_3BDL_1BUL-Core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06/22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95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 SR: RP-221462, revised WID: RP-221463</a:t>
                      </a:r>
                    </a:p>
                  </a:txBody>
                  <a:tcPr marL="45720" marR="45720"/>
                </a:tc>
              </a:tr>
              <a:tr h="15940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881207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NR_CA_R17_3BDL_1BUL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NR_CA_R17_3BDL_1BUL-Perf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06/22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 SR: RP-221462, revised WID: RP-221463</a:t>
                      </a:r>
                    </a:p>
                  </a:txBody>
                  <a:tcPr marL="45720" marR="45720"/>
                </a:tc>
              </a:tr>
              <a:tr h="15940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881106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NR_CADC_R17_2BDL_xBUL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NR_CADC_R17_2BDL_xBUL-Core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06/22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90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 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RP-221251, revised WID: RP-221250</a:t>
                      </a:r>
                    </a:p>
                  </a:txBody>
                  <a:tcPr marL="45720" marR="45720"/>
                </a:tc>
              </a:tr>
              <a:tr h="15940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881206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NR_CADC_R17_2BDL_xBUL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NR_CADC_R17_2BDL_xBUL-Perf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06/22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90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 SR: RP-221251, revised WID: RP-221250</a:t>
                      </a:r>
                    </a:p>
                  </a:txBody>
                  <a:tcPr marL="45720" marR="45720"/>
                </a:tc>
              </a:tr>
              <a:tr h="15940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881105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NR_CA_R17_Intra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NR_CA_R17_Intra-Core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06/22</a:t>
                      </a:r>
                      <a:endParaRPr lang="zh-CN" alt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65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 </a:t>
                      </a:r>
                      <a:r>
                        <a:rPr lang="en-US" sz="90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RP-221314, revised WID: RP-221319</a:t>
                      </a:r>
                      <a:endParaRPr lang="en-US" sz="900" kern="1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5940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881205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NR_CA_R17_Intra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NR_CA_R17_Intra-Perf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06/22</a:t>
                      </a:r>
                      <a:endParaRPr lang="zh-CN" alt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65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 </a:t>
                      </a:r>
                      <a:r>
                        <a:rPr lang="en-US" altLang="zh-CN" sz="90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RP-221314, revised WID: RP-221319</a:t>
                      </a:r>
                      <a:endParaRPr lang="en-US" altLang="zh-CN" sz="900" kern="1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5940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881104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</a:t>
                      </a:r>
                      <a:r>
                        <a:rPr lang="fr-FR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part: DC_R17_xBLTE_3BNR_yDL2UL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DC_R17_xBLTE_3BNR_yDL2UL-Core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06/22</a:t>
                      </a:r>
                      <a:endParaRPr lang="zh-CN" alt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90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 SR: RP-221236, revised WID: RP-221235</a:t>
                      </a:r>
                    </a:p>
                  </a:txBody>
                  <a:tcPr marL="45720" marR="45720"/>
                </a:tc>
              </a:tr>
              <a:tr h="15940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881204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DC_R17_xBLTE_3BNR_yDL2UL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DC_R17_xBLTE_3BNR_yDL2UL-Perf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06/22</a:t>
                      </a:r>
                      <a:endParaRPr lang="zh-CN" alt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90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 SR: RP-221236, revised WID: RP-221235</a:t>
                      </a:r>
                    </a:p>
                  </a:txBody>
                  <a:tcPr marL="45720" marR="45720"/>
                </a:tc>
              </a:tr>
              <a:tr h="15940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881103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</a:t>
                      </a:r>
                      <a:r>
                        <a:rPr lang="fr-FR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part: DC_R17_xBLTE_yBNR_3DL3UL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DC_R17_xBLTE_yBNR_3DL3UL-Core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06/22</a:t>
                      </a:r>
                      <a:endParaRPr lang="zh-CN" alt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90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 SR: RP-221233, revised WID: RP-221232</a:t>
                      </a:r>
                      <a:endParaRPr lang="en-US" sz="900" kern="1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5940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881203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DC_R17_xBLTE_yBNR_3DL3UL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DC_R17_xBLTE_yBNR_3DL3UL-Perf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06/22</a:t>
                      </a:r>
                      <a:endParaRPr lang="zh-CN" alt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90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 SR: RP-221233, revised WID: RP-221232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6072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 smtClean="0"/>
              <a:t>Rel-17 NR and LTE WI/SIs</a:t>
            </a:r>
            <a:r>
              <a:rPr lang="en-US" dirty="0" smtClean="0"/>
              <a:t> </a:t>
            </a:r>
            <a:endParaRPr lang="ru-RU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2479088"/>
              </p:ext>
            </p:extLst>
          </p:nvPr>
        </p:nvGraphicFramePr>
        <p:xfrm>
          <a:off x="118716" y="1343821"/>
          <a:ext cx="11929929" cy="48158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7256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29778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10315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6861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65597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706096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576841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2777383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</a:tblGrid>
              <a:tr h="151905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UID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Name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Acronym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 err="1">
                          <a:latin typeface="+mj-ea"/>
                          <a:ea typeface="+mj-ea"/>
                        </a:rPr>
                        <a:t>Rel</a:t>
                      </a:r>
                      <a:endParaRPr lang="en-GB" sz="1000" i="0" dirty="0">
                        <a:latin typeface="+mj-ea"/>
                        <a:ea typeface="+mj-ea"/>
                      </a:endParaRP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WG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Target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Old %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New %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Change or comment</a:t>
                      </a:r>
                    </a:p>
                  </a:txBody>
                  <a:tcPr marL="45720" marR="45720" anchor="b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241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881102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</a:t>
                      </a:r>
                      <a:r>
                        <a:rPr lang="fr-FR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part: DC_R17_xBLTE_2BNR_yDL2UL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DC_R17_xBLTE_2BNR_yDL2UL-Core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06/22</a:t>
                      </a:r>
                      <a:endParaRPr lang="zh-CN" alt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95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 SR: RP-221183, revised WID: RP-221182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4241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881202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DC_R17_xBLTE_2BNR_yDL2UL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DC_R17_xBLTE_2BNR_yDL2UL-Perf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06/22</a:t>
                      </a:r>
                      <a:endParaRPr lang="zh-CN" alt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95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 SR: RP-221183, revised WID: RP-221182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14241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881101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</a:t>
                      </a:r>
                      <a:r>
                        <a:rPr lang="fr-FR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part: DC_R17_4BLTE_1BNR_5DL2UL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DC_R17_4BLTE_1BNR_5DL2UL-Core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06/22</a:t>
                      </a:r>
                      <a:endParaRPr lang="zh-CN" alt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95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 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RP-221072, revised WID: RP-221073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14241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881201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DC_R17_4BLTE_1BNR_5DL2UL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DC_R17_4BLTE_1BNR_5DL2UL-Perf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06/22</a:t>
                      </a:r>
                      <a:endParaRPr lang="zh-CN" alt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95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 SR: RP-221072, revised WID: RP-221073</a:t>
                      </a:r>
                      <a:endParaRPr lang="en-US" alt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14241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881100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</a:t>
                      </a:r>
                      <a:r>
                        <a:rPr lang="fr-FR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part: DC_R17_3BLTE_1BNR_4DL2UL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DC_R17_3BLTE_1BNR_4DL2UL-Core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06/22</a:t>
                      </a:r>
                      <a:endParaRPr lang="zh-CN" alt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81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 SR: RP-221315, revised WID: RP-221320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14241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881200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DC_R17_3BLTE_1BNR_4DL2UL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DC_R17_3BLTE_1BNR_4DL2UL-Perf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06/22</a:t>
                      </a:r>
                      <a:endParaRPr lang="zh-CN" alt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81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 SR: RP-221315, revised WID: RP-221320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14241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880199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</a:t>
                      </a:r>
                      <a:r>
                        <a:rPr lang="fr-FR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part: DC_R17_2BLTE_1BNR_3DL2UL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DC_R17_2BLTE_1BNR_3DL2UL-Core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06/22</a:t>
                      </a:r>
                      <a:endParaRPr lang="zh-CN" alt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85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 SR: RP-221507, revised WID: RP-221508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14241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890299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DC_R17_2BLTE_1BNR_3DL2UL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DC_R17_2BLTE_1BNR_3DL2UL-Perf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06/22</a:t>
                      </a:r>
                      <a:endParaRPr lang="zh-CN" alt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85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 SR: RP-221507, revised WID: RP-221508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14241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880198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</a:t>
                      </a:r>
                      <a:r>
                        <a:rPr lang="fr-FR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part: DC_R17_1BLTE_1BNR_2DL2UL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DC_R17_1BLTE_1BNR_2DL2UL-Core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06/22</a:t>
                      </a:r>
                      <a:endParaRPr lang="zh-CN" alt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90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 SR: RP-221256, revised WID: RP-221257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17"/>
                  </a:ext>
                </a:extLst>
              </a:tr>
              <a:tr h="14241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880298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DC_R17_1BLTE_1BNR_2DL2UL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DC_R17_1BLTE_1BNR_2DL2UL-Perf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06/22</a:t>
                      </a:r>
                      <a:endParaRPr lang="zh-CN" alt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90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 SR: RP-221256, revised WID: RP-221257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18"/>
                  </a:ext>
                </a:extLst>
              </a:tr>
              <a:tr h="22785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880197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NR_SAR_PC2_interB_SUL_2BUL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NR_SAR_PC2_interB_SUL_2BUL-Core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09/21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9"/>
                  </a:ext>
                </a:extLst>
              </a:tr>
              <a:tr h="14241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880297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NR_SAR_PC2_interB_SUL_2BUL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NR_SAR_PC2_interB_SUL_2BUL-Perf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03/21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20"/>
                  </a:ext>
                </a:extLst>
              </a:tr>
              <a:tr h="14241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880196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b="0" dirty="0" err="1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</a:t>
                      </a:r>
                      <a:r>
                        <a:rPr lang="fr-FR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part: DSS_LTE_B40_NR_Bn40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b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DSS_LTE_B40_NR_Bn40-Core</a:t>
                      </a:r>
                      <a:endParaRPr lang="zh-CN" sz="900" b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b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09/20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b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4241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880296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DSS_LTE_B40_NR_Bn40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900" b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DSS_LTE_B40_NR_Bn40-Perf</a:t>
                      </a:r>
                      <a:endParaRPr lang="zh-CN" sz="900" b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b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b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09/20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b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4241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880195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b="0" dirty="0" err="1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</a:t>
                      </a:r>
                      <a:r>
                        <a:rPr lang="fr-FR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part: DSS_LTE_B38_NR_Bn38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b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DSS_LTE_B38_NR_Bn38-Core</a:t>
                      </a:r>
                      <a:endParaRPr lang="zh-CN" sz="900" b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b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b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09/20</a:t>
                      </a:r>
                      <a:endParaRPr lang="zh-CN" sz="900" b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4241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880194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</a:t>
                      </a:r>
                      <a:r>
                        <a:rPr lang="fr-FR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part: ENDC_UE_PC2_R17_NR_TDD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ENDC_UE_PC2_R17_NR_TDD</a:t>
                      </a: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-Core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06/22</a:t>
                      </a:r>
                      <a:endParaRPr lang="zh-CN" alt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80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 SR: RP-221228, revised WID: RP-221227</a:t>
                      </a:r>
                    </a:p>
                  </a:txBody>
                  <a:tcPr marL="45720" marR="45720"/>
                </a:tc>
              </a:tr>
              <a:tr h="14241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880294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ENDC_UE_PC2_R17_NR_TDD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ENDC_UE_PC2_R17_NR_TDD-Perf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06/22</a:t>
                      </a:r>
                      <a:endParaRPr lang="zh-CN" alt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80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 SR: RP-221228, revised WID: RP-221227</a:t>
                      </a:r>
                    </a:p>
                  </a:txBody>
                  <a:tcPr marL="45720" marR="45720"/>
                </a:tc>
              </a:tr>
              <a:tr h="14241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880193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b="0" dirty="0" err="1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</a:t>
                      </a:r>
                      <a:r>
                        <a:rPr lang="fr-FR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part: NR_FR1_35MHz_45MHz_BW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NR_FR1_35MHz_45MHz_BW-Core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09/21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4241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880293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NR_FR1_35MHz_45MHz_BW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NR_FR1_35MHz_45MHz_BW-Perf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09/21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4241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900" b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900" b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900" b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900" b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99662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 smtClean="0"/>
              <a:t>Rel-17 NR and LTE WI/SIs</a:t>
            </a:r>
            <a:r>
              <a:rPr lang="en-US" dirty="0" smtClean="0"/>
              <a:t> </a:t>
            </a:r>
            <a:endParaRPr lang="ru-RU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500944"/>
              </p:ext>
            </p:extLst>
          </p:nvPr>
        </p:nvGraphicFramePr>
        <p:xfrm>
          <a:off x="111095" y="1353169"/>
          <a:ext cx="11929929" cy="48158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7256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27873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12220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6861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65597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706096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576841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2777383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</a:tblGrid>
              <a:tr h="161054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UID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Name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Acronym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 err="1">
                          <a:latin typeface="+mj-ea"/>
                          <a:ea typeface="+mj-ea"/>
                        </a:rPr>
                        <a:t>Rel</a:t>
                      </a:r>
                      <a:endParaRPr lang="en-GB" sz="1000" i="0" dirty="0">
                        <a:latin typeface="+mj-ea"/>
                        <a:ea typeface="+mj-ea"/>
                      </a:endParaRP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WG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Target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Old %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New %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Change or comment</a:t>
                      </a:r>
                    </a:p>
                  </a:txBody>
                  <a:tcPr marL="45720" marR="45720" anchor="b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098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880191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LTE_CA_R17_xBDL_2BUL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LTE_CA_R17_xBDL_2BUL</a:t>
                      </a: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-Core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06/22</a:t>
                      </a:r>
                      <a:endParaRPr lang="zh-CN" alt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95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 SR: RP-221189, revised WID: RP-221188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5098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880291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</a:t>
                      </a:r>
                      <a:r>
                        <a:rPr lang="en-GB" sz="9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LTE_CA_R17_xBDL_2BUL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LTE_CA_R17_xBDL_2BUL-Perf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06/22</a:t>
                      </a:r>
                      <a:endParaRPr lang="zh-CN" alt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95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 SR: RP-221189, revised WID: RP-221188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15098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880190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LTE_CA_R17_2BDL_2BUL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LTE_CA_R17_2BDL_2BUL</a:t>
                      </a: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-Core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06/22</a:t>
                      </a:r>
                      <a:endParaRPr lang="zh-CN" alt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70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 SR: RP-221527, revised WID: RP-221528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15098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880290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LTE_CA_R17_2BDL_2BUL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LTE_CA_R17_2BDL_2BUL-Perf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06/22</a:t>
                      </a:r>
                      <a:endParaRPr lang="zh-CN" alt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 SR: RP-221527, revised WID: RP-221528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15098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880189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LTE_CA_R17_xBDL_1BUL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LTE_CA_R17_xBDL_1BUL-Core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06/22</a:t>
                      </a:r>
                      <a:endParaRPr lang="zh-CN" alt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95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 SR: RP-221306, revised WID: RP-221305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15098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880289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LTE_CA_R17_xBDL_1BUL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LTE_CA_R17_xBDL_1BUL-Perf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06/22</a:t>
                      </a:r>
                      <a:endParaRPr lang="zh-CN" alt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95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 SR: RP-221306, revised WID: RP-221305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15098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880188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LTE_CA_R17_3BDL_1BUL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LTE_CA_R17_3BDL_1BUL-Core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06/22</a:t>
                      </a:r>
                      <a:endParaRPr lang="zh-CN" alt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67.5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 SR: RP-221525, revised WID: RP-221526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15098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880288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 dirty="0" smtClean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</a:t>
                      </a: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. part: </a:t>
                      </a:r>
                      <a:r>
                        <a:rPr lang="en-GB" altLang="zh-CN" sz="900" kern="1200" dirty="0" smtClean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LTE_CA_R17_3BDL_1BUL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LTE_CA_R17_3BDL_1BUL-Perf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06/22</a:t>
                      </a:r>
                      <a:endParaRPr lang="zh-CN" alt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 SR: RP-221525, revised WID: RP-221526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15098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880187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LTE_CA_R17_2BDL_1BUL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LTE_CA_R17_2BDL_1BUL-Core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06/22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95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 SR: RP-221388, revised WID: RP-221389</a:t>
                      </a:r>
                    </a:p>
                  </a:txBody>
                  <a:tcPr marL="45720" marR="45720"/>
                </a:tc>
              </a:tr>
              <a:tr h="15098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880287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</a:t>
                      </a: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. part: LTE_CA_R17_2BDL_1BUL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LTE_CA_R17_2BDL_1BUL-Perf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06/22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95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</a:t>
                      </a:r>
                      <a:r>
                        <a:rPr lang="en-US" altLang="zh-CN" sz="900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RP-221388, revised WID: RP-221389</a:t>
                      </a:r>
                    </a:p>
                  </a:txBody>
                  <a:tcPr marL="45720" marR="45720"/>
                </a:tc>
              </a:tr>
              <a:tr h="15098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880186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NR_SUL_band_2300_2400MHz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NR_SUL_band_2300_2400MHz-Core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12/20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5098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880286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 err="1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</a:t>
                      </a: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. part: NR_SUL_band_2300_2400MHz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NR_SUL_band_2300_2400MHz-Perf</a:t>
                      </a:r>
                      <a:endParaRPr lang="zh-CN" sz="900" b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12/20</a:t>
                      </a:r>
                      <a:endParaRPr lang="zh-CN" sz="900" b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</a:t>
                      </a:r>
                      <a:endParaRPr lang="zh-CN" alt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5098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880185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NR_SUL_band_1880_1920MHz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NR_SUL_band_1880_1920MHz-Core</a:t>
                      </a:r>
                      <a:endParaRPr lang="zh-CN" sz="900" b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b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b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12/20</a:t>
                      </a:r>
                      <a:endParaRPr lang="zh-CN" sz="900" b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b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</a:t>
                      </a:r>
                      <a:endParaRPr lang="zh-CN" alt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5098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880285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NR_SUL_band_1880_1920MHz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NR_SUL_band_1880_1920MHz-Perf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12/20</a:t>
                      </a:r>
                      <a:endParaRPr lang="zh-CN" sz="900" b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</a:t>
                      </a:r>
                      <a:endParaRPr lang="zh-CN" alt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5098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880184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Introduction of NR band 24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NR_band_n24-Core</a:t>
                      </a:r>
                      <a:endParaRPr lang="zh-CN" sz="900" b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b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03/21</a:t>
                      </a:r>
                      <a:endParaRPr lang="zh-CN" sz="900" b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</a:t>
                      </a:r>
                      <a:endParaRPr lang="zh-CN" alt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5098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880284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Introduction of NR band 24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NR_band_n24-Perf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03/21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</a:t>
                      </a:r>
                      <a:endParaRPr lang="zh-CN" alt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5098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880183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b="0" dirty="0" err="1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</a:t>
                      </a:r>
                      <a:r>
                        <a:rPr lang="fr-FR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part: NR_SUL_UL_n24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NR_SUL_UL_n24-Core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03/21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</a:t>
                      </a:r>
                      <a:endParaRPr lang="zh-CN" alt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5098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880283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NR_SUL_UL_n24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NR_SUL_UL_n24-Perf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03/21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</a:t>
                      </a:r>
                      <a:endParaRPr lang="zh-CN" alt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5098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880182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Introduction of NR 47GHz band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NR_47GHz_band-Core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06/21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b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</a:t>
                      </a:r>
                      <a:endParaRPr lang="zh-CN" alt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5098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880282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Introduction of NR 47GHz band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NR_47GHz_band-Perf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09/21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0" kern="120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altLang="zh-CN" sz="900" b="0" kern="12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</a:t>
                      </a:r>
                      <a:endParaRPr lang="zh-CN" alt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95899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 smtClean="0"/>
              <a:t>Rel-17 NR and LTE WI/SIs</a:t>
            </a:r>
            <a:r>
              <a:rPr lang="en-US" dirty="0" smtClean="0"/>
              <a:t> </a:t>
            </a:r>
            <a:endParaRPr lang="ru-RU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222710"/>
              </p:ext>
            </p:extLst>
          </p:nvPr>
        </p:nvGraphicFramePr>
        <p:xfrm>
          <a:off x="111095" y="1353169"/>
          <a:ext cx="11929929" cy="4953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7256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27873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12220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6861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65597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706096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576841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2777383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</a:tblGrid>
              <a:tr h="161054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UID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Name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Acronym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 err="1">
                          <a:latin typeface="+mj-ea"/>
                          <a:ea typeface="+mj-ea"/>
                        </a:rPr>
                        <a:t>Rel</a:t>
                      </a:r>
                      <a:endParaRPr lang="en-GB" sz="1000" i="0" dirty="0">
                        <a:latin typeface="+mj-ea"/>
                        <a:ea typeface="+mj-ea"/>
                      </a:endParaRP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WG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Target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Old %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New %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Change or comment</a:t>
                      </a:r>
                    </a:p>
                  </a:txBody>
                  <a:tcPr marL="45720" marR="45720" anchor="b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098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880181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b="0" dirty="0" err="1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</a:t>
                      </a:r>
                      <a:r>
                        <a:rPr lang="fr-FR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part: LTE_B24_mod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LTE_B24_mod-Core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03/21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</a:t>
                      </a:r>
                      <a:endParaRPr lang="zh-CN" alt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5098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880281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LTE_B24_mod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LTE_B24_mod-Perf</a:t>
                      </a:r>
                      <a:endParaRPr lang="zh-CN" sz="900" b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b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03/21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</a:t>
                      </a:r>
                      <a:endParaRPr lang="zh-CN" alt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5098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880180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</a:t>
                      </a:r>
                      <a:r>
                        <a:rPr lang="fr-FR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part: NR_LTE_V2X_PC5_combos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NR_LTE_V2X_PC5_combos</a:t>
                      </a: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-Core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06/22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95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i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i="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 SR: RP-221461</a:t>
                      </a:r>
                    </a:p>
                  </a:txBody>
                  <a:tcPr marL="45720" marR="45720"/>
                </a:tc>
              </a:tr>
              <a:tr h="15098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880280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NR_LTE_V2X_PC5_combos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NR_LTE_V2X_PC5_combos-Perf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06/22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95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i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i="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 SR: RP-221461</a:t>
                      </a:r>
                    </a:p>
                  </a:txBody>
                  <a:tcPr marL="45720" marR="45720"/>
                </a:tc>
              </a:tr>
              <a:tr h="15098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880179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LTE_bands_R17_M1_M2_NB1_NB2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LTE_bands_R17_M1_M2_NB1_NB2-Core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06/22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85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i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i="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 SR: RP-221173</a:t>
                      </a:r>
                    </a:p>
                  </a:txBody>
                  <a:tcPr marL="45720" marR="45720"/>
                </a:tc>
              </a:tr>
              <a:tr h="15098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880279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LTE_bands_R17_M1_M2_NB1_NB2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LTE_bands_R17_M1_M2_NB1_NB2-Perf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06/22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85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i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i="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 SR: RP-221173</a:t>
                      </a:r>
                    </a:p>
                  </a:txBody>
                  <a:tcPr marL="45720" marR="45720"/>
                </a:tc>
              </a:tr>
              <a:tr h="15098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880192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NR_bands_R17_BWs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NR_bands_R17_BWs-Core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06/22</a:t>
                      </a:r>
                      <a:endParaRPr lang="zh-CN" alt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80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 SR: RP-221213, revised WID: RP-221212</a:t>
                      </a:r>
                    </a:p>
                  </a:txBody>
                  <a:tcPr marL="45720" marR="45720"/>
                </a:tc>
              </a:tr>
              <a:tr h="15098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880178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</a:t>
                      </a:r>
                      <a:r>
                        <a:rPr lang="en-GB" sz="9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NR_MIMO_OTA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NR_MIMO_OTA-Core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06/22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95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i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i="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 SR: RP-221382, WI summary:</a:t>
                      </a:r>
                      <a:r>
                        <a:rPr lang="en-US" altLang="zh-CN" sz="900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RP-221384</a:t>
                      </a:r>
                      <a:endParaRPr lang="en-US" altLang="zh-CN" sz="900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5098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880278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</a:t>
                      </a: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. Part: NR_MIMO_OTA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NR_MIMO_OTA-</a:t>
                      </a:r>
                      <a:r>
                        <a:rPr lang="en-GB" sz="9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09/22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35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i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55</a:t>
                      </a:r>
                      <a:endParaRPr lang="zh-CN" sz="900" b="1" i="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RP-221382</a:t>
                      </a:r>
                    </a:p>
                  </a:txBody>
                  <a:tcPr marL="45720" marR="45720"/>
                </a:tc>
              </a:tr>
              <a:tr h="15098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880077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Study on high-power UE operation for fixed-wireless/vehicle-mounted use cases in LTE bands 5 and 12 and NR band n71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FS_LTE_NR_HPUE_FWVM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03/20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5098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870164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NR_FR2_FWA_Bn257_Bn258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NR_FR2_FWA_Bn257_Bn258-Core</a:t>
                      </a:r>
                      <a:endParaRPr lang="zh-CN" sz="900" b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b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b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09/20</a:t>
                      </a:r>
                      <a:endParaRPr lang="zh-CN" sz="900" b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5098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870264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NR_FR2_FWA_Bn257_Bn258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900" b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NR_FR2_FWA_Bn257_Bn258-Perf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03/21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b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5098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870163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Introduction of NR band n13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NR_n13-Core</a:t>
                      </a:r>
                      <a:endParaRPr lang="zh-CN" sz="900" b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b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b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09/20</a:t>
                      </a:r>
                      <a:endParaRPr lang="zh-CN" sz="900" b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b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5098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870263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Introduction of NR band n13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NR_n13-Perf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09/20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5098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870060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Study on IMT parameters for 6.425-7.025GHz, 7.025-7.125GHz and 10.0-10.5GHz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 err="1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FS_NR_IMT_param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12/20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5098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860251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NR small data transmissions in INACTIVE state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err="1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NR_SmallData_INACTIVE</a:t>
                      </a: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-Perf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09/22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35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RP-221309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5098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860250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Enhancements to IAB for NR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err="1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NR_IAB_enh-Perf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09/22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40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RP-221176,</a:t>
                      </a:r>
                      <a:r>
                        <a:rPr lang="en-GB" sz="900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revised WID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RP-221177, WI summary:</a:t>
                      </a:r>
                      <a:r>
                        <a:rPr lang="en-GB" sz="900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RP-221178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35410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 smtClean="0"/>
              <a:t>Rel-17 NR and LTE WI/SIs</a:t>
            </a:r>
            <a:r>
              <a:rPr lang="en-US" dirty="0" smtClean="0"/>
              <a:t> </a:t>
            </a:r>
            <a:endParaRPr lang="ru-RU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0586938"/>
              </p:ext>
            </p:extLst>
          </p:nvPr>
        </p:nvGraphicFramePr>
        <p:xfrm>
          <a:off x="111095" y="1353084"/>
          <a:ext cx="11929929" cy="248763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7256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35493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04600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6861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65597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706096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576841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2777383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</a:tblGrid>
              <a:tr h="152869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UID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Name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Acronym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 err="1">
                          <a:latin typeface="+mj-ea"/>
                          <a:ea typeface="+mj-ea"/>
                        </a:rPr>
                        <a:t>Rel</a:t>
                      </a:r>
                      <a:endParaRPr lang="en-GB" sz="1000" i="0" dirty="0">
                        <a:latin typeface="+mj-ea"/>
                        <a:ea typeface="+mj-ea"/>
                      </a:endParaRP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WG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Target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Old %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New %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Change or comment</a:t>
                      </a:r>
                    </a:p>
                  </a:txBody>
                  <a:tcPr marL="45720" marR="45720" anchor="b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930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860249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Further Multi-RAT Dual-Connectivity enhancements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LTE_NR_DC_enh2-Perf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09/22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30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RP-221500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22930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860247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UE power saving enhancements for NR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err="1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NR_UE_pow_sav_enh-Perf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09/22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35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65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RP-221542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22930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860246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Solutions for NR for NTN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err="1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NR_NTN_solutions-Perf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12/22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RP-221745. </a:t>
                      </a: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TU</a:t>
                      </a:r>
                      <a:r>
                        <a:rPr lang="en-GB" sz="900" b="1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change is requested.</a:t>
                      </a:r>
                      <a:endParaRPr lang="zh-CN" sz="900" b="1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22930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860245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Enhanced </a:t>
                      </a:r>
                      <a:r>
                        <a:rPr lang="en-GB" sz="900" dirty="0" err="1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IoT</a:t>
                      </a: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and URLLC support for NR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err="1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NR_IIOT_URLLC_enh-Perf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09/22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50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RP-221198</a:t>
                      </a:r>
                      <a:endParaRPr lang="zh-CN" altLang="zh-CN" sz="900" strike="noStrike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22930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860244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Additional enhancements for NB-</a:t>
                      </a:r>
                      <a:r>
                        <a:rPr lang="en-GB" sz="900" dirty="0" err="1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IoT</a:t>
                      </a: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and LTE-MTC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NB_IOTenh4_LTE_eMTC6-Perf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09/22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30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70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RP-221499</a:t>
                      </a:r>
                      <a:endParaRPr lang="zh-CN" altLang="zh-CN" sz="900" strike="noStrike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22930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860242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NR </a:t>
                      </a:r>
                      <a:r>
                        <a:rPr lang="en-GB" sz="900" dirty="0" err="1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Sidelink</a:t>
                      </a: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enhancement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err="1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NR_SL_enh-Perf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09/22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95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RP-221186</a:t>
                      </a:r>
                      <a:r>
                        <a:rPr lang="en-GB" altLang="zh-CN" sz="900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 revised WID</a:t>
                      </a: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en-GB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RP-221259</a:t>
                      </a:r>
                      <a:endParaRPr lang="zh-CN" altLang="zh-CN" sz="900" strike="noStrike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22930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860241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err="1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</a:t>
                      </a: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. part: Extending current NR operation to 71GHz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NR_ext_to_71GHz-Perf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12/22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25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25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RP-221749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900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altLang="zh-CN" sz="900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WI</a:t>
                      </a:r>
                      <a:r>
                        <a:rPr lang="en-GB" altLang="zh-CN" sz="900" strike="noStrike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exception</a:t>
                      </a:r>
                      <a:r>
                        <a:rPr lang="en-GB" altLang="zh-CN" sz="900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 RP-221350. </a:t>
                      </a:r>
                      <a:r>
                        <a:rPr lang="en-GB" altLang="zh-CN" sz="900" b="1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TU change is requested.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22930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860240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Further enhancements on MIMO for NR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err="1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NR_feMIMO-Perf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09/22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25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60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RP-221403</a:t>
                      </a:r>
                      <a:endParaRPr lang="zh-CN" altLang="zh-CN" sz="900" strike="noStrike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80769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Rel-18 LTE WI/SIs</a:t>
            </a:r>
            <a:r>
              <a:rPr 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ru-RU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3334371"/>
              </p:ext>
            </p:extLst>
          </p:nvPr>
        </p:nvGraphicFramePr>
        <p:xfrm>
          <a:off x="111095" y="1353084"/>
          <a:ext cx="11929929" cy="16611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7256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9308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60785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6861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65597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706096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576841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2777383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</a:tblGrid>
              <a:tr h="124572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UID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Name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Acronym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 err="1">
                          <a:latin typeface="+mj-ea"/>
                          <a:ea typeface="+mj-ea"/>
                        </a:rPr>
                        <a:t>Rel</a:t>
                      </a:r>
                      <a:endParaRPr lang="en-GB" sz="1000" i="0" dirty="0">
                        <a:latin typeface="+mj-ea"/>
                        <a:ea typeface="+mj-ea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WG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Target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Old %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New %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Change or comment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864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950171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</a:t>
                      </a:r>
                      <a:r>
                        <a:rPr lang="en-US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Introduction of LTE TDD band in 1670-1675 MHz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LTE_TDD_1670_1675MHz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Rel-18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12/22</a:t>
                      </a:r>
                      <a:endParaRPr lang="zh-CN" sz="900" b="1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15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RP-221061</a:t>
                      </a:r>
                      <a:endParaRPr lang="zh-CN" alt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3864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950271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err="1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</a:t>
                      </a:r>
                      <a:r>
                        <a:rPr lang="en-US" altLang="zh-CN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. Part: Introduction of LTE TDD band in 1670-1675 MHz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LTE_TDD_1670_1675MHz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Rel-18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12/22</a:t>
                      </a:r>
                      <a:endParaRPr lang="zh-CN" sz="900" b="1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b="1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b="1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RP-221061</a:t>
                      </a:r>
                      <a:endParaRPr lang="zh-CN" altLang="zh-CN" sz="900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3864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920071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New bands and bandwidth allocation for 5G terrestrial broadcast - part 2 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LTE_terr_bcast_bands_part2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Rel-18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900" b="1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en-GB" sz="900" b="1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/23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RP-221337</a:t>
                      </a:r>
                      <a:endParaRPr lang="zh-CN" alt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3864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890040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Study on </a:t>
                      </a: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efficient utilization of licensed spectrum that is not aligned with existing NR channel bandwidths 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FS_NR_eff_BW_util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09/22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85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RP-221330. </a:t>
                      </a: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More</a:t>
                      </a:r>
                      <a:r>
                        <a:rPr lang="en-GB" sz="900" b="1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discussion is needed on how to proceed this SI.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3864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850071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Study on enhanced test methods for FR2 NR UEs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FS_FR2_enhTestMethods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06/22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90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 SR: RP-221575, revised SID:</a:t>
                      </a:r>
                      <a:r>
                        <a:rPr lang="en-GB" sz="900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RP-221574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2664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New RAN4-led WI/SI </a:t>
            </a:r>
            <a:r>
              <a:rPr 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proposals</a:t>
            </a:r>
            <a:endParaRPr lang="ru-RU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New Rel-18 basket WI proposals</a:t>
            </a:r>
            <a:endParaRPr lang="en-US" altLang="zh-CN" sz="14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Proposals for basket WIs of LTE, NR-CA/DC, MR-DC, SUL, V2X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3303506"/>
              </p:ext>
            </p:extLst>
          </p:nvPr>
        </p:nvGraphicFramePr>
        <p:xfrm>
          <a:off x="194634" y="1910788"/>
          <a:ext cx="5792509" cy="40233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86931"/>
                <a:gridCol w="3669902"/>
                <a:gridCol w="1235676"/>
              </a:tblGrid>
              <a:tr h="1460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900" kern="100" dirty="0" err="1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Tdoc</a:t>
                      </a:r>
                      <a:r>
                        <a:rPr lang="en-US" altLang="zh-CN" sz="900" kern="1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number</a:t>
                      </a:r>
                      <a:endParaRPr lang="zh-CN" sz="9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900" kern="1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Title</a:t>
                      </a:r>
                      <a:endParaRPr lang="zh-CN" sz="9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900" kern="10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Source company</a:t>
                      </a:r>
                      <a:endParaRPr lang="zh-CN" sz="9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4605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RP-221308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WID: LTE Advanced inter-band CA Rel-18 for x bands DL (x=4, 5, 6) with 1 band UL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Nokia, Nokia Shanghai Bell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</a:tr>
              <a:tr h="14605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RP-221535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WID: Rel-18 LTE inter-band CA for X (X=2, 3, 4, 5) bands DL with 2 band UL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Huawei, HiSilicon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</a:tr>
              <a:tr h="14605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RP-221264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WID: Rel-18 Dual Connectivity (DC) of 1 band LTE (1DL/1UL) and 1 NR band (1DL/1UL)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CHTTL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</a:tr>
              <a:tr h="14605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RP-221532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WID: Rel-18 Dual Connectivity (DC) of 2 bands LTE inter-band CA (2DL/1UL) and 1 NR band (1DL/1UL)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Huawei, HiSilicon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</a:tr>
              <a:tr h="14605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RP-221333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WID: Basket Rel-18 WID DC_R18_xBLTE_1BNR_yDL2UL (x= 3, 4, 5)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Ericsson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</a:tr>
              <a:tr h="14605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RP-221541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Rel-18 WID on DC of x bands LTE inter-band CA (x=3,4,5) and 1 NR band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Nokia, Nokia Shanghai Bell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</a:tr>
              <a:tr h="14605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RP-221399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Rel-18 WID: DC of x LTE bands (xDL1UL) and 1 NR band (1DL1UL) (x= 3, 4, 5)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Samsung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</a:tr>
              <a:tr h="14605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RP-221411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Rel-18 WID : DC of x bands (x=1,2,3,4) LTE inter-band CA (</a:t>
                      </a:r>
                      <a:r>
                        <a:rPr lang="en-US" sz="900" u="none" strike="noStrike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xDL</a:t>
                      </a:r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/1UL) and 2 bands NR inter-band CA (2DL/1UL)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LG Electronics Deutschland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</a:tr>
              <a:tr h="14605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RP-221637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WID: Rel-18 Dual Connectivity (DC) of x bands (x=1,2,3) LTE inter-band CA (</a:t>
                      </a:r>
                      <a:r>
                        <a:rPr lang="en-US" sz="900" u="none" strike="noStrike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xDL</a:t>
                      </a:r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/1UL) and y bands NR inter-band CA (</a:t>
                      </a:r>
                      <a:r>
                        <a:rPr lang="en-US" sz="900" u="none" strike="noStrike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yDL</a:t>
                      </a:r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/1UL)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ZTE, </a:t>
                      </a:r>
                      <a:r>
                        <a:rPr lang="en-US" sz="900" u="none" strike="noStrike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Sanechips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</a:tr>
              <a:tr h="14605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RP-221400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Rel-18 WID: DC of x LTE bands and y NR bands with z bands DL and 3 bands UL (x=1, 2, 3, 4, y=1, 2; 3=z=6)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Samsung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7605512"/>
              </p:ext>
            </p:extLst>
          </p:nvPr>
        </p:nvGraphicFramePr>
        <p:xfrm>
          <a:off x="6194161" y="1916057"/>
          <a:ext cx="5792509" cy="35204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86931"/>
                <a:gridCol w="3669902"/>
                <a:gridCol w="1235676"/>
              </a:tblGrid>
              <a:tr h="1460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900" kern="100" dirty="0" err="1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Tdoc</a:t>
                      </a:r>
                      <a:r>
                        <a:rPr lang="en-US" altLang="zh-CN" sz="900" kern="1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number</a:t>
                      </a:r>
                      <a:endParaRPr lang="zh-CN" sz="9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900" kern="1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Title</a:t>
                      </a:r>
                      <a:endParaRPr lang="zh-CN" sz="9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900" kern="10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Source company</a:t>
                      </a:r>
                      <a:endParaRPr lang="zh-CN" sz="9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4605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RP-221636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WID: Rel-18 Dual Connectivity (DC) of x bands (x=1,2,3,4) LTE inter-band CA (</a:t>
                      </a:r>
                      <a:r>
                        <a:rPr lang="en-US" sz="900" u="none" strike="noStrike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xDL</a:t>
                      </a:r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en-US" sz="900" u="none" strike="noStrike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mUL</a:t>
                      </a:r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 m=1,2) and y bands (y=1,2) NR inter-band CA (</a:t>
                      </a:r>
                      <a:r>
                        <a:rPr lang="en-US" sz="900" u="none" strike="noStrike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yDL</a:t>
                      </a:r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/(3-m)UL)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ZTE, </a:t>
                      </a:r>
                      <a:r>
                        <a:rPr lang="en-US" sz="900" u="none" strike="noStrike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Sanechips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</a:tr>
              <a:tr h="14605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RP-221327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WID: Basket Rel-18 WID NR_CA_R18_Intra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Ericsson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</a:tr>
              <a:tr h="14605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RP-221634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WID: Rel-18 NR Inter-band Carrier Aggregation/Dual Connectivity  for 2 bands DL with x bands UL (x=1,2)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ZTE, </a:t>
                      </a:r>
                      <a:r>
                        <a:rPr lang="en-US" sz="900" u="none" strike="noStrike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Sanechips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</a:tr>
              <a:tr h="14605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RP-221741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Rel-18 NR inter-band CA for 3 bands DL with x (x&lt;=2) band UL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CATT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</a:tr>
              <a:tr h="14605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RP-221635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WID: Rel-18 NR Inter-band Carrier Aggregation/Dual Connectivity  for 3 bands DL with x bands UL (x=1,2)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ZTE, </a:t>
                      </a:r>
                      <a:r>
                        <a:rPr lang="en-US" sz="900" u="none" strike="noStrike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Sanechips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</a:tr>
              <a:tr h="14605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RP-221334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WID: Basket Rel-18 WID NR_CA_R18_yBDL_xBUL (y=4,5,6, x=1,2)'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Ericsson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</a:tr>
              <a:tr h="14605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RP-221398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Rel-18 WID: NR inter-band CA/DC with y bands DL and x bands UL (y=4,5,6, x=1,2)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Samsung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</a:tr>
              <a:tr h="14605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RP-221531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WID: Rel-18 Band combinations for SA NR supplementary uplink (SUL), NSA NR SUL, NSA NR SUL with UL sharing from the UE perspective (ULSUP)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Huawei, HiSilicon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</a:tr>
              <a:tr h="14605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RP-221740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Rel-18 band combinations for concurrent operation of NR/LTE </a:t>
                      </a:r>
                      <a:r>
                        <a:rPr lang="en-US" sz="900" u="none" strike="noStrike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Uu</a:t>
                      </a:r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bands/band combinations and one NR/LTE V2X PC5 band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CATT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1302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New RAN4-led WI/SI </a:t>
            </a:r>
            <a:r>
              <a:rPr 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proposals</a:t>
            </a:r>
            <a:endParaRPr lang="ru-RU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New Rel-18 basket WI proposals</a:t>
            </a:r>
            <a:endParaRPr lang="en-US" altLang="zh-CN" sz="14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Proposals for basket WIs of high power </a:t>
            </a:r>
            <a:r>
              <a:rPr lang="en-US" altLang="zh-CN" sz="1200" dirty="0" smtClean="0"/>
              <a:t>UE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9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9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9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9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9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Proposal for other basket WIs</a:t>
            </a:r>
            <a:endParaRPr lang="en-US" altLang="zh-CN" sz="12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6489406"/>
              </p:ext>
            </p:extLst>
          </p:nvPr>
        </p:nvGraphicFramePr>
        <p:xfrm>
          <a:off x="287162" y="1910617"/>
          <a:ext cx="11419023" cy="26517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15391"/>
                <a:gridCol w="7097859"/>
                <a:gridCol w="3405773"/>
              </a:tblGrid>
              <a:tr h="1460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900" kern="100" dirty="0" err="1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Tdoc</a:t>
                      </a:r>
                      <a:r>
                        <a:rPr lang="en-US" altLang="zh-CN" sz="900" kern="1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number</a:t>
                      </a:r>
                      <a:endParaRPr lang="zh-CN" sz="9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900" kern="1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Title</a:t>
                      </a:r>
                      <a:endParaRPr lang="zh-CN" sz="9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900" kern="10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Source company</a:t>
                      </a:r>
                      <a:endParaRPr lang="zh-CN" sz="9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4605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RP-221313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 on R18 High power UE (power class 2) for EN-DC with 1 LTE band + 1 NR TDD band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China Unicom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anchor="b"/>
                </a:tc>
              </a:tr>
              <a:tr h="14605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RP-221328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WID: Power Class 2 for EN-DC with x LTE band + y NR TDD band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Ericsson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anchor="b"/>
                </a:tc>
              </a:tr>
              <a:tr h="14605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RP-221303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WID: High power UE for NR inter-band Carrier Aggregation with 2 bands downlink and x bands uplink (x=1,2)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China Telecom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anchor="b"/>
                </a:tc>
              </a:tr>
              <a:tr h="14605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RP-221533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WID: Rel-18 Power Class 2 UE for NR inter-band Carrier Aggregation/Dual Connectivity with or without SUL configurations with x (6&gt;=x&gt;=2) bands DL and y (y=1, 2) bands UL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Huawei, HiSilicon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anchor="b"/>
                </a:tc>
              </a:tr>
              <a:tr h="14605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RP-221312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 on high power UE for NR inter-band Carrier Aggregation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China Unicom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anchor="b"/>
                </a:tc>
              </a:tr>
              <a:tr h="14605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RP-221534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WID: Rel-18 High power UE for NR TDD intra-band Carrier Aggregation in frequency range FR1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Huawei, HiSilicon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anchor="b"/>
                </a:tc>
              </a:tr>
              <a:tr h="14605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RP-221329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WID on Power Class 1.5 for NR TDD-TDD intra-band combination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Ericsson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anchor="b"/>
                </a:tc>
              </a:tr>
              <a:tr h="14605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RP-221202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 High-power UE operation for fixed-wireless/vehicle-mounted use cases in LTE bands and NR bands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Nokia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anchor="b"/>
                </a:tc>
              </a:tr>
              <a:tr h="14605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RP-221311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 on high power UE (power class 2) for NR FDD bands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China Unicom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anchor="b"/>
                </a:tc>
              </a:tr>
              <a:tr h="14605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RP-221075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 High Power UE support for band n100 and n101 for Rail Mobile Radio (RMR) in Europe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Union Inter. Chemins de Fer</a:t>
                      </a:r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anchor="b"/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9896195"/>
              </p:ext>
            </p:extLst>
          </p:nvPr>
        </p:nvGraphicFramePr>
        <p:xfrm>
          <a:off x="287162" y="4838771"/>
          <a:ext cx="11419023" cy="1600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15391"/>
                <a:gridCol w="7097859"/>
                <a:gridCol w="3405773"/>
              </a:tblGrid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900" kern="100" dirty="0" err="1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Tdoc</a:t>
                      </a:r>
                      <a:r>
                        <a:rPr lang="en-US" altLang="zh-CN" sz="900" kern="1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number</a:t>
                      </a:r>
                      <a:endParaRPr lang="zh-CN" sz="9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900" kern="1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Title</a:t>
                      </a:r>
                      <a:endParaRPr lang="zh-CN" sz="9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900" kern="10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Source company</a:t>
                      </a:r>
                      <a:endParaRPr lang="zh-CN" sz="9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4605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RP-221304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WID: Downlink interruption for NR and EN-DC band combinations to conduct dynamic </a:t>
                      </a:r>
                      <a:r>
                        <a:rPr lang="en-US" sz="900" u="none" strike="noStrike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Tx</a:t>
                      </a:r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Switching in Uplink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China Telecom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anchor="b"/>
                </a:tc>
              </a:tr>
              <a:tr h="14605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RP-221537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WID: Simultaneous Rx/</a:t>
                      </a:r>
                      <a:r>
                        <a:rPr lang="en-US" sz="900" u="none" strike="noStrike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Tx</a:t>
                      </a:r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band combinations for NR CA/DC, NR SUL and LTE/NR DC in Rel-18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Huawei, HiSilicon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anchor="b"/>
                </a:tc>
              </a:tr>
              <a:tr h="14605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RP-221214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Basket WID: adding new channel bandwidth(s) support to existing NR bands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Ericsson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anchor="b"/>
                </a:tc>
              </a:tr>
              <a:tr h="14605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Microsoft Sans Serif" panose="020B0604020202020204" pitchFamily="34" charset="0"/>
                        </a:rPr>
                        <a:t>RP-221174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Microsoft Sans Serif" panose="020B0604020202020204" pitchFamily="34" charset="0"/>
                      </a:endParaRP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Microsoft Sans Serif" panose="020B0604020202020204" pitchFamily="34" charset="0"/>
                        </a:rPr>
                        <a:t>New WID Additional LTE bands for UE category M1_M2 _NB1_NB2 in Rel-18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Microsoft Sans Serif" panose="020B0604020202020204" pitchFamily="34" charset="0"/>
                      </a:endParaRP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Microsoft Sans Serif" panose="020B0604020202020204" pitchFamily="34" charset="0"/>
                        </a:rPr>
                        <a:t>Ericsson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Microsoft Sans Serif" panose="020B0604020202020204" pitchFamily="34" charset="0"/>
                      </a:endParaRPr>
                    </a:p>
                  </a:txBody>
                  <a:tcPr marL="45720" marR="45720" anchor="b"/>
                </a:tc>
              </a:tr>
              <a:tr h="14605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RP-221536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WID: Additional NR bands for UL-MIMO in Rel-18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Huawei, HiSilicon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anchor="b"/>
                </a:tc>
              </a:tr>
              <a:tr h="14605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RP-221638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 on 4Rx_8Rx support for NR bands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ZTE, </a:t>
                      </a:r>
                      <a:r>
                        <a:rPr lang="en-US" sz="900" u="none" strike="noStrike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Sanechips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85913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New RAN4-led WI/SI </a:t>
            </a:r>
            <a:r>
              <a:rPr 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proposals</a:t>
            </a:r>
            <a:endParaRPr lang="ru-RU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New Rel-18 spectrum related WI proposals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New Rel-18 non-spectrum related WI/SI proposals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Solutions to support part of spectrum on the existing wide band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Other new WI proposals </a:t>
            </a:r>
            <a:endParaRPr lang="en-US" altLang="zh-CN" sz="12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1776435"/>
              </p:ext>
            </p:extLst>
          </p:nvPr>
        </p:nvGraphicFramePr>
        <p:xfrm>
          <a:off x="281718" y="1660245"/>
          <a:ext cx="11419023" cy="11887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15391"/>
                <a:gridCol w="7097859"/>
                <a:gridCol w="3405773"/>
              </a:tblGrid>
              <a:tr h="1460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900" kern="100" dirty="0" err="1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Tdoc</a:t>
                      </a:r>
                      <a:r>
                        <a:rPr lang="en-US" altLang="zh-CN" sz="900" kern="1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number</a:t>
                      </a:r>
                      <a:endParaRPr lang="zh-CN" sz="9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900" kern="1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Title</a:t>
                      </a:r>
                      <a:endParaRPr lang="zh-CN" sz="9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900" kern="1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Source company</a:t>
                      </a:r>
                      <a:endParaRPr lang="zh-CN" sz="9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4605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RP-221062</a:t>
                      </a:r>
                    </a:p>
                    <a:p>
                      <a:pPr marL="0" algn="l" defTabSz="914354" rtl="0" eaLnBrk="1" fontAlgn="b" latinLnBrk="0" hangingPunct="1"/>
                      <a:r>
                        <a:rPr lang="en-US" sz="900" b="1" u="none" strike="noStrike" kern="1200" dirty="0" smtClean="0">
                          <a:solidFill>
                            <a:schemeClr val="lt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RP‑221063</a:t>
                      </a:r>
                      <a:endParaRPr lang="en-US" sz="900" b="1" u="none" strike="noStrike" kern="1200" dirty="0">
                        <a:solidFill>
                          <a:schemeClr val="lt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 on APT 600 MHz NR </a:t>
                      </a:r>
                      <a:r>
                        <a:rPr lang="en-US" sz="900" u="none" strike="noStrike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band (RP‑221063 </a:t>
                      </a:r>
                      <a:endParaRPr lang="en-US" sz="900" u="none" strike="noStrike" dirty="0" smtClean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l" fontAlgn="b"/>
                      <a:r>
                        <a:rPr lang="en-US" altLang="zh-CN" sz="900" u="none" strike="noStrike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LS to AWG on frequency arrangements for IMT in the band 470 – 703 MHz)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Spark NZ Ltd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</a:tr>
              <a:tr h="14605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RP-221506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WID: Introduction of additional 6GHz NR licensed </a:t>
                      </a:r>
                      <a:r>
                        <a:rPr lang="en-US" sz="900" u="none" strike="noStrike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bands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Huawei, HiSilicon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</a:tr>
              <a:tr h="14605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Microsoft Sans Serif" panose="020B0604020202020204" pitchFamily="34" charset="0"/>
                        </a:rPr>
                        <a:t>RP-221374</a:t>
                      </a:r>
                      <a:r>
                        <a:rPr lang="en-US" sz="900" u="none" strike="noStrike" baseline="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Microsoft Sans Serif" panose="020B0604020202020204" pitchFamily="34" charset="0"/>
                        </a:rPr>
                        <a:t> RP-221373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Microsoft Sans Serif" panose="020B060402020202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Microsoft Sans Serif" panose="020B0604020202020204" pitchFamily="34" charset="0"/>
                        </a:rPr>
                        <a:t>WID on intra-band contiguous CA for band 8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Microsoft Sans Serif" panose="020B060402020202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Microsoft Sans Serif" panose="020B0604020202020204" pitchFamily="34" charset="0"/>
                        </a:rPr>
                        <a:t>CMCC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Microsoft Sans Serif" panose="020B0604020202020204" pitchFamily="34" charset="0"/>
                      </a:endParaRPr>
                    </a:p>
                  </a:txBody>
                  <a:tcPr marL="45720" marR="45720"/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1629521"/>
              </p:ext>
            </p:extLst>
          </p:nvPr>
        </p:nvGraphicFramePr>
        <p:xfrm>
          <a:off x="281717" y="3543476"/>
          <a:ext cx="11419023" cy="9144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15391"/>
                <a:gridCol w="7097859"/>
                <a:gridCol w="3405773"/>
              </a:tblGrid>
              <a:tr h="1460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900" kern="100" dirty="0" err="1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Tdoc</a:t>
                      </a:r>
                      <a:r>
                        <a:rPr lang="en-US" altLang="zh-CN" sz="900" kern="1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number</a:t>
                      </a:r>
                      <a:endParaRPr lang="zh-CN" sz="9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900" kern="1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Title</a:t>
                      </a:r>
                      <a:endParaRPr lang="zh-CN" sz="9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900" kern="1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Source company</a:t>
                      </a:r>
                      <a:endParaRPr lang="zh-CN" sz="9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4605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RP-221538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SID: Study on issues restricting operation on particular NR bands and band combinations with legacy UEs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Huawei, HiSilicon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anchor="b"/>
                </a:tc>
              </a:tr>
              <a:tr h="146050">
                <a:tc>
                  <a:txBody>
                    <a:bodyPr/>
                    <a:lstStyle/>
                    <a:p>
                      <a:pPr marL="0" algn="l" defTabSz="914354" rtl="0" eaLnBrk="1" fontAlgn="b" latinLnBrk="0" hangingPunct="1"/>
                      <a:r>
                        <a:rPr lang="en-US" sz="900" b="1" u="none" strike="noStrike" kern="1200" dirty="0">
                          <a:solidFill>
                            <a:schemeClr val="lt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RP-221590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SI on generalizing the specification for subsets of NR band support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Qualcomm Incorporated</a:t>
                      </a:r>
                    </a:p>
                  </a:txBody>
                  <a:tcPr marL="45720" marR="45720" anchor="b"/>
                </a:tc>
              </a:tr>
              <a:tr h="14605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RP-221572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SID: On phased introduction of new frequency ranges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Apple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anchor="b"/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3263715"/>
              </p:ext>
            </p:extLst>
          </p:nvPr>
        </p:nvGraphicFramePr>
        <p:xfrm>
          <a:off x="281716" y="4893305"/>
          <a:ext cx="11419023" cy="10515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15391"/>
                <a:gridCol w="7097859"/>
                <a:gridCol w="3405773"/>
              </a:tblGrid>
              <a:tr h="1460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900" kern="100" dirty="0" err="1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Tdoc</a:t>
                      </a:r>
                      <a:r>
                        <a:rPr lang="en-US" altLang="zh-CN" sz="900" kern="1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number</a:t>
                      </a:r>
                      <a:endParaRPr lang="zh-CN" sz="9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900" kern="1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Title</a:t>
                      </a:r>
                      <a:endParaRPr lang="zh-CN" sz="9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900" kern="1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Source company</a:t>
                      </a:r>
                      <a:endParaRPr lang="zh-CN" sz="9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4605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RP-221569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WID: Introduction of evolved shared spectrum bands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Apple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anchor="b"/>
                </a:tc>
              </a:tr>
              <a:tr h="146050">
                <a:tc>
                  <a:txBody>
                    <a:bodyPr/>
                    <a:lstStyle/>
                    <a:p>
                      <a:pPr marL="0" algn="l" defTabSz="914354" rtl="0" eaLnBrk="1" fontAlgn="b" latinLnBrk="0" hangingPunct="1"/>
                      <a:r>
                        <a:rPr lang="en-US" sz="900" b="1" u="sng" strike="noStrike" kern="1200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RP‑221269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b" latinLnBrk="0" hangingPunct="1"/>
                      <a:r>
                        <a:rPr lang="en-US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Draft New WID for Rel-18 TRP/TRS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fontAlgn="b" latinLnBrk="0" hangingPunct="1"/>
                      <a:r>
                        <a:rPr lang="en-US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vivo </a:t>
                      </a:r>
                    </a:p>
                  </a:txBody>
                  <a:tcPr marL="45720" marR="45720"/>
                </a:tc>
              </a:tr>
              <a:tr h="146050">
                <a:tc>
                  <a:txBody>
                    <a:bodyPr/>
                    <a:lstStyle/>
                    <a:p>
                      <a:pPr marL="0" algn="l" defTabSz="914354" rtl="0" eaLnBrk="1" fontAlgn="b" latinLnBrk="0" hangingPunct="1"/>
                      <a:r>
                        <a:rPr lang="en-US" sz="900" b="1" u="none" strike="noStrike" kern="1200" dirty="0" smtClean="0">
                          <a:solidFill>
                            <a:schemeClr val="lt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RP-221581</a:t>
                      </a:r>
                    </a:p>
                    <a:p>
                      <a:pPr marL="0" algn="l" defTabSz="914354" rtl="0" eaLnBrk="1" fontAlgn="b" latinLnBrk="0" hangingPunct="1"/>
                      <a:r>
                        <a:rPr lang="en-US" altLang="zh-CN" sz="900" b="1" u="none" strike="noStrike" kern="1200" dirty="0" smtClean="0">
                          <a:solidFill>
                            <a:schemeClr val="lt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RP-221580</a:t>
                      </a:r>
                      <a:endParaRPr lang="en-US" sz="900" b="1" u="none" strike="noStrike" kern="1200" dirty="0">
                        <a:solidFill>
                          <a:schemeClr val="lt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WID: Continuation of UE TRP (Total Radiated Power) and TRS (Total Radiated Sensitivity) requirements and test methodologies for FR1 (NR SA and EN-DC)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Apple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6127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RAN4 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related issues in 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RAN#96e (Rel-18)</a:t>
            </a:r>
            <a:endParaRPr lang="ru-RU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400" dirty="0"/>
              <a:t>Rel-18 Study on simplification of band combination specification for NR and LTE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RP‑221166    Motivation for adding Uu+PC5 combinations to Study on simplification of band combination specification    Deutsche Telekom, Volkswagen, Bosch, LGE, Huawei 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RP‑221167    Revised SID for Study on simplification of band combination specification    Deutsche Telekom, Volkswagen, Bosch, LGE, Huawei 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RP‑221196    Revised SID: Study on simplification of band combination specification for NR and LTE    ZTE Corporation </a:t>
            </a:r>
          </a:p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400" dirty="0"/>
              <a:t>Rel-18 Study on efficient utilization of </a:t>
            </a:r>
            <a:r>
              <a:rPr lang="en-US" altLang="zh-CN" sz="1400" dirty="0" err="1"/>
              <a:t>lic</a:t>
            </a:r>
            <a:r>
              <a:rPr lang="en-US" altLang="zh-CN" sz="1400" dirty="0"/>
              <a:t>. spectrum that is not aligned with existing NR channel BWs 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RP‑221330    SR on Study on efficient utilization of licensed spectrum that is not aligned with existing NR channel bandwidths    Ericsson </a:t>
            </a:r>
            <a:r>
              <a:rPr lang="en-US" altLang="zh-CN" sz="1200" dirty="0" err="1"/>
              <a:t>Inc</a:t>
            </a:r>
            <a:r>
              <a:rPr lang="en-US" altLang="zh-CN" sz="1200" dirty="0"/>
              <a:t> 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RP‑221693    On the next steps for the SI on efficient utilization of licensed spectrum    Apple </a:t>
            </a:r>
          </a:p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400" dirty="0" smtClean="0"/>
              <a:t>Rel-18 </a:t>
            </a:r>
            <a:r>
              <a:rPr lang="en-US" altLang="zh-CN" sz="1400" dirty="0"/>
              <a:t>NR NTN enhancements 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RP‑221472    NR-NTN deployment in above 10 GHz bands    Hughes/EchoStar, Thales, Intelsat, Inmarsat, </a:t>
            </a:r>
            <a:r>
              <a:rPr lang="en-US" altLang="zh-CN" sz="1200" dirty="0" err="1"/>
              <a:t>Hispasat</a:t>
            </a:r>
            <a:r>
              <a:rPr lang="en-US" altLang="zh-CN" sz="1200" dirty="0"/>
              <a:t>, Lockheed Martin, Airbus, Catapult, Gatehouse, </a:t>
            </a:r>
            <a:r>
              <a:rPr lang="en-US" altLang="zh-CN" sz="1200" dirty="0" err="1"/>
              <a:t>Sateliot</a:t>
            </a:r>
            <a:r>
              <a:rPr lang="en-US" altLang="zh-CN" sz="1200" dirty="0"/>
              <a:t>, </a:t>
            </a:r>
            <a:r>
              <a:rPr lang="en-US" altLang="zh-CN" sz="1200" dirty="0" err="1"/>
              <a:t>Novamint</a:t>
            </a:r>
            <a:r>
              <a:rPr lang="en-US" altLang="zh-CN" sz="1200" dirty="0"/>
              <a:t>, </a:t>
            </a:r>
            <a:r>
              <a:rPr lang="en-US" altLang="zh-CN" sz="1200" dirty="0" err="1"/>
              <a:t>Fraunhofer</a:t>
            </a:r>
            <a:r>
              <a:rPr lang="en-US" altLang="zh-CN" sz="1200" dirty="0"/>
              <a:t>, </a:t>
            </a:r>
            <a:r>
              <a:rPr lang="en-US" altLang="zh-CN" sz="1200" dirty="0" err="1"/>
              <a:t>Telepazio</a:t>
            </a:r>
            <a:r>
              <a:rPr lang="en-US" altLang="zh-CN" sz="1200" dirty="0"/>
              <a:t>, </a:t>
            </a:r>
            <a:r>
              <a:rPr lang="en-US" altLang="zh-CN" sz="1200" dirty="0" err="1"/>
              <a:t>Viasat</a:t>
            </a: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RP‑221650    R18 WI NR-NTN-</a:t>
            </a:r>
            <a:r>
              <a:rPr lang="en-US" altLang="zh-CN" sz="1200" dirty="0" err="1"/>
              <a:t>enh</a:t>
            </a:r>
            <a:r>
              <a:rPr lang="en-US" altLang="zh-CN" sz="1200" dirty="0"/>
              <a:t> </a:t>
            </a:r>
            <a:r>
              <a:rPr lang="en-US" altLang="zh-CN" sz="1200" dirty="0" err="1"/>
              <a:t>workplan</a:t>
            </a:r>
            <a:r>
              <a:rPr lang="en-US" altLang="zh-CN" sz="1200" dirty="0"/>
              <a:t> RAN4    NTT DOCOMO INC 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RP‑221751    LS on ESOA recommendation to reference the whole ITU-R harmonized </a:t>
            </a:r>
            <a:r>
              <a:rPr lang="en-US" altLang="zh-CN" sz="1200" dirty="0" err="1"/>
              <a:t>Ka</a:t>
            </a:r>
            <a:r>
              <a:rPr lang="en-US" altLang="zh-CN" sz="1200" dirty="0"/>
              <a:t> band frequency range in the R18 NR-NTN-</a:t>
            </a:r>
            <a:r>
              <a:rPr lang="en-US" altLang="zh-CN" sz="1200" dirty="0" err="1"/>
              <a:t>enh</a:t>
            </a:r>
            <a:r>
              <a:rPr lang="en-US" altLang="zh-CN" sz="1200" dirty="0"/>
              <a:t> Work Item (GSOA_LS_220530; to: RAN; cc: -; contact: GSOA Secretary General)    GSOA</a:t>
            </a:r>
          </a:p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400" dirty="0" smtClean="0"/>
              <a:t>Rel-18 Further </a:t>
            </a:r>
            <a:r>
              <a:rPr lang="en-US" altLang="zh-CN" sz="1400" dirty="0"/>
              <a:t>RF requirements enhancement for NR and EN-DC in FR1 </a:t>
            </a:r>
            <a:r>
              <a:rPr lang="en-US" altLang="zh-CN" sz="1400" dirty="0" smtClean="0">
                <a:cs typeface="+mn-cs"/>
              </a:rPr>
              <a:t> 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RP‑221385    Revised objectives on FR1 RF enhancements    Qualcomm </a:t>
            </a:r>
            <a:r>
              <a:rPr lang="en-US" altLang="zh-CN" sz="1200" dirty="0" smtClean="0"/>
              <a:t>Incorporated</a:t>
            </a:r>
          </a:p>
        </p:txBody>
      </p:sp>
    </p:spTree>
    <p:extLst>
      <p:ext uri="{BB962C8B-B14F-4D97-AF65-F5344CB8AC3E}">
        <p14:creationId xmlns:p14="http://schemas.microsoft.com/office/powerpoint/2010/main" val="934315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Summary (1/2)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1" y="1273321"/>
            <a:ext cx="11507319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In </a:t>
            </a:r>
            <a:r>
              <a:rPr lang="en-US" sz="1400" dirty="0" smtClean="0"/>
              <a:t>Q2 2022, </a:t>
            </a:r>
            <a:r>
              <a:rPr lang="en-US" sz="1400" dirty="0"/>
              <a:t>RAN4 had </a:t>
            </a:r>
            <a:r>
              <a:rPr lang="en-US" sz="1400" dirty="0" smtClean="0"/>
              <a:t>one </a:t>
            </a:r>
            <a:r>
              <a:rPr lang="en-US" sz="1400" dirty="0"/>
              <a:t>e-meetings, i.e., </a:t>
            </a:r>
            <a:r>
              <a:rPr lang="en-US" sz="1400" dirty="0" smtClean="0"/>
              <a:t>RAN4#103-e</a:t>
            </a:r>
            <a:endParaRPr lang="en-US" sz="14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Totally 104 </a:t>
            </a:r>
            <a:r>
              <a:rPr lang="en-US" sz="1200" dirty="0"/>
              <a:t>email </a:t>
            </a:r>
            <a:r>
              <a:rPr lang="en-US" sz="1200" dirty="0" smtClean="0"/>
              <a:t>threads were arranged with </a:t>
            </a:r>
            <a:r>
              <a:rPr lang="en-US" sz="1200" dirty="0"/>
              <a:t>a </a:t>
            </a:r>
            <a:r>
              <a:rPr lang="en-US" sz="1200" dirty="0" smtClean="0"/>
              <a:t>moderator for each thread </a:t>
            </a:r>
            <a:r>
              <a:rPr lang="en-US" sz="1200" dirty="0"/>
              <a:t>in three parallel sessions (Main, RRM, </a:t>
            </a:r>
            <a:r>
              <a:rPr lang="en-US" sz="1200" dirty="0" err="1"/>
              <a:t>BSRF_Demod_Test</a:t>
            </a:r>
            <a:r>
              <a:rPr lang="en-US" sz="1200" dirty="0"/>
              <a:t>). 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5000+</a:t>
            </a:r>
            <a:r>
              <a:rPr lang="en-US" sz="1200" dirty="0" smtClean="0"/>
              <a:t> emails </a:t>
            </a:r>
            <a:r>
              <a:rPr lang="en-US" sz="1200" dirty="0"/>
              <a:t>in </a:t>
            </a:r>
            <a:r>
              <a:rPr lang="en-US" altLang="zh-CN" sz="1200" dirty="0"/>
              <a:t>one</a:t>
            </a:r>
            <a:r>
              <a:rPr lang="en-US" sz="1200" dirty="0"/>
              <a:t> </a:t>
            </a:r>
            <a:r>
              <a:rPr lang="en-US" sz="1200" dirty="0" smtClean="0"/>
              <a:t>meeting.</a:t>
            </a:r>
            <a:endParaRPr lang="en-US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27 </a:t>
            </a:r>
            <a:r>
              <a:rPr lang="en-US" sz="1200" dirty="0"/>
              <a:t>GTW </a:t>
            </a:r>
            <a:r>
              <a:rPr lang="en-US" sz="1200" dirty="0" smtClean="0"/>
              <a:t>calls (9 GTW per session), i.e., 81 </a:t>
            </a:r>
            <a:r>
              <a:rPr lang="en-US" sz="1200" dirty="0"/>
              <a:t>hours of call, were used to treat critical or controversial topics.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Rel-15 </a:t>
            </a:r>
            <a:r>
              <a:rPr lang="en-US" altLang="zh-CN" sz="1400" dirty="0"/>
              <a:t>and Rel-16 </a:t>
            </a:r>
            <a:r>
              <a:rPr lang="en-US" altLang="zh-CN" sz="1400" dirty="0" smtClean="0"/>
              <a:t>maintenance</a:t>
            </a:r>
            <a:endParaRPr lang="en-US" altLang="zh-CN" sz="14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The meeting agendas for Rel-15 and Rel-16 were merged in RAN4#103-e.</a:t>
            </a: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err="1" smtClean="0"/>
              <a:t>Tdoc</a:t>
            </a:r>
            <a:r>
              <a:rPr lang="en-US" altLang="zh-CN" sz="1200" dirty="0" smtClean="0"/>
              <a:t> number for Rel-15/16 </a:t>
            </a:r>
            <a:r>
              <a:rPr lang="en-US" altLang="zh-CN" sz="1200" dirty="0"/>
              <a:t>maintenance </a:t>
            </a:r>
            <a:r>
              <a:rPr lang="en-US" altLang="zh-CN" sz="1200" dirty="0" smtClean="0"/>
              <a:t>was 516</a:t>
            </a:r>
            <a:r>
              <a:rPr lang="en-US" altLang="zh-CN" sz="1200" dirty="0"/>
              <a:t>, which </a:t>
            </a:r>
            <a:r>
              <a:rPr lang="en-US" altLang="zh-CN" sz="1200" dirty="0" smtClean="0"/>
              <a:t>accounted </a:t>
            </a:r>
            <a:r>
              <a:rPr lang="en-US" altLang="zh-CN" sz="1200" dirty="0"/>
              <a:t>for 16.7% of total submitted contributions in Q2 2022 (14.4% in </a:t>
            </a:r>
            <a:r>
              <a:rPr lang="en-US" altLang="zh-CN" sz="1200" dirty="0" smtClean="0"/>
              <a:t>last quarter).</a:t>
            </a:r>
            <a:endParaRPr lang="en-US" altLang="zh-CN" sz="12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Rel-17 WI</a:t>
            </a:r>
            <a:endParaRPr lang="en-US" altLang="zh-CN" sz="14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Core part of Rel-17 extended WIs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The core part of extended Rel-17 WIs of RMR 900MHz, increasing UE power high limit for CA/DC, MIMO OTA, NTN, </a:t>
            </a:r>
            <a:r>
              <a:rPr lang="en-US" altLang="zh-CN" sz="1200" dirty="0" err="1" smtClean="0"/>
              <a:t>RedCap</a:t>
            </a:r>
            <a:r>
              <a:rPr lang="en-US" altLang="zh-CN" sz="1200" dirty="0" smtClean="0"/>
              <a:t>, and demodulation performance enhancement were completed. All the Rel-17 basket WIs were completed.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The core part of WI on extending </a:t>
            </a:r>
            <a:r>
              <a:rPr lang="en-US" altLang="zh-CN" sz="1200" dirty="0"/>
              <a:t>current NR operation to 71GHz </a:t>
            </a:r>
            <a:r>
              <a:rPr lang="en-US" altLang="zh-CN" sz="1200" dirty="0" smtClean="0"/>
              <a:t>was </a:t>
            </a:r>
            <a:r>
              <a:rPr lang="en-US" altLang="zh-CN" sz="1200" dirty="0"/>
              <a:t>not completed. The second extension is needed.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More discussion would be needed in RAN#96 to close WI on NR RF requirement enhancements for frequency range 2 (FR2) and WI on Introduction of 6GHz NR licensed bands</a:t>
            </a:r>
            <a:r>
              <a:rPr lang="en-US" altLang="zh-CN" sz="1200" dirty="0" smtClean="0"/>
              <a:t>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Performance part of Rel-17 WIs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Good progress on performance part including RF conformance testing, RRM test cases and demodulation performance requirements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err="1"/>
              <a:t>Tdoc</a:t>
            </a:r>
            <a:r>
              <a:rPr lang="en-US" altLang="zh-CN" sz="1200" dirty="0"/>
              <a:t> number of </a:t>
            </a:r>
            <a:r>
              <a:rPr lang="en-US" altLang="zh-CN" sz="1200" dirty="0" smtClean="0"/>
              <a:t>contributions for Rel-17 </a:t>
            </a:r>
            <a:r>
              <a:rPr lang="en-US" altLang="zh-CN" sz="1200" dirty="0"/>
              <a:t>spectrum-related WIs was 627, which accounted for 20.3% (17% in last quarter) of all the submitted contributions. </a:t>
            </a:r>
            <a:r>
              <a:rPr lang="en-US" altLang="zh-CN" sz="1200" dirty="0" err="1"/>
              <a:t>Tdoc</a:t>
            </a:r>
            <a:r>
              <a:rPr lang="en-US" altLang="zh-CN" sz="1200" dirty="0"/>
              <a:t> number </a:t>
            </a:r>
            <a:r>
              <a:rPr lang="en-US" altLang="zh-CN" sz="1200" dirty="0" smtClean="0"/>
              <a:t>for Rel-17 </a:t>
            </a:r>
            <a:r>
              <a:rPr lang="en-US" altLang="zh-CN" sz="1200" dirty="0"/>
              <a:t>non-spectrum related WI/SIs was 1628, which accounted for 52.8% (45.9% in last quarter).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2261567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RAN4 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related issues in 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RAN#96e (Rel-18)</a:t>
            </a:r>
            <a:endParaRPr lang="ru-RU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400" dirty="0"/>
              <a:t>Rel-18 Further enhancements on NR and MR-DC measurement gaps and measurements without gaps   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RP‑221704    On scope of R18 measurement gap further enhancement    Apple  </a:t>
            </a:r>
          </a:p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400" dirty="0"/>
              <a:t>Rel-18 Support of intra-band non-collocated EN-DC/NR-CA deployment    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RP‑221068    Considerations on remaining issues of non-collocated WI objectives    KDDI Corporation </a:t>
            </a:r>
          </a:p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400" dirty="0" smtClean="0"/>
              <a:t>Rel-18 </a:t>
            </a:r>
            <a:r>
              <a:rPr lang="en-US" altLang="zh-CN" sz="1400" dirty="0"/>
              <a:t>Requirement for NR FR2 multi-Rx chain DL reception </a:t>
            </a:r>
            <a:r>
              <a:rPr lang="en-US" altLang="zh-CN" sz="1400" dirty="0" smtClean="0"/>
              <a:t> </a:t>
            </a:r>
            <a:endParaRPr lang="en-US" altLang="zh-CN" sz="14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RP‑221223    Open items in the Rel-18 WID on FR2 multi-Rx chain DL reception    Qualcomm Incorporated </a:t>
            </a: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RP‑221274    Discussion for clarification on Rel-18 Multi-Rx scope RF and RRM </a:t>
            </a: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RP‑221406    On spherical coverage objective of multi-Rx chain DL reception    Samsung </a:t>
            </a: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RP‑221434    R18 FR2 Scope refinement for Multi RX Chain    ROHDE &amp; SCHWARZ, Telecom Italia </a:t>
            </a: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RP‑221703    On the RF requirement of the WI of NR FR2 multi-RX chain DL reception    Apple </a:t>
            </a: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</p:txBody>
      </p:sp>
    </p:spTree>
    <p:extLst>
      <p:ext uri="{BB962C8B-B14F-4D97-AF65-F5344CB8AC3E}">
        <p14:creationId xmlns:p14="http://schemas.microsoft.com/office/powerpoint/2010/main" val="4080666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RAN4 related issues in 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RAN#96e (Rel-17)</a:t>
            </a:r>
            <a:endParaRPr lang="ru-RU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400" dirty="0" smtClean="0">
                <a:cs typeface="+mn-cs"/>
              </a:rPr>
              <a:t>Feasibility study of 6GHz for LTE and NR in licensed and unlicensed operations 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RP‑221209    Status Report for SI Feasibility Study on 6 GHz for LTE and NR in Licensed and Unlicensed Operations    Ericsson </a:t>
            </a: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RP‑221210    TP to TR 37.890 capturing latest updates    Ericsson </a:t>
            </a: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RP‑221211    TR 37.890 v0.16.0 on Feasibility Study on 6 GHz for LTE and NR in Licensed and Unlicensed Operations    Ericsson </a:t>
            </a: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RP‑221570    Regulatory update for the 6GHz frequency range    Apple  </a:t>
            </a:r>
            <a:endParaRPr lang="en-US" altLang="zh-CN" sz="1200" dirty="0" smtClean="0"/>
          </a:p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400" dirty="0">
                <a:cs typeface="+mn-cs"/>
              </a:rPr>
              <a:t> Extending current NR operation to 71GHz 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RP‑221350    Exception request for Extending current NR operation to 71GHz    Qualcomm CDMA Technologies, Intel Corp </a:t>
            </a:r>
            <a:endParaRPr lang="en-US" altLang="zh-CN" sz="1200" dirty="0" smtClean="0"/>
          </a:p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400" dirty="0"/>
              <a:t> Further enhancements of NR RF requirements for FR2 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RP‑221539    Remaining issue for Rel-17 FR2 RF    Huawei, HiSilicon </a:t>
            </a: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RP‑221540    </a:t>
            </a:r>
            <a:r>
              <a:rPr lang="en-US" altLang="zh-CN" sz="1200" dirty="0"/>
              <a:t>CR to 38.101-2 on requirements for coherent UL MIMO    Huawei, HiSilicon </a:t>
            </a:r>
            <a:endParaRPr lang="en-US" altLang="zh-CN" sz="1200" dirty="0" smtClean="0"/>
          </a:p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400" dirty="0"/>
              <a:t> Introduction of 6GHz NR licensed bands </a:t>
            </a:r>
            <a:r>
              <a:rPr lang="en-US" altLang="zh-CN" sz="1400" dirty="0" smtClean="0"/>
              <a:t> </a:t>
            </a:r>
            <a:endParaRPr lang="en-US" altLang="zh-CN" sz="14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RP‑221504    WID revision: Introduction of 6GHz NR licensed bands; rapporteur: Huawei    </a:t>
            </a:r>
            <a:r>
              <a:rPr lang="en-US" altLang="zh-CN" sz="1200" dirty="0" err="1"/>
              <a:t>Huawei</a:t>
            </a:r>
            <a:r>
              <a:rPr lang="en-US" altLang="zh-CN" sz="1200" dirty="0"/>
              <a:t>, HiSilicon </a:t>
            </a: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RP‑221648    Discussion on Introduction of 6GHz NR licensed bands    ZTE, </a:t>
            </a:r>
            <a:r>
              <a:rPr lang="en-US" altLang="zh-CN" sz="1200" dirty="0" err="1" smtClean="0"/>
              <a:t>Sanechips</a:t>
            </a:r>
            <a:r>
              <a:rPr lang="en-US" altLang="zh-CN" sz="1200" dirty="0" smtClean="0"/>
              <a:t> </a:t>
            </a:r>
          </a:p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400" dirty="0"/>
              <a:t>Further enhancements on MIMO for NR </a:t>
            </a:r>
            <a:r>
              <a:rPr lang="en-US" altLang="zh-CN" sz="1400" dirty="0" smtClean="0"/>
              <a:t>  </a:t>
            </a:r>
            <a:endParaRPr lang="en-US" altLang="zh-CN" sz="14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RP‑221550    </a:t>
            </a:r>
            <a:r>
              <a:rPr lang="en-US" altLang="zh-CN" sz="1200" dirty="0" err="1"/>
              <a:t>FeMIMO</a:t>
            </a:r>
            <a:r>
              <a:rPr lang="en-US" altLang="zh-CN" sz="1200" dirty="0"/>
              <a:t>: 1024QAM UE Capability    </a:t>
            </a:r>
            <a:r>
              <a:rPr lang="en-US" altLang="zh-CN" sz="1200" dirty="0" err="1"/>
              <a:t>MediaTek</a:t>
            </a:r>
            <a:r>
              <a:rPr lang="en-US" altLang="zh-CN" sz="1200" dirty="0"/>
              <a:t> Inc. </a:t>
            </a: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RP‑221551    CR 38.306: 1024QAM UE Capability    </a:t>
            </a:r>
            <a:r>
              <a:rPr lang="en-US" altLang="zh-CN" sz="1200" dirty="0" err="1"/>
              <a:t>MediaTek</a:t>
            </a:r>
            <a:r>
              <a:rPr lang="en-US" altLang="zh-CN" sz="1200" dirty="0"/>
              <a:t> Inc. </a:t>
            </a: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RP‑221552    CR 38.331: 1024 QAM UE Capability    </a:t>
            </a:r>
            <a:r>
              <a:rPr lang="en-US" altLang="zh-CN" sz="1200" dirty="0" err="1"/>
              <a:t>MediaTek</a:t>
            </a:r>
            <a:r>
              <a:rPr lang="en-US" altLang="zh-CN" sz="1200" dirty="0"/>
              <a:t> Inc. </a:t>
            </a:r>
          </a:p>
        </p:txBody>
      </p:sp>
    </p:spTree>
    <p:extLst>
      <p:ext uri="{BB962C8B-B14F-4D97-AF65-F5344CB8AC3E}">
        <p14:creationId xmlns:p14="http://schemas.microsoft.com/office/powerpoint/2010/main" val="1657490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RAN4 related issues in 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RAN#96e (Rel-17)</a:t>
            </a:r>
            <a:endParaRPr lang="ru-RU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400" dirty="0" smtClean="0">
                <a:cs typeface="+mn-cs"/>
              </a:rPr>
              <a:t>Feasibility study of 6GHz for LTE and NR in licensed and unlicensed operations 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RP‑221209    Status Report for SI Feasibility Study on 6 GHz for LTE and NR in Licensed and Unlicensed Operations    Ericsson </a:t>
            </a: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RP‑221210    TP to TR 37.890 capturing latest updates    Ericsson </a:t>
            </a: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RP‑221211    TR 37.890 v0.16.0 on Feasibility Study on 6 GHz for LTE and NR in Licensed and Unlicensed Operations    Ericsson </a:t>
            </a: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RP‑221570    Regulatory update for the 6GHz frequency range    Apple  </a:t>
            </a:r>
            <a:endParaRPr lang="en-US" altLang="zh-CN" sz="1200" dirty="0" smtClean="0"/>
          </a:p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400" dirty="0">
                <a:cs typeface="+mn-cs"/>
              </a:rPr>
              <a:t> Extending current NR operation to 71GHz 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RP‑221350    Exception request for Extending current NR operation to 71GHz    Qualcomm CDMA Technologies, Intel Corp </a:t>
            </a:r>
            <a:endParaRPr lang="en-US" altLang="zh-CN" sz="1200" dirty="0" smtClean="0"/>
          </a:p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400" dirty="0"/>
              <a:t> Further enhancements of NR RF requirements for FR2 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RP‑221539    Remaining issue for Rel-17 FR2 RF    Huawei, HiSilicon </a:t>
            </a: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RP‑221540    </a:t>
            </a:r>
            <a:r>
              <a:rPr lang="en-US" altLang="zh-CN" sz="1200" dirty="0"/>
              <a:t>CR to 38.101-2 on requirements for coherent UL MIMO    Huawei, HiSilicon </a:t>
            </a:r>
            <a:endParaRPr lang="en-US" altLang="zh-CN" sz="1200" dirty="0" smtClean="0"/>
          </a:p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400" dirty="0"/>
              <a:t> Introduction of 6GHz NR licensed bands </a:t>
            </a:r>
            <a:r>
              <a:rPr lang="en-US" altLang="zh-CN" sz="1400" dirty="0" smtClean="0"/>
              <a:t> </a:t>
            </a:r>
            <a:endParaRPr lang="en-US" altLang="zh-CN" sz="14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RP‑221504    WID revision: Introduction of 6GHz NR licensed bands; rapporteur: Huawei    </a:t>
            </a:r>
            <a:r>
              <a:rPr lang="en-US" altLang="zh-CN" sz="1200" dirty="0" err="1"/>
              <a:t>Huawei</a:t>
            </a:r>
            <a:r>
              <a:rPr lang="en-US" altLang="zh-CN" sz="1200" dirty="0"/>
              <a:t>, HiSilicon </a:t>
            </a: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RP‑221648    Discussion on Introduction of 6GHz NR licensed bands    ZTE, </a:t>
            </a:r>
            <a:r>
              <a:rPr lang="en-US" altLang="zh-CN" sz="1200" dirty="0" err="1" smtClean="0"/>
              <a:t>Sanechips</a:t>
            </a:r>
            <a:r>
              <a:rPr lang="en-US" altLang="zh-CN" sz="1200" dirty="0" smtClean="0"/>
              <a:t> </a:t>
            </a:r>
          </a:p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400" dirty="0"/>
              <a:t>Further enhancements on MIMO for NR </a:t>
            </a:r>
            <a:r>
              <a:rPr lang="en-US" altLang="zh-CN" sz="1400" dirty="0" smtClean="0"/>
              <a:t>  </a:t>
            </a:r>
            <a:endParaRPr lang="en-US" altLang="zh-CN" sz="14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RP‑221550    </a:t>
            </a:r>
            <a:r>
              <a:rPr lang="en-US" altLang="zh-CN" sz="1200" dirty="0" err="1"/>
              <a:t>FeMIMO</a:t>
            </a:r>
            <a:r>
              <a:rPr lang="en-US" altLang="zh-CN" sz="1200" dirty="0"/>
              <a:t>: 1024QAM UE Capability    </a:t>
            </a:r>
            <a:r>
              <a:rPr lang="en-US" altLang="zh-CN" sz="1200" dirty="0" err="1"/>
              <a:t>MediaTek</a:t>
            </a:r>
            <a:r>
              <a:rPr lang="en-US" altLang="zh-CN" sz="1200" dirty="0"/>
              <a:t> Inc. </a:t>
            </a: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RP‑221551    CR 38.306: 1024QAM UE Capability    </a:t>
            </a:r>
            <a:r>
              <a:rPr lang="en-US" altLang="zh-CN" sz="1200" dirty="0" err="1"/>
              <a:t>MediaTek</a:t>
            </a:r>
            <a:r>
              <a:rPr lang="en-US" altLang="zh-CN" sz="1200" dirty="0"/>
              <a:t> Inc. </a:t>
            </a: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RP‑221552    CR 38.331: 1024 QAM UE Capability    </a:t>
            </a:r>
            <a:r>
              <a:rPr lang="en-US" altLang="zh-CN" sz="1200" dirty="0" err="1"/>
              <a:t>MediaTek</a:t>
            </a:r>
            <a:r>
              <a:rPr lang="en-US" altLang="zh-CN" sz="1200" dirty="0"/>
              <a:t> Inc. </a:t>
            </a:r>
          </a:p>
        </p:txBody>
      </p:sp>
    </p:spTree>
    <p:extLst>
      <p:ext uri="{BB962C8B-B14F-4D97-AF65-F5344CB8AC3E}">
        <p14:creationId xmlns:p14="http://schemas.microsoft.com/office/powerpoint/2010/main" val="3683375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RAN4 related issues in 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RAN#96e (Rel-17)</a:t>
            </a:r>
            <a:endParaRPr lang="ru-RU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400" dirty="0"/>
              <a:t>Introduction of UE TRP and TRS requirements and test methodologies for FR1 </a:t>
            </a:r>
            <a:endParaRPr lang="en-US" altLang="zh-CN" sz="14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RP‑221579    On test tolerance work for NR FR1 TRP TRS    Apple </a:t>
            </a:r>
            <a:r>
              <a:rPr lang="en-US" altLang="zh-CN" sz="1200" dirty="0" smtClean="0"/>
              <a:t>  </a:t>
            </a:r>
          </a:p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400" dirty="0" smtClean="0">
                <a:cs typeface="+mn-cs"/>
              </a:rPr>
              <a:t>High </a:t>
            </a:r>
            <a:r>
              <a:rPr lang="en-US" altLang="zh-CN" sz="1400" dirty="0">
                <a:cs typeface="+mn-cs"/>
              </a:rPr>
              <a:t>power UE (PC2) for one NR FDD band </a:t>
            </a:r>
            <a:endParaRPr lang="en-US" altLang="zh-CN" sz="1400" dirty="0" smtClean="0">
              <a:cs typeface="+mn-cs"/>
            </a:endParaRP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RP‑221573    Rel-17 feature on hybrid duplex operation for PC2 FDD bands    Apple </a:t>
            </a:r>
            <a:endParaRPr lang="en-US" altLang="zh-CN" sz="1200" dirty="0"/>
          </a:p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400" dirty="0" smtClean="0"/>
              <a:t>Canada n77 issue</a:t>
            </a:r>
            <a:endParaRPr lang="en-US" altLang="zh-CN" sz="14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RP‑221413    Operation in the n77 frequency range in Canada    Nokia, Nokia Shanghai Bell </a:t>
            </a: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RP‑221414    Extension of operation in the n77 frequency range in Canada    Nokia, Nokia Shanghai Bell </a:t>
            </a: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RP‑221430    Extension of operation in the n77 frequency range in Canada [n77 Canada]    Ericsson </a:t>
            </a: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RP‑221431    </a:t>
            </a:r>
            <a:r>
              <a:rPr lang="en-US" altLang="zh-CN" sz="1200" dirty="0"/>
              <a:t>Correction to </a:t>
            </a:r>
            <a:r>
              <a:rPr lang="en-US" altLang="zh-CN" sz="1200" dirty="0" err="1"/>
              <a:t>additionalSpectrumEmission</a:t>
            </a:r>
            <a:r>
              <a:rPr lang="en-US" altLang="zh-CN" sz="1200" dirty="0"/>
              <a:t> in NR CA for n77 in Canada    Ericsson </a:t>
            </a:r>
            <a:endParaRPr lang="en-US" altLang="zh-CN" sz="1200" dirty="0" smtClean="0"/>
          </a:p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400" dirty="0" smtClean="0"/>
              <a:t>Incorrect PMI reporting</a:t>
            </a:r>
            <a:endParaRPr lang="en-US" altLang="zh-CN" sz="14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RP‑221701    </a:t>
            </a:r>
            <a:r>
              <a:rPr lang="en-US" altLang="zh-CN" sz="1200" dirty="0"/>
              <a:t>On Incorrect PMI Reporting    Apple </a:t>
            </a:r>
            <a:endParaRPr lang="en-US" altLang="zh-CN" sz="1200" dirty="0" smtClean="0"/>
          </a:p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400" dirty="0" smtClean="0"/>
              <a:t>UE capability for Per-FR gap</a:t>
            </a:r>
            <a:endParaRPr lang="en-US" altLang="zh-CN" sz="14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RP‑221386    </a:t>
            </a:r>
            <a:r>
              <a:rPr lang="en-US" altLang="zh-CN" sz="1200" dirty="0"/>
              <a:t>UE Capability for per-FR Measurement Gaps    Qualcomm Incorporated </a:t>
            </a: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RP‑221702    On per BC indication for the per-FR gap capability    Apple </a:t>
            </a:r>
          </a:p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400" dirty="0" smtClean="0"/>
              <a:t>UE capability for UL </a:t>
            </a:r>
            <a:r>
              <a:rPr lang="en-US" altLang="zh-CN" sz="1400" dirty="0" err="1" smtClean="0"/>
              <a:t>Tx</a:t>
            </a:r>
            <a:r>
              <a:rPr lang="en-US" altLang="zh-CN" sz="1400" dirty="0" smtClean="0"/>
              <a:t> switching with CA</a:t>
            </a:r>
            <a:endParaRPr lang="en-US" altLang="zh-CN" sz="14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RP‑221585    UE capability for UL </a:t>
            </a:r>
            <a:r>
              <a:rPr lang="en-US" altLang="zh-CN" sz="1200" dirty="0" err="1"/>
              <a:t>Tx</a:t>
            </a:r>
            <a:r>
              <a:rPr lang="en-US" altLang="zh-CN" sz="1200" dirty="0"/>
              <a:t> Switching with CA    Qualcomm Incorporated </a:t>
            </a:r>
          </a:p>
        </p:txBody>
      </p:sp>
    </p:spTree>
    <p:extLst>
      <p:ext uri="{BB962C8B-B14F-4D97-AF65-F5344CB8AC3E}">
        <p14:creationId xmlns:p14="http://schemas.microsoft.com/office/powerpoint/2010/main" val="3838836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RAN4 </a:t>
            </a:r>
            <a:r>
              <a:rPr 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TU Planning in next quarter</a:t>
            </a:r>
            <a:endParaRPr lang="ru-RU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</a:t>
            </a:r>
            <a:r>
              <a:rPr lang="en-US" altLang="zh-CN" sz="1400" dirty="0" smtClean="0"/>
              <a:t>RAN4 TU </a:t>
            </a:r>
            <a:r>
              <a:rPr lang="en-US" altLang="zh-CN" sz="1400" dirty="0"/>
              <a:t>budget </a:t>
            </a:r>
            <a:r>
              <a:rPr lang="en-US" altLang="zh-CN" sz="1400" dirty="0" smtClean="0"/>
              <a:t>for Rel-17 and Rel-18 approved WI/SI 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Update is needed according to the newly approved WI/SI and updated SR, which will be done after RAN#96</a:t>
            </a:r>
            <a:endParaRPr lang="en-US" altLang="zh-CN" sz="12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Q3 </a:t>
            </a:r>
            <a:r>
              <a:rPr lang="en-US" altLang="zh-CN" sz="1400" dirty="0"/>
              <a:t>2022 meeting plans: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Focus on </a:t>
            </a:r>
            <a:r>
              <a:rPr lang="en-US" altLang="zh-CN" sz="1200" dirty="0" smtClean="0"/>
              <a:t>finalization of Rel-17 performance part and essential correction for Rel-17 </a:t>
            </a:r>
            <a:r>
              <a:rPr lang="en-US" altLang="zh-CN" sz="1200" dirty="0" err="1" smtClean="0"/>
              <a:t>Wis</a:t>
            </a: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Start Rel-18 items according to the TU planning</a:t>
            </a: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2634616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smtClean="0"/>
              <a:t>Rel-17 </a:t>
            </a:r>
            <a:r>
              <a:rPr lang="en-US" b="1" dirty="0"/>
              <a:t>feature list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Rel-17 </a:t>
            </a:r>
            <a:r>
              <a:rPr lang="en-US" altLang="zh-CN" sz="1400" dirty="0"/>
              <a:t>feature list discussion </a:t>
            </a:r>
            <a:r>
              <a:rPr lang="en-US" altLang="zh-CN" sz="1400" dirty="0" smtClean="0"/>
              <a:t>was extensively discussed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A number of LS-s were sent to RAN2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RAN4 has finalized Rel-17 feature list in May meeting, but there are still some TBDs for a certain feature groups.</a:t>
            </a: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7326690"/>
              </p:ext>
            </p:extLst>
          </p:nvPr>
        </p:nvGraphicFramePr>
        <p:xfrm>
          <a:off x="1186543" y="2036846"/>
          <a:ext cx="6096000" cy="8077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02229"/>
                <a:gridCol w="3227614"/>
                <a:gridCol w="1366157"/>
              </a:tblGrid>
              <a:tr h="170274">
                <a:tc>
                  <a:txBody>
                    <a:bodyPr/>
                    <a:lstStyle/>
                    <a:p>
                      <a:pPr algn="l" hangingPunct="0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</a:t>
                      </a:r>
                      <a:r>
                        <a:rPr lang="en-US" sz="9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Tdoc</a:t>
                      </a:r>
                      <a:r>
                        <a:rPr lang="en-US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number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Title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Source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70274">
                <a:tc>
                  <a:txBody>
                    <a:bodyPr/>
                    <a:lstStyle/>
                    <a:p>
                      <a:pPr algn="l" hangingPunct="0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R4-2210437</a:t>
                      </a:r>
                      <a:endParaRPr lang="zh-CN" sz="10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LS on Rel-17 RAN4 UE feature list for NR</a:t>
                      </a:r>
                      <a:endParaRPr lang="zh-CN" sz="10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CMCC</a:t>
                      </a:r>
                      <a:endParaRPr lang="zh-CN" sz="10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70274">
                <a:tc>
                  <a:txBody>
                    <a:bodyPr/>
                    <a:lstStyle/>
                    <a:p>
                      <a:pPr algn="l" hangingPunct="0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R4-2211190</a:t>
                      </a:r>
                      <a:endParaRPr lang="zh-CN" sz="10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LS on Rel-17 RAN4 UE feature list for NR</a:t>
                      </a:r>
                      <a:endParaRPr lang="zh-CN" sz="10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CMCC</a:t>
                      </a:r>
                      <a:endParaRPr lang="zh-CN" sz="10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9314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TEI CR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Two sets of TEI CRs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RRM requirements for [NRTADV]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R4-2210984 CR on mapping table for NR TADV [NRTADV] Huawei, Hisilicon </a:t>
            </a:r>
            <a:endParaRPr lang="en-US" altLang="zh-CN" sz="1200" dirty="0" smtClean="0"/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CR Rel-17 </a:t>
            </a:r>
            <a:r>
              <a:rPr lang="en-US" altLang="zh-CN" sz="1200" dirty="0"/>
              <a:t>38.133 17.5.0 TEI17 </a:t>
            </a:r>
            <a:r>
              <a:rPr lang="en-US" altLang="zh-CN" sz="1200" dirty="0" smtClean="0"/>
              <a:t>CR-2370 Cat-B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Corresponding to the following TEI ID in RAN#95-e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6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Add PC1.5 for 3DL/1UL combinations 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 RP‑221595   Addition PC1.5 single uplink for 3DL combinations [NR_PC1.5_SingleUL_3DLCA]    </a:t>
            </a:r>
            <a:r>
              <a:rPr lang="en-US" altLang="zh-CN" sz="1200" dirty="0" smtClean="0"/>
              <a:t>Verizon</a:t>
            </a:r>
          </a:p>
          <a:p>
            <a:pPr marL="1371532" lvl="3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200" dirty="0"/>
              <a:t>= </a:t>
            </a:r>
            <a:r>
              <a:rPr lang="en-US" altLang="zh-CN" sz="1200" dirty="0" smtClean="0"/>
              <a:t>R4-2210766 Draft </a:t>
            </a:r>
            <a:r>
              <a:rPr lang="en-US" altLang="zh-CN" sz="1200" dirty="0"/>
              <a:t>CR for 38.101-1:  Addition PC1.5 single uplink for 3DL </a:t>
            </a:r>
            <a:r>
              <a:rPr lang="en-US" altLang="zh-CN" sz="1200" dirty="0" smtClean="0"/>
              <a:t>combinations Verizon, Samsung</a:t>
            </a:r>
            <a:endParaRPr lang="en-US" altLang="zh-CN" sz="1200" dirty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8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</p:txBody>
      </p:sp>
      <p:sp>
        <p:nvSpPr>
          <p:cNvPr id="10" name="矩形 9"/>
          <p:cNvSpPr/>
          <p:nvPr/>
        </p:nvSpPr>
        <p:spPr>
          <a:xfrm>
            <a:off x="3048000" y="2274838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3737" y="2831437"/>
            <a:ext cx="4625748" cy="1563304"/>
          </a:xfrm>
          <a:prstGeom prst="rect">
            <a:avLst/>
          </a:prstGeom>
        </p:spPr>
      </p:pic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7361938"/>
              </p:ext>
            </p:extLst>
          </p:nvPr>
        </p:nvGraphicFramePr>
        <p:xfrm>
          <a:off x="1262744" y="5407113"/>
          <a:ext cx="8991600" cy="79248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857828"/>
                <a:gridCol w="1407886"/>
                <a:gridCol w="602343"/>
                <a:gridCol w="2532742"/>
                <a:gridCol w="2590801"/>
              </a:tblGrid>
              <a:tr h="0"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unique TEI identifier</a:t>
                      </a:r>
                      <a:endParaRPr lang="zh-CN" sz="10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feature</a:t>
                      </a:r>
                      <a:endParaRPr lang="zh-CN" sz="10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effectLst/>
                        </a:rPr>
                        <a:t>Rel</a:t>
                      </a:r>
                      <a:endParaRPr lang="zh-CN" sz="10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CRs in own WG</a:t>
                      </a:r>
                      <a:endParaRPr lang="zh-CN" sz="10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CRs in/impacts on other WGs</a:t>
                      </a:r>
                      <a:endParaRPr lang="zh-CN" sz="10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[NR_PC1.5_SingleUL_3DLCA]</a:t>
                      </a:r>
                      <a:endParaRPr lang="zh-CN" sz="10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Addition PC1.5 single uplink for 3DL combinations</a:t>
                      </a:r>
                      <a:endParaRPr lang="zh-CN" sz="10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Rel-17</a:t>
                      </a:r>
                      <a:endParaRPr lang="zh-CN" sz="10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R4-2210766 (38.101-1, </a:t>
                      </a:r>
                      <a:r>
                        <a:rPr lang="en-GB" sz="1000" dirty="0" err="1">
                          <a:effectLst/>
                        </a:rPr>
                        <a:t>cat.B</a:t>
                      </a:r>
                      <a:r>
                        <a:rPr lang="en-GB" sz="1000" dirty="0">
                          <a:effectLst/>
                        </a:rPr>
                        <a:t>)</a:t>
                      </a:r>
                      <a:endParaRPr lang="zh-CN" sz="1000" dirty="0">
                        <a:effectLst/>
                      </a:endParaRPr>
                    </a:p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 </a:t>
                      </a:r>
                      <a:endParaRPr lang="zh-CN" sz="1000" dirty="0">
                        <a:effectLst/>
                      </a:endParaRPr>
                    </a:p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Note: R4-2210766 was endorsed in RAN4.</a:t>
                      </a:r>
                      <a:endParaRPr lang="zh-CN" sz="10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No impact on other WGs</a:t>
                      </a:r>
                      <a:endParaRPr lang="zh-CN" sz="10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35725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900907" cy="1143001"/>
          </a:xfrm>
        </p:spPr>
        <p:txBody>
          <a:bodyPr/>
          <a:lstStyle/>
          <a:p>
            <a:r>
              <a:rPr lang="en-US" b="1"/>
              <a:t>ITU-R on Generic unwanted emission (IMT-2020)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The dedicated agenda for ITU-R response was set in RAN4#103-e meeting.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Generic unwanted emission (IMT-2020</a:t>
            </a:r>
            <a:r>
              <a:rPr lang="en-US" altLang="zh-CN" sz="1200" dirty="0" smtClean="0"/>
              <a:t>)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No LS was approved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Test methods for OTA total radiated </a:t>
            </a:r>
            <a:r>
              <a:rPr lang="en-US" altLang="zh-CN" sz="1200" dirty="0" smtClean="0"/>
              <a:t>power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The following LS was approved</a:t>
            </a:r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RP‑221052    Draft reply LS to ITU-R WP1C/TEMP/31 = RP-212741 on Test methods for over-the-air TRP field measurements of unwanted emissions from IMT radio equipment utilizing active antennas (R4-2210889; to: RAN; cc: -; contact: Ericsson)    RAN4 </a:t>
            </a:r>
            <a:endParaRPr lang="en-US" altLang="zh-CN" sz="14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2471554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Thank You</a:t>
            </a:r>
            <a:r>
              <a:rPr lang="en-US" b="1" dirty="0" smtClean="0"/>
              <a:t>!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400" b="1" dirty="0" smtClean="0"/>
              <a:t>Many thanks to</a:t>
            </a:r>
            <a:r>
              <a:rPr lang="zh-CN" altLang="en-US" sz="1400" b="1" dirty="0" smtClean="0"/>
              <a:t>：</a:t>
            </a:r>
            <a:endParaRPr lang="en-US" altLang="zh-CN" sz="1400" b="1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Vice </a:t>
            </a:r>
            <a:r>
              <a:rPr lang="en-US" altLang="zh-CN" sz="1400" dirty="0"/>
              <a:t>chairs Haijie Qiu </a:t>
            </a:r>
            <a:r>
              <a:rPr lang="en-US" altLang="zh-CN" sz="1400" dirty="0" smtClean="0"/>
              <a:t>for </a:t>
            </a:r>
            <a:r>
              <a:rPr lang="en-US" altLang="zh-CN" sz="1400" dirty="0"/>
              <a:t>helping structure the e-meeting and chairing sessions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1400" dirty="0" smtClean="0"/>
              <a:t>Carolyn </a:t>
            </a:r>
            <a:r>
              <a:rPr lang="en-US" altLang="en-US" sz="1400" dirty="0"/>
              <a:t>Taylor for efficient secretary support</a:t>
            </a: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sv-SE" altLang="en-US" sz="1400" dirty="0" smtClean="0"/>
              <a:t>Email </a:t>
            </a:r>
            <a:r>
              <a:rPr lang="sv-SE" altLang="en-US" sz="1400" dirty="0"/>
              <a:t>moderators for leading the email discussions and providing </a:t>
            </a:r>
            <a:r>
              <a:rPr lang="sv-SE" altLang="en-US" sz="1400" dirty="0" smtClean="0"/>
              <a:t>summaries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sv-SE" altLang="en-US" sz="1200" dirty="0"/>
              <a:t>Jinqiang </a:t>
            </a:r>
            <a:r>
              <a:rPr lang="sv-SE" altLang="en-US" sz="1200" dirty="0" smtClean="0"/>
              <a:t>Xing, Aida </a:t>
            </a:r>
            <a:r>
              <a:rPr lang="sv-SE" altLang="en-US" sz="1200" dirty="0"/>
              <a:t>Vera </a:t>
            </a:r>
            <a:r>
              <a:rPr lang="sv-SE" altLang="en-US" sz="1200" dirty="0" smtClean="0"/>
              <a:t>Lopez, Aijun Cao, Alexander Sayenko, Ato Yu, Basaier Jialade, Bin Han, Bo Liu, CH Park, Chunhui Zhang, Chunxia Guo, Dmitry Petrov, Dominique Brunel, </a:t>
            </a:r>
            <a:r>
              <a:rPr lang="sv-SE" altLang="en-US" sz="1200" dirty="0"/>
              <a:t>Dominique </a:t>
            </a:r>
            <a:r>
              <a:rPr lang="sv-SE" altLang="en-US" sz="1200" dirty="0" smtClean="0"/>
              <a:t>Everaere, Dorin Panaitopol, </a:t>
            </a:r>
            <a:r>
              <a:rPr lang="sv-SE" altLang="en-US" sz="1200" dirty="0"/>
              <a:t>Esther </a:t>
            </a:r>
            <a:r>
              <a:rPr lang="sv-SE" altLang="en-US" sz="1200" dirty="0" smtClean="0"/>
              <a:t>Sienkiewicz, </a:t>
            </a:r>
            <a:r>
              <a:rPr lang="sv-SE" altLang="en-US" sz="1200" dirty="0"/>
              <a:t>Fei </a:t>
            </a:r>
            <a:r>
              <a:rPr lang="sv-SE" altLang="en-US" sz="1200" dirty="0" smtClean="0"/>
              <a:t>Xue, </a:t>
            </a:r>
            <a:r>
              <a:rPr lang="sv-SE" altLang="en-US" sz="1200" dirty="0"/>
              <a:t>Gaurav </a:t>
            </a:r>
            <a:r>
              <a:rPr lang="sv-SE" altLang="en-US" sz="1200" dirty="0" smtClean="0"/>
              <a:t>Nigam, </a:t>
            </a:r>
            <a:r>
              <a:rPr lang="sv-SE" altLang="en-US" sz="1200" dirty="0"/>
              <a:t>Gene </a:t>
            </a:r>
            <a:r>
              <a:rPr lang="sv-SE" altLang="en-US" sz="1200" dirty="0" smtClean="0"/>
              <a:t>Fong, </a:t>
            </a:r>
            <a:r>
              <a:rPr lang="sv-SE" altLang="en-US" sz="1200" dirty="0"/>
              <a:t>Han </a:t>
            </a:r>
            <a:r>
              <a:rPr lang="sv-SE" altLang="en-US" sz="1200" dirty="0" smtClean="0"/>
              <a:t>Jing, </a:t>
            </a:r>
            <a:r>
              <a:rPr lang="sv-SE" altLang="en-US" sz="1200" dirty="0"/>
              <a:t>He (Jackson) </a:t>
            </a:r>
            <a:r>
              <a:rPr lang="sv-SE" altLang="en-US" sz="1200" dirty="0" smtClean="0"/>
              <a:t>Wang, </a:t>
            </a:r>
            <a:r>
              <a:rPr lang="sv-SE" altLang="en-US" sz="1200" dirty="0"/>
              <a:t>Hsuanli </a:t>
            </a:r>
            <a:r>
              <a:rPr lang="sv-SE" altLang="en-US" sz="1200" dirty="0" smtClean="0"/>
              <a:t>Lin, </a:t>
            </a:r>
            <a:r>
              <a:rPr lang="sv-SE" altLang="en-US" sz="1200" dirty="0"/>
              <a:t>Hua </a:t>
            </a:r>
            <a:r>
              <a:rPr lang="sv-SE" altLang="en-US" sz="1200" dirty="0" smtClean="0"/>
              <a:t>Li, </a:t>
            </a:r>
            <a:r>
              <a:rPr lang="sv-SE" altLang="en-US" sz="1200" dirty="0"/>
              <a:t>Huiping </a:t>
            </a:r>
            <a:r>
              <a:rPr lang="sv-SE" altLang="en-US" sz="1200" dirty="0" smtClean="0"/>
              <a:t>Shan, </a:t>
            </a:r>
            <a:r>
              <a:rPr lang="sv-SE" altLang="en-US" sz="1200" dirty="0"/>
              <a:t>Iwo </a:t>
            </a:r>
            <a:r>
              <a:rPr lang="sv-SE" altLang="en-US" sz="1200" dirty="0" smtClean="0"/>
              <a:t>Angelow, </a:t>
            </a:r>
            <a:r>
              <a:rPr lang="sv-SE" altLang="en-US" sz="1200" dirty="0"/>
              <a:t>Jerry </a:t>
            </a:r>
            <a:r>
              <a:rPr lang="sv-SE" altLang="en-US" sz="1200" dirty="0" smtClean="0"/>
              <a:t>Cui, </a:t>
            </a:r>
            <a:r>
              <a:rPr lang="sv-SE" altLang="en-US" sz="1200" dirty="0"/>
              <a:t>Jiakai </a:t>
            </a:r>
            <a:r>
              <a:rPr lang="sv-SE" altLang="en-US" sz="1200" dirty="0" smtClean="0"/>
              <a:t>Shi, </a:t>
            </a:r>
            <a:r>
              <a:rPr lang="sv-SE" altLang="en-US" sz="1200" dirty="0"/>
              <a:t>Jin </a:t>
            </a:r>
            <a:r>
              <a:rPr lang="sv-SE" altLang="en-US" sz="1200" dirty="0" smtClean="0"/>
              <a:t>Wang, </a:t>
            </a:r>
            <a:r>
              <a:rPr lang="sv-SE" altLang="en-US" sz="1200" dirty="0"/>
              <a:t>Jingjing </a:t>
            </a:r>
            <a:r>
              <a:rPr lang="sv-SE" altLang="en-US" sz="1200" dirty="0" smtClean="0"/>
              <a:t>Chen, </a:t>
            </a:r>
            <a:r>
              <a:rPr lang="sv-SE" altLang="en-US" sz="1200" dirty="0"/>
              <a:t>Jingzhou </a:t>
            </a:r>
            <a:r>
              <a:rPr lang="sv-SE" altLang="en-US" sz="1200" dirty="0" smtClean="0"/>
              <a:t>Wu, </a:t>
            </a:r>
            <a:r>
              <a:rPr lang="sv-SE" altLang="en-US" sz="1200" dirty="0"/>
              <a:t>Jin-yup </a:t>
            </a:r>
            <a:r>
              <a:rPr lang="sv-SE" altLang="en-US" sz="1200" dirty="0" smtClean="0"/>
              <a:t>Hwang, </a:t>
            </a:r>
            <a:r>
              <a:rPr lang="sv-SE" altLang="en-US" sz="1200" dirty="0"/>
              <a:t>Johan </a:t>
            </a:r>
            <a:r>
              <a:rPr lang="sv-SE" altLang="en-US" sz="1200" dirty="0" smtClean="0"/>
              <a:t>Sköld, Johannes Hejselbaek, </a:t>
            </a:r>
            <a:r>
              <a:rPr lang="sv-SE" altLang="en-US" sz="1200" dirty="0"/>
              <a:t>Kazuyoshi </a:t>
            </a:r>
            <a:r>
              <a:rPr lang="sv-SE" altLang="en-US" sz="1200" dirty="0" smtClean="0"/>
              <a:t>Uesaka, Lars Dalsgaard, </a:t>
            </a:r>
            <a:r>
              <a:rPr lang="sv-SE" altLang="en-US" sz="1200" dirty="0"/>
              <a:t>Lei </a:t>
            </a:r>
            <a:r>
              <a:rPr lang="sv-SE" altLang="en-US" sz="1200" dirty="0" smtClean="0"/>
              <a:t>Du, </a:t>
            </a:r>
            <a:r>
              <a:rPr lang="sv-SE" altLang="en-US" sz="1200" dirty="0"/>
              <a:t>Li </a:t>
            </a:r>
            <a:r>
              <a:rPr lang="sv-SE" altLang="en-US" sz="1200" dirty="0" smtClean="0"/>
              <a:t>Zhang, </a:t>
            </a:r>
            <a:r>
              <a:rPr lang="sv-SE" altLang="en-US" sz="1200" dirty="0"/>
              <a:t>Liehai </a:t>
            </a:r>
            <a:r>
              <a:rPr lang="sv-SE" altLang="en-US" sz="1200" dirty="0" smtClean="0"/>
              <a:t>Liu, Man </a:t>
            </a:r>
            <a:r>
              <a:rPr lang="sv-SE" altLang="en-US" sz="1200" dirty="0"/>
              <a:t>Hung </a:t>
            </a:r>
            <a:r>
              <a:rPr lang="sv-SE" altLang="en-US" sz="1200" dirty="0" smtClean="0"/>
              <a:t>Ng, Manasa Raghavan, </a:t>
            </a:r>
            <a:r>
              <a:rPr lang="sv-SE" altLang="en-US" sz="1200" dirty="0"/>
              <a:t>Meng </a:t>
            </a:r>
            <a:r>
              <a:rPr lang="sv-SE" altLang="en-US" sz="1200" dirty="0" smtClean="0"/>
              <a:t>Zhang, </a:t>
            </a:r>
            <a:r>
              <a:rPr lang="sv-SE" altLang="en-US" sz="1200" dirty="0"/>
              <a:t>Michal </a:t>
            </a:r>
            <a:r>
              <a:rPr lang="sv-SE" altLang="en-US" sz="1200" dirty="0" smtClean="0"/>
              <a:t>Szydelko, </a:t>
            </a:r>
            <a:r>
              <a:rPr lang="sv-SE" altLang="en-US" sz="1200" dirty="0"/>
              <a:t>Mueller </a:t>
            </a:r>
            <a:r>
              <a:rPr lang="sv-SE" altLang="en-US" sz="1200" dirty="0" smtClean="0"/>
              <a:t>Axel, </a:t>
            </a:r>
            <a:r>
              <a:rPr lang="sv-SE" altLang="en-US" sz="1200" dirty="0"/>
              <a:t>Muhammad </a:t>
            </a:r>
            <a:r>
              <a:rPr lang="sv-SE" altLang="en-US" sz="1200" dirty="0" smtClean="0"/>
              <a:t>Kazmi, </a:t>
            </a:r>
            <a:r>
              <a:rPr lang="sv-SE" altLang="en-US" sz="1200" dirty="0"/>
              <a:t>Ojas </a:t>
            </a:r>
            <a:r>
              <a:rPr lang="sv-SE" altLang="en-US" sz="1200" dirty="0" smtClean="0"/>
              <a:t>Choksi, </a:t>
            </a:r>
            <a:r>
              <a:rPr lang="sv-SE" altLang="en-US" sz="1200" dirty="0"/>
              <a:t>Peng </a:t>
            </a:r>
            <a:r>
              <a:rPr lang="sv-SE" altLang="en-US" sz="1200" dirty="0" smtClean="0"/>
              <a:t>Zhang, </a:t>
            </a:r>
            <a:r>
              <a:rPr lang="sv-SE" altLang="en-US" sz="1200" dirty="0"/>
              <a:t>Per </a:t>
            </a:r>
            <a:r>
              <a:rPr lang="sv-SE" altLang="en-US" sz="1200" dirty="0" smtClean="0"/>
              <a:t>Lindell, </a:t>
            </a:r>
            <a:r>
              <a:rPr lang="sv-SE" altLang="en-US" sz="1200" dirty="0"/>
              <a:t>Petri </a:t>
            </a:r>
            <a:r>
              <a:rPr lang="sv-SE" altLang="en-US" sz="1200" dirty="0" smtClean="0"/>
              <a:t>Vasenkari, </a:t>
            </a:r>
            <a:r>
              <a:rPr lang="sv-SE" altLang="en-US" sz="1200" dirty="0"/>
              <a:t>Phil </a:t>
            </a:r>
            <a:r>
              <a:rPr lang="sv-SE" altLang="en-US" sz="1200" dirty="0" smtClean="0"/>
              <a:t>Coan, </a:t>
            </a:r>
            <a:r>
              <a:rPr lang="sv-SE" altLang="en-US" sz="1200" dirty="0"/>
              <a:t>Prashant </a:t>
            </a:r>
            <a:r>
              <a:rPr lang="sv-SE" altLang="en-US" sz="1200" dirty="0" smtClean="0"/>
              <a:t>Sharma, </a:t>
            </a:r>
            <a:r>
              <a:rPr lang="sv-SE" altLang="en-US" sz="1200" dirty="0"/>
              <a:t>Qian </a:t>
            </a:r>
            <a:r>
              <a:rPr lang="sv-SE" altLang="en-US" sz="1200" dirty="0" smtClean="0"/>
              <a:t>Yang, </a:t>
            </a:r>
            <a:r>
              <a:rPr lang="sv-SE" altLang="en-US" sz="1200" dirty="0"/>
              <a:t>Qifei </a:t>
            </a:r>
            <a:r>
              <a:rPr lang="sv-SE" altLang="en-US" sz="1200" dirty="0" smtClean="0"/>
              <a:t>Liu, </a:t>
            </a:r>
            <a:r>
              <a:rPr lang="sv-SE" altLang="en-US" sz="1200" dirty="0"/>
              <a:t>Qiming </a:t>
            </a:r>
            <a:r>
              <a:rPr lang="sv-SE" altLang="en-US" sz="1200" dirty="0" smtClean="0"/>
              <a:t>Li, </a:t>
            </a:r>
            <a:r>
              <a:rPr lang="sv-SE" altLang="en-US" sz="1200" dirty="0"/>
              <a:t>Qiuge </a:t>
            </a:r>
            <a:r>
              <a:rPr lang="sv-SE" altLang="en-US" sz="1200" dirty="0" smtClean="0"/>
              <a:t>Guo, </a:t>
            </a:r>
            <a:r>
              <a:rPr lang="sv-SE" altLang="en-US" sz="1200" dirty="0"/>
              <a:t>Richard </a:t>
            </a:r>
            <a:r>
              <a:rPr lang="sv-SE" altLang="en-US" sz="1200" dirty="0" smtClean="0"/>
              <a:t>Kybett, Richie Leo, </a:t>
            </a:r>
            <a:r>
              <a:rPr lang="sv-SE" altLang="en-US" sz="1200" dirty="0"/>
              <a:t>Roy </a:t>
            </a:r>
            <a:r>
              <a:rPr lang="sv-SE" altLang="en-US" sz="1200" dirty="0" smtClean="0"/>
              <a:t>Hu, </a:t>
            </a:r>
            <a:r>
              <a:rPr lang="sv-SE" altLang="en-US" sz="1200" dirty="0"/>
              <a:t>Rui </a:t>
            </a:r>
            <a:r>
              <a:rPr lang="sv-SE" altLang="en-US" sz="1200" dirty="0" smtClean="0"/>
              <a:t>Huang, </a:t>
            </a:r>
            <a:r>
              <a:rPr lang="sv-SE" altLang="en-US" sz="1200" dirty="0"/>
              <a:t>Ruixin </a:t>
            </a:r>
            <a:r>
              <a:rPr lang="sv-SE" altLang="en-US" sz="1200" dirty="0" smtClean="0"/>
              <a:t>Wang, Sanjun Feng, </a:t>
            </a:r>
            <a:r>
              <a:rPr lang="sv-SE" altLang="en-US" sz="1200" dirty="0"/>
              <a:t>Santhan </a:t>
            </a:r>
            <a:r>
              <a:rPr lang="sv-SE" altLang="en-US" sz="1200" dirty="0" smtClean="0"/>
              <a:t>Thangarasa, </a:t>
            </a:r>
            <a:r>
              <a:rPr lang="sv-SE" altLang="en-US" sz="1200" dirty="0"/>
              <a:t>Shan </a:t>
            </a:r>
            <a:r>
              <a:rPr lang="sv-SE" altLang="en-US" sz="1200" dirty="0" smtClean="0"/>
              <a:t>Yang, </a:t>
            </a:r>
            <a:r>
              <a:rPr lang="sv-SE" altLang="en-US" sz="1200" dirty="0"/>
              <a:t>Shiyuan </a:t>
            </a:r>
            <a:r>
              <a:rPr lang="sv-SE" altLang="en-US" sz="1200" dirty="0" smtClean="0"/>
              <a:t>Wang, </a:t>
            </a:r>
            <a:r>
              <a:rPr lang="sv-SE" altLang="en-US" sz="1200" dirty="0"/>
              <a:t>Steven </a:t>
            </a:r>
            <a:r>
              <a:rPr lang="sv-SE" altLang="en-US" sz="1200" dirty="0" smtClean="0"/>
              <a:t>Chen, </a:t>
            </a:r>
            <a:r>
              <a:rPr lang="sv-SE" altLang="en-US" sz="1200" dirty="0"/>
              <a:t>Su Hwan </a:t>
            </a:r>
            <a:r>
              <a:rPr lang="sv-SE" altLang="en-US" sz="1200" dirty="0" smtClean="0"/>
              <a:t>Lim, </a:t>
            </a:r>
            <a:r>
              <a:rPr lang="sv-SE" altLang="en-US" sz="1200" dirty="0"/>
              <a:t>Taekhoon </a:t>
            </a:r>
            <a:r>
              <a:rPr lang="sv-SE" altLang="en-US" sz="1200" dirty="0" smtClean="0"/>
              <a:t>Kim, </a:t>
            </a:r>
            <a:r>
              <a:rPr lang="sv-SE" altLang="en-US" sz="1200" dirty="0"/>
              <a:t>Toni </a:t>
            </a:r>
            <a:r>
              <a:rPr lang="sv-SE" altLang="en-US" sz="1200" dirty="0" smtClean="0"/>
              <a:t>lahteensuo, </a:t>
            </a:r>
            <a:r>
              <a:rPr lang="sv-SE" altLang="en-US" sz="1200" dirty="0"/>
              <a:t>Tricia </a:t>
            </a:r>
            <a:r>
              <a:rPr lang="sv-SE" altLang="en-US" sz="1200" dirty="0" smtClean="0"/>
              <a:t>Li, </a:t>
            </a:r>
            <a:r>
              <a:rPr lang="sv-SE" altLang="en-US" sz="1200" dirty="0"/>
              <a:t>Ville </a:t>
            </a:r>
            <a:r>
              <a:rPr lang="sv-SE" altLang="en-US" sz="1200" dirty="0" smtClean="0"/>
              <a:t>Vintola, </a:t>
            </a:r>
            <a:r>
              <a:rPr lang="sv-SE" altLang="en-US" sz="1200" dirty="0"/>
              <a:t>Wubin </a:t>
            </a:r>
            <a:r>
              <a:rPr lang="sv-SE" altLang="en-US" sz="1200" dirty="0" smtClean="0"/>
              <a:t>Zhou, Xiaoran Zhang, </a:t>
            </a:r>
            <a:r>
              <a:rPr lang="sv-SE" altLang="en-US" sz="1200" dirty="0"/>
              <a:t>Xuan </a:t>
            </a:r>
            <a:r>
              <a:rPr lang="sv-SE" altLang="en-US" sz="1200" dirty="0" smtClean="0"/>
              <a:t>Yi, </a:t>
            </a:r>
            <a:r>
              <a:rPr lang="sv-SE" altLang="en-US" sz="1200" dirty="0"/>
              <a:t>Xuhua </a:t>
            </a:r>
            <a:r>
              <a:rPr lang="sv-SE" altLang="en-US" sz="1200" dirty="0" smtClean="0"/>
              <a:t>Tao, </a:t>
            </a:r>
            <a:r>
              <a:rPr lang="sv-SE" altLang="en-US" sz="1200" dirty="0"/>
              <a:t>Xusheng </a:t>
            </a:r>
            <a:r>
              <a:rPr lang="sv-SE" altLang="en-US" sz="1200" dirty="0" smtClean="0"/>
              <a:t>Wei, </a:t>
            </a:r>
            <a:r>
              <a:rPr lang="sv-SE" altLang="en-US" sz="1200" dirty="0"/>
              <a:t>Yang </a:t>
            </a:r>
            <a:r>
              <a:rPr lang="sv-SE" altLang="en-US" sz="1200" dirty="0" smtClean="0"/>
              <a:t>Tang, </a:t>
            </a:r>
            <a:r>
              <a:rPr lang="sv-SE" altLang="en-US" sz="1200" dirty="0"/>
              <a:t>Yankun </a:t>
            </a:r>
            <a:r>
              <a:rPr lang="sv-SE" altLang="en-US" sz="1200" dirty="0" smtClean="0"/>
              <a:t>Li, </a:t>
            </a:r>
            <a:r>
              <a:rPr lang="sv-SE" altLang="en-US" sz="1200" dirty="0"/>
              <a:t>Ye </a:t>
            </a:r>
            <a:r>
              <a:rPr lang="sv-SE" altLang="en-US" sz="1200" dirty="0" smtClean="0"/>
              <a:t>Liu, </a:t>
            </a:r>
            <a:r>
              <a:rPr lang="sv-SE" altLang="en-US" sz="1200" dirty="0"/>
              <a:t>Yiyan </a:t>
            </a:r>
            <a:r>
              <a:rPr lang="sv-SE" altLang="en-US" sz="1200" dirty="0" smtClean="0"/>
              <a:t>Zhang, </a:t>
            </a:r>
            <a:r>
              <a:rPr lang="sv-SE" altLang="en-US" sz="1200" dirty="0"/>
              <a:t>Yoonoh </a:t>
            </a:r>
            <a:r>
              <a:rPr lang="sv-SE" altLang="en-US" sz="1200" dirty="0" smtClean="0"/>
              <a:t>Yang, </a:t>
            </a:r>
            <a:r>
              <a:rPr lang="sv-SE" altLang="en-US" sz="1200" dirty="0"/>
              <a:t>Yuan </a:t>
            </a:r>
            <a:r>
              <a:rPr lang="sv-SE" altLang="en-US" sz="1200" dirty="0" smtClean="0"/>
              <a:t>Gao, </a:t>
            </a:r>
            <a:r>
              <a:rPr lang="sv-SE" altLang="en-US" sz="1200" dirty="0"/>
              <a:t>Yuexia </a:t>
            </a:r>
            <a:r>
              <a:rPr lang="sv-SE" altLang="en-US" sz="1200" dirty="0" smtClean="0"/>
              <a:t>Song, </a:t>
            </a:r>
            <a:r>
              <a:rPr lang="sv-SE" altLang="en-US" sz="1200" dirty="0"/>
              <a:t>Yunchuan </a:t>
            </a:r>
            <a:r>
              <a:rPr lang="sv-SE" altLang="en-US" sz="1200" dirty="0" smtClean="0"/>
              <a:t>Yang, </a:t>
            </a:r>
            <a:r>
              <a:rPr lang="sv-SE" altLang="en-US" sz="1200" dirty="0"/>
              <a:t>Zhixun </a:t>
            </a:r>
            <a:r>
              <a:rPr lang="sv-SE" altLang="en-US" sz="1200" dirty="0" smtClean="0"/>
              <a:t>Tang, </a:t>
            </a:r>
            <a:r>
              <a:rPr lang="sv-SE" altLang="en-US" sz="1200" dirty="0"/>
              <a:t>Zhongyi Shen </a:t>
            </a:r>
            <a:endParaRPr lang="sv-SE" altLang="en-US" sz="12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All </a:t>
            </a:r>
            <a:r>
              <a:rPr lang="en-US" altLang="zh-CN" sz="1400" dirty="0"/>
              <a:t>the volunteer delegates help RAN4 merge endorsed draft CRs</a:t>
            </a:r>
            <a:endParaRPr lang="sv-SE" altLang="en-US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sv-SE" altLang="zh-CN" sz="1400" dirty="0"/>
              <a:t>Delegates for </a:t>
            </a:r>
            <a:r>
              <a:rPr lang="sv-SE" altLang="zh-CN" sz="1400" dirty="0" smtClean="0"/>
              <a:t>great contributions </a:t>
            </a:r>
            <a:r>
              <a:rPr lang="sv-SE" altLang="zh-CN" sz="1400" dirty="0"/>
              <a:t>and </a:t>
            </a:r>
            <a:r>
              <a:rPr lang="sv-SE" altLang="zh-CN" sz="1400" dirty="0" smtClean="0"/>
              <a:t>discussions for finalization of Rel-17 core part in RAN4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2866174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Summary </a:t>
            </a:r>
            <a:r>
              <a:rPr lang="en-US" b="1" dirty="0" smtClean="0"/>
              <a:t>(2/2</a:t>
            </a:r>
            <a:r>
              <a:rPr lang="en-US" b="1" dirty="0"/>
              <a:t>)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Rel-18 WI/SI</a:t>
            </a:r>
            <a:endParaRPr lang="en-US" altLang="zh-CN" sz="14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There was a controversial issue related to channel bandwidth </a:t>
            </a:r>
            <a:r>
              <a:rPr lang="en-US" altLang="zh-CN" sz="1200" dirty="0" smtClean="0"/>
              <a:t>for SI of study </a:t>
            </a:r>
            <a:r>
              <a:rPr lang="en-US" altLang="zh-CN" sz="1200" dirty="0"/>
              <a:t>on Efficient utilization of licensed spectrum that is not aligned with existing NR channel </a:t>
            </a:r>
            <a:r>
              <a:rPr lang="en-US" altLang="zh-CN" sz="1200" dirty="0" smtClean="0"/>
              <a:t>bandwidths in RAN4. The issue impacts on how to proceed the SI and would need be discussed in RAN#96.</a:t>
            </a: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SI on </a:t>
            </a:r>
            <a:r>
              <a:rPr lang="en-US" altLang="zh-CN" sz="1200" dirty="0" smtClean="0"/>
              <a:t>study </a:t>
            </a:r>
            <a:r>
              <a:rPr lang="en-US" altLang="zh-CN" sz="1200" dirty="0"/>
              <a:t>on enhanced test methods for FR2 in </a:t>
            </a:r>
            <a:r>
              <a:rPr lang="en-US" altLang="zh-CN" sz="1200" dirty="0" smtClean="0"/>
              <a:t>NR, which was shifted from Rel-17, was completed.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Good progress on WI of </a:t>
            </a:r>
            <a:r>
              <a:rPr lang="en-US" altLang="zh-CN" sz="1200" dirty="0">
                <a:cs typeface="Times New Roman" panose="02020603050405020304" pitchFamily="18" charset="0"/>
              </a:rPr>
              <a:t>Introduction of LTE TDD band in 1670-1675 </a:t>
            </a:r>
            <a:r>
              <a:rPr lang="en-US" altLang="zh-CN" sz="1200" dirty="0" err="1" smtClean="0">
                <a:cs typeface="Times New Roman" panose="02020603050405020304" pitchFamily="18" charset="0"/>
              </a:rPr>
              <a:t>MHz.</a:t>
            </a:r>
            <a:endParaRPr lang="zh-CN" altLang="zh-CN" sz="1200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3208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Statistics</a:t>
            </a:r>
            <a:endParaRPr lang="ru-RU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7689748"/>
              </p:ext>
            </p:extLst>
          </p:nvPr>
        </p:nvGraphicFramePr>
        <p:xfrm>
          <a:off x="687446" y="1599985"/>
          <a:ext cx="10900650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3362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045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81033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2823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60718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81677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18818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Meeting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 marL="91432" marR="9143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Date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 marL="91432" marR="91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Location</a:t>
                      </a:r>
                    </a:p>
                  </a:txBody>
                  <a:tcPr marL="91432" marR="91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Host</a:t>
                      </a:r>
                    </a:p>
                  </a:txBody>
                  <a:tcPr marL="91432" marR="9143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Delegates registered/attendees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 marL="91432" marR="9143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Documents requested/uploaded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 marL="91432" marR="91432" horzOverflow="overflow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13271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altLang="zh-CN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RAN4 #</a:t>
                      </a:r>
                      <a:r>
                        <a:rPr kumimoji="0" lang="en-US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103-e</a:t>
                      </a:r>
                      <a:endParaRPr kumimoji="0" lang="zh-CN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May 9 – May 20, 2022</a:t>
                      </a:r>
                      <a:endParaRPr kumimoji="0" lang="zh-CN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v-FI" altLang="zh-CN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Electronic meeting</a:t>
                      </a:r>
                      <a:endParaRPr kumimoji="0" lang="zh-CN" altLang="zh-CN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altLang="zh-CN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---</a:t>
                      </a:r>
                      <a:endParaRPr kumimoji="0" lang="zh-CN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382/525</a:t>
                      </a:r>
                      <a:endParaRPr kumimoji="0" lang="zh-CN" altLang="zh-CN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3628/3750</a:t>
                      </a:r>
                      <a:endParaRPr kumimoji="0" lang="en-US" altLang="zh-CN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6" name="Chart 1"/>
          <p:cNvGraphicFramePr/>
          <p:nvPr>
            <p:extLst>
              <p:ext uri="{D42A27DB-BD31-4B8C-83A1-F6EECF244321}">
                <p14:modId xmlns:p14="http://schemas.microsoft.com/office/powerpoint/2010/main" val="1513568603"/>
              </p:ext>
            </p:extLst>
          </p:nvPr>
        </p:nvGraphicFramePr>
        <p:xfrm>
          <a:off x="217349" y="3066467"/>
          <a:ext cx="5601521" cy="2929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Chart 7"/>
          <p:cNvGraphicFramePr/>
          <p:nvPr>
            <p:extLst>
              <p:ext uri="{D42A27DB-BD31-4B8C-83A1-F6EECF244321}">
                <p14:modId xmlns:p14="http://schemas.microsoft.com/office/powerpoint/2010/main" val="210602639"/>
              </p:ext>
            </p:extLst>
          </p:nvPr>
        </p:nvGraphicFramePr>
        <p:xfrm>
          <a:off x="6037265" y="3066467"/>
          <a:ext cx="5813401" cy="2929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213881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Rel-17 NR and LTE WI/SIs</a:t>
            </a:r>
            <a:r>
              <a:rPr lang="en-US" dirty="0"/>
              <a:t> </a:t>
            </a:r>
            <a:endParaRPr lang="ru-RU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6311179"/>
              </p:ext>
            </p:extLst>
          </p:nvPr>
        </p:nvGraphicFramePr>
        <p:xfrm>
          <a:off x="111095" y="1353084"/>
          <a:ext cx="11929929" cy="4953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7256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9308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60785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6861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65597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706096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576841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2777383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</a:tblGrid>
              <a:tr h="120384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UID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Name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Acronym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 err="1">
                          <a:latin typeface="+mj-ea"/>
                          <a:ea typeface="+mj-ea"/>
                        </a:rPr>
                        <a:t>Rel</a:t>
                      </a:r>
                      <a:endParaRPr lang="en-GB" sz="1000" i="0" dirty="0">
                        <a:latin typeface="+mj-ea"/>
                        <a:ea typeface="+mj-ea"/>
                      </a:endParaRP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WG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Target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Old %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New %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Change or comment</a:t>
                      </a:r>
                    </a:p>
                  </a:txBody>
                  <a:tcPr marL="45720" marR="45720" anchor="b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941013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4Rx support for</a:t>
                      </a:r>
                      <a:r>
                        <a:rPr lang="en-US" altLang="zh-CN" sz="900" baseline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NR band n8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NR_4Rx_Bn8_FWA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b="1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900" b="1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941013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4Rx support for NR band n8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NR_4Rx_Bn8_FWA</a:t>
                      </a:r>
                      <a:endParaRPr lang="zh-CN" altLang="zh-CN" sz="900" dirty="0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b="1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900" b="1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</a:t>
                      </a:r>
                      <a:endParaRPr lang="zh-CN" altLang="zh-CN" sz="900" dirty="0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0">
                <a:tc>
                  <a:txBody>
                    <a:bodyPr/>
                    <a:lstStyle/>
                    <a:p>
                      <a:pPr marL="0" algn="l" defTabSz="914354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kern="1200" dirty="0" smtClean="0">
                          <a:solidFill>
                            <a:schemeClr val="lt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930158</a:t>
                      </a:r>
                      <a:endParaRPr lang="zh-CN" sz="900" b="1" kern="1200" dirty="0">
                        <a:solidFill>
                          <a:schemeClr val="lt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</a:t>
                      </a:r>
                      <a:r>
                        <a:rPr lang="en-US" altLang="zh-CN" sz="900" baseline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part: High power UE (power class 2) for one NR FDD band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NR_PC2_UE_FDD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900" b="1" i="0" kern="120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altLang="zh-CN" sz="900" b="1" i="0" kern="1200" dirty="0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i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i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900" b="1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900" kern="120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</a:t>
                      </a:r>
                      <a:endParaRPr lang="zh-CN" altLang="zh-CN" sz="900" kern="1200" dirty="0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930258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 err="1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</a:t>
                      </a:r>
                      <a:r>
                        <a:rPr lang="en-US" altLang="zh-CN" sz="900" kern="1200" baseline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part: High power UE (power class 2) for one NR FDD band</a:t>
                      </a:r>
                      <a:endParaRPr lang="zh-CN" altLang="zh-CN" sz="900" kern="1200" dirty="0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NR_PC2_UE_FDD</a:t>
                      </a:r>
                      <a:endParaRPr lang="zh-CN" altLang="zh-CN" sz="900" kern="1200" dirty="0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900" b="1" i="0" kern="120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altLang="zh-CN" sz="900" b="1" i="0" kern="1200" dirty="0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i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i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900" b="1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900" kern="120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057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930157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</a:t>
                      </a:r>
                      <a:r>
                        <a:rPr lang="en-US" altLang="zh-CN" sz="900" baseline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part: </a:t>
                      </a:r>
                      <a:r>
                        <a:rPr lang="en-US" altLang="zh-CN" sz="90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Introduction of upper 700MHz A block E-UTRA band for the US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LTE_upper_700MHz_A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900" b="1" i="0" kern="120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altLang="zh-CN" sz="900" b="1" i="0" kern="1200" dirty="0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i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i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900" b="1" i="0" kern="12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900" kern="120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 </a:t>
                      </a:r>
                      <a:endParaRPr lang="zh-CN" sz="900" strike="sngStrike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80577"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930257</a:t>
                      </a:r>
                      <a:endParaRPr lang="zh-CN" altLang="zh-CN" sz="900" dirty="0" smtClean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baseline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 part: </a:t>
                      </a:r>
                      <a:r>
                        <a:rPr lang="en-US" altLang="zh-CN" sz="900" kern="120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Introduction of upper 700MHz A block E-UTRA band for the US</a:t>
                      </a:r>
                      <a:endParaRPr lang="zh-CN" altLang="zh-CN" sz="900" kern="1200" dirty="0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LTE_upper_700MHz_A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900" b="1" i="0" kern="120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altLang="zh-CN" sz="900" b="1" i="0" kern="1200" dirty="0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i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i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900" b="1" i="0" kern="12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900" kern="120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</a:t>
                      </a:r>
                      <a:r>
                        <a:rPr lang="en-US" altLang="zh-CN" sz="900" kern="120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.</a:t>
                      </a:r>
                      <a:endParaRPr lang="en-US" altLang="zh-CN" sz="900" strike="sngStrike" kern="1200" dirty="0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930156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</a:t>
                      </a:r>
                      <a:r>
                        <a:rPr lang="en-US" altLang="zh-CN" sz="900" baseline="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part: </a:t>
                      </a:r>
                      <a:r>
                        <a:rPr lang="en-US" altLang="zh-CN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Increasing UE power high limit for CA and DC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LTE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900" b="1" i="0" kern="1200" dirty="0" smtClean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06/22</a:t>
                      </a:r>
                      <a:endParaRPr lang="zh-CN" altLang="zh-CN" sz="900" b="1" i="0" kern="1200" dirty="0" smtClean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i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75</a:t>
                      </a:r>
                      <a:endParaRPr lang="zh-CN" sz="900" b="1" i="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i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i="0" kern="1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</a:t>
                      </a:r>
                      <a:r>
                        <a:rPr lang="en-US" altLang="zh-CN" sz="900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RP-221588</a:t>
                      </a:r>
                      <a:r>
                        <a:rPr lang="zh-CN" altLang="en-US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revised</a:t>
                      </a:r>
                      <a:r>
                        <a:rPr lang="en-US" altLang="zh-CN" sz="900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WID: RP-221302, WI summary: RP-221589</a:t>
                      </a:r>
                      <a:endParaRPr lang="en-US" altLang="zh-CN" sz="900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8057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920175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Introduction of operation in full unlicensed band 5925-7125MHz for NR 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NR_6GHz_unlic_full-Core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900" b="1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900" kern="120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</a:t>
                      </a:r>
                      <a:r>
                        <a:rPr lang="en-US" altLang="zh-CN" sz="900" kern="120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.</a:t>
                      </a:r>
                      <a:endParaRPr lang="zh-CN" sz="900" strike="sngStrike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8057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920275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Introduction of operation in full unlicensed band 5925-7125MHz for NR 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NR_6GHz_unlic_full-Perf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06/22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900" b="1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900" kern="120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</a:t>
                      </a:r>
                      <a:endParaRPr lang="zh-CN" altLang="zh-CN" sz="900" strike="sngStrike" kern="1200" dirty="0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8057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920174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Rel-17 Dual Connectivity (DC) of x bands (x=1,2) LTE inter-band CA (xDL1UL) and 4 bands NR inter-band CA (4DL1UL) 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DC_R17_xBLTE_4BNR_yDL2UL-Core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06/22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15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 SR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RP-221523, 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revised WID: 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RP-221524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8057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920274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Rel-17 Dual Connectivity (DC) of x bands (x=1,2) LTE inter-band CA (xDL1UL) and 4 bands NR inter-band CA (4DL1UL) 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DC_R17_xBLTE_4BNR_yDL2UL-Perf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06/22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15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 SR: RP-221523, revised WID: RP-221524</a:t>
                      </a:r>
                      <a:endParaRPr lang="zh-CN" altLang="zh-CN" sz="900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829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920173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High-power UE operation for fixed-wireless/vehicle-mounted use cases in LTE bands </a:t>
                      </a: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5,12,13 </a:t>
                      </a: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and NR bands n5, n13, n71 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LTE_NR_HPUE_FWVM-Core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06/22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50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50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To be Closed.</a:t>
                      </a:r>
                      <a:r>
                        <a:rPr lang="en-US" sz="900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RP-221199, revised WID: RP‑221200，WI summary:</a:t>
                      </a:r>
                      <a:r>
                        <a:rPr lang="en-US" sz="900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RP‑221201. </a:t>
                      </a:r>
                      <a:r>
                        <a:rPr lang="en-US" sz="900" b="1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Discussions are needed to close the WI.</a:t>
                      </a:r>
                      <a:endParaRPr lang="en-US" sz="900" b="1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829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920273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High-power UE operation for fixed-wireless/vehicle-mounted use cases in LTE bands </a:t>
                      </a: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5,12,13 </a:t>
                      </a: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and NR bands n5, </a:t>
                      </a: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n13,</a:t>
                      </a:r>
                      <a:r>
                        <a:rPr lang="en-GB" sz="900" baseline="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n71 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LTE_NR_HPUE_FWVM-</a:t>
                      </a:r>
                      <a:r>
                        <a:rPr lang="es-ES" sz="9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06/22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50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</a:t>
                      </a:r>
                      <a:r>
                        <a:rPr lang="en-US" altLang="zh-CN" sz="900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RP-221199, revised WID: RP‑221200，WI summary:</a:t>
                      </a:r>
                      <a:r>
                        <a:rPr lang="en-US" altLang="zh-CN" sz="900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RP‑221201</a:t>
                      </a:r>
                      <a:endParaRPr lang="en-US" altLang="zh-CN" sz="900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8057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920172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LTE/NR spectrum sharing in Band 34/n34 and Band 39/n39 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DSS_LTE_B34_NR_Bn34_LTE_B39_NR_Bn39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09/21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900" b="1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kern="120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</a:t>
                      </a:r>
                      <a:endParaRPr lang="zh-CN" sz="900" kern="12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6900048" y="6443903"/>
            <a:ext cx="43633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+mj-ea"/>
                <a:ea typeface="+mj-ea"/>
              </a:rPr>
              <a:t>NOTE: in the following slides we show the completion level based on the submitted SR and revised WID as requested by MCC.</a:t>
            </a:r>
            <a:endParaRPr lang="zh-CN" altLang="en-US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154573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Rel-17 NR and LTE WI/SIs</a:t>
            </a:r>
            <a:r>
              <a:rPr lang="en-US" dirty="0"/>
              <a:t> </a:t>
            </a:r>
            <a:endParaRPr lang="ru-RU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150793"/>
              </p:ext>
            </p:extLst>
          </p:nvPr>
        </p:nvGraphicFramePr>
        <p:xfrm>
          <a:off x="111095" y="1353085"/>
          <a:ext cx="11929929" cy="514581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7256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29778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10315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6861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65597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706096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576841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2777383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</a:tblGrid>
              <a:tr h="219984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UID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Name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Acronym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 err="1">
                          <a:latin typeface="+mj-ea"/>
                          <a:ea typeface="+mj-ea"/>
                        </a:rPr>
                        <a:t>Rel</a:t>
                      </a:r>
                      <a:endParaRPr lang="en-GB" sz="1000" i="0" dirty="0">
                        <a:latin typeface="+mj-ea"/>
                        <a:ea typeface="+mj-ea"/>
                      </a:endParaRP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WG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Target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Old %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New %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Change or comment</a:t>
                      </a:r>
                    </a:p>
                  </a:txBody>
                  <a:tcPr marL="45720" marR="45720" anchor="b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997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920170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UE RF requirements for Transparent </a:t>
                      </a:r>
                      <a:r>
                        <a:rPr lang="en-GB" sz="900" dirty="0" err="1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Tx</a:t>
                      </a: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Diversity (</a:t>
                      </a:r>
                      <a:r>
                        <a:rPr lang="en-GB" sz="900" dirty="0" err="1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TxD</a:t>
                      </a: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) for NR 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err="1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NR_RF_TxD</a:t>
                      </a: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-Core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900" b="1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32997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920270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UE RF requirements for Transparent </a:t>
                      </a:r>
                      <a:r>
                        <a:rPr lang="en-GB" sz="900" dirty="0" err="1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Tx</a:t>
                      </a: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Diversity (</a:t>
                      </a:r>
                      <a:r>
                        <a:rPr lang="en-GB" sz="900" dirty="0" err="1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TxD</a:t>
                      </a: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) for NR 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err="1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NR_RF_TxD</a:t>
                      </a: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-Perf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900" b="1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20623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911205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NR </a:t>
                      </a:r>
                      <a:r>
                        <a:rPr lang="en-GB" sz="9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Sidelink</a:t>
                      </a: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Relay 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NR_SL_relay-Perf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06/22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 SR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GB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RP-221187. </a:t>
                      </a: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The completion</a:t>
                      </a:r>
                      <a:r>
                        <a:rPr lang="en-GB" altLang="zh-CN" sz="900" b="1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date needs be changed to 06/22.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23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911119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ENDC_R17_1BLTE_1BNR_MSD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ENDC_R17_1BLTE_1BNR_MSD-Core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900" b="1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 </a:t>
                      </a:r>
                      <a:endParaRPr lang="zh-CN" sz="900" strike="sngStrike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997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911118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</a:t>
                      </a:r>
                      <a:r>
                        <a:rPr lang="en-GB" sz="9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LTE_NR_Simult_RxTx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LTE_NR_Simult_RxTx-Core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06/22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85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 SR:</a:t>
                      </a:r>
                      <a:r>
                        <a:rPr lang="en-GB" sz="900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RP-221520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revised WID: RP-221521</a:t>
                      </a:r>
                    </a:p>
                  </a:txBody>
                  <a:tcPr marL="45720" marR="45720"/>
                </a:tc>
              </a:tr>
              <a:tr h="32997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911218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</a:t>
                      </a:r>
                      <a:r>
                        <a:rPr lang="en-GB" sz="9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LTE_NR_Simult_RxTx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LTE_NR_Simult_RxTx</a:t>
                      </a: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-Perf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06/22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85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--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</a:t>
                      </a:r>
                      <a:r>
                        <a:rPr lang="en-GB" altLang="zh-CN" sz="900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</a:t>
                      </a:r>
                      <a:r>
                        <a:rPr lang="en-GB" altLang="zh-CN" sz="900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RP-221520</a:t>
                      </a:r>
                      <a:r>
                        <a:rPr lang="en-GB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revised WID: RP-221521. </a:t>
                      </a: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No</a:t>
                      </a:r>
                      <a:r>
                        <a:rPr lang="en-US" altLang="zh-CN" sz="900" b="1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impact on 38.307. </a:t>
                      </a:r>
                      <a:r>
                        <a:rPr lang="en-US" altLang="zh-CN" sz="900" b="1" baseline="0" dirty="0" err="1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</a:t>
                      </a:r>
                      <a:r>
                        <a:rPr lang="en-US" altLang="zh-CN" sz="900" b="1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part to be removed</a:t>
                      </a:r>
                      <a:r>
                        <a:rPr lang="en-US" altLang="zh-CN" sz="900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.</a:t>
                      </a:r>
                      <a:endParaRPr lang="en-US" altLang="zh-CN" sz="900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206235">
                <a:tc>
                  <a:txBody>
                    <a:bodyPr/>
                    <a:lstStyle/>
                    <a:p>
                      <a:pPr marL="0" algn="l" defTabSz="914354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911117</a:t>
                      </a:r>
                      <a:endParaRPr lang="zh-CN" sz="900" b="1" kern="1200" dirty="0">
                        <a:solidFill>
                          <a:schemeClr val="lt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 err="1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</a:t>
                      </a:r>
                      <a:r>
                        <a:rPr lang="fr-FR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part: NR_RAIL_EU_1900MHz_TDD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NR_RAIL_EU_1900MHz_TDD-Core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900" b="1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</a:t>
                      </a:r>
                      <a:endParaRPr lang="en-US" altLang="zh-CN" sz="900" dirty="0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206235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911217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NR_RAIL_EU_1900MHz_TDD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NR_RAIL_EU_1900MHz_TDD-Perf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GB" sz="900" b="1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900" b="1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</a:t>
                      </a:r>
                      <a:endParaRPr lang="en-US" altLang="zh-CN" sz="900" dirty="0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06235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911116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</a:t>
                      </a:r>
                      <a:r>
                        <a:rPr lang="fr-FR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part: NR_RAIL_EU_900MHz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NR_RAIL_EU_900MHz-Core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06/22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 SR: RP-221744.</a:t>
                      </a:r>
                      <a:r>
                        <a:rPr lang="en-US" sz="900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b="1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But the TR was not submitted for formal approval.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6235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911216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NR_RAIL_EU_900MHz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NR_RAIL_EU_900MHz-Perf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06/22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 SR: RP-221744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6235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911115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NR_FR2_FWA_Bn259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NR_FR2_FWA_Bn259-Core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b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09/21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6235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911215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NR_FR2_FWA_Bn259</a:t>
                      </a:r>
                      <a:endParaRPr lang="zh-CN" sz="900" b="0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900" b="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NR_FR2_FWA_Bn259-Perf</a:t>
                      </a:r>
                      <a:endParaRPr lang="zh-CN" sz="900" b="0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b="0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b="0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b="0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0" dirty="0" smtClean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0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900" b="0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0" dirty="0" smtClean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</a:t>
                      </a:r>
                      <a:endParaRPr lang="zh-CN" sz="900" b="0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06235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911114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b="0" dirty="0" err="1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</a:t>
                      </a:r>
                      <a:r>
                        <a:rPr lang="fr-FR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part: NR_UE_PC2_n39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NR_UE_PC2_n39-Core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09/21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06235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911214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NR_UE_PC2_n39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NR_UE_PC2_n39-Perf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09/21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206235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911113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b="0" dirty="0" err="1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</a:t>
                      </a:r>
                      <a:r>
                        <a:rPr lang="fr-FR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part: NR_UE_PC2_n34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NR_UE_PC2_n34-Core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09/21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altLang="zh-CN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solidFill>
                      <a:srgbClr val="D0D8E8"/>
                    </a:solidFill>
                  </a:tcPr>
                </a:tc>
              </a:tr>
              <a:tr h="206235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911213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NR_UE_PC2_n34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NR_UE_PC2_n34-Perf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b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b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09/21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06235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911112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 err="1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</a:t>
                      </a:r>
                      <a:r>
                        <a:rPr lang="fr-FR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part: NR_UE_PC1_5_n79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NR_UE_PC1_5_n79-Core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09/21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06235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911212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NR_UE_PC1_5_n79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NR_UE_PC1_5_n79-Perf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09/21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1909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Rel-17 NR and LTE WI/SIs</a:t>
            </a:r>
            <a:r>
              <a:rPr lang="en-US" dirty="0"/>
              <a:t> </a:t>
            </a:r>
            <a:endParaRPr lang="ru-RU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6741059"/>
              </p:ext>
            </p:extLst>
          </p:nvPr>
        </p:nvGraphicFramePr>
        <p:xfrm>
          <a:off x="111095" y="1353084"/>
          <a:ext cx="11929929" cy="488841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7256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30731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09363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6861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65597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706096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576841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2777383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</a:tblGrid>
              <a:tr h="156875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UID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Name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Acronym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 err="1">
                          <a:latin typeface="+mj-ea"/>
                          <a:ea typeface="+mj-ea"/>
                        </a:rPr>
                        <a:t>Rel</a:t>
                      </a:r>
                      <a:endParaRPr lang="en-GB" sz="1000" i="0" dirty="0">
                        <a:latin typeface="+mj-ea"/>
                        <a:ea typeface="+mj-ea"/>
                      </a:endParaRP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WG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Target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Old %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New %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Change or comment</a:t>
                      </a:r>
                    </a:p>
                  </a:txBody>
                  <a:tcPr marL="45720" marR="45720" anchor="b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35313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911111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</a:t>
                      </a:r>
                      <a:r>
                        <a:rPr lang="fr-FR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part: ENDC_PC2_R17_xLTE_yNR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ENDC_PC2_R17_xLTE_yNR-Core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06/22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74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 SR: RP-221318, revised WID: RP-221322</a:t>
                      </a:r>
                    </a:p>
                  </a:txBody>
                  <a:tcPr marL="45720" marR="45720"/>
                </a:tc>
              </a:tr>
              <a:tr h="235313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911211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ENDC_PC2_R17_xLTE_yNR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ENDC_PC2_R17_xLTE_yNR-Perf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06/22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74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 SR: RP-221318, revised WID: RP-221322</a:t>
                      </a:r>
                    </a:p>
                  </a:txBody>
                  <a:tcPr marL="45720" marR="45720"/>
                </a:tc>
              </a:tr>
              <a:tr h="235313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911110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NR_FR1_TRP_TRS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NR_FR1_TRP_TRS-Core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47070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911210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NR_FR1_TRP_TRS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NR_FR1_TRP_TRS-Perf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09/22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65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</a:t>
                      </a:r>
                      <a:r>
                        <a:rPr lang="en-GB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RP-221276</a:t>
                      </a:r>
                      <a:endParaRPr lang="zh-CN" altLang="zh-CN" sz="900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235313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911109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</a:t>
                      </a:r>
                      <a:r>
                        <a:rPr lang="fr-FR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part: NR_UE_PC2_R17_CADC_SUL_xBDL_yBUL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NR_UE_PC2_R17_CADC_SUL_xBDL_yBUL-Core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06/22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78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</a:t>
                      </a:r>
                      <a:r>
                        <a:rPr lang="en-GB" sz="900" b="0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900" b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RP-221515</a:t>
                      </a:r>
                      <a:r>
                        <a:rPr lang="en-US" sz="900" b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,revised WID: RP-221516.</a:t>
                      </a:r>
                      <a:endParaRPr lang="en-US" altLang="zh-CN" sz="900" b="0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23531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911209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NR_UE_PC2_R17_CADC_SUL_xBDL_yBUL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NR_UE_PC2_R17_CADC_SUL_xBDL_yBUL-Perf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06/22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--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900" b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</a:t>
                      </a:r>
                      <a:r>
                        <a:rPr lang="en-GB" altLang="zh-CN" sz="900" b="0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altLang="zh-CN" sz="900" b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RP-221515</a:t>
                      </a:r>
                      <a:r>
                        <a:rPr lang="en-US" altLang="zh-CN" sz="900" b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,revised WID: RP-221516. </a:t>
                      </a: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No</a:t>
                      </a:r>
                      <a:r>
                        <a:rPr lang="en-US" altLang="zh-CN" sz="900" b="1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impact on 38.307. </a:t>
                      </a:r>
                      <a:r>
                        <a:rPr lang="en-US" altLang="zh-CN" sz="900" b="1" baseline="0" dirty="0" err="1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</a:t>
                      </a:r>
                      <a:r>
                        <a:rPr lang="en-US" altLang="zh-CN" sz="900" b="1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part to be removed.</a:t>
                      </a:r>
                      <a:endParaRPr lang="en-US" altLang="zh-CN" sz="900" b="1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4707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910097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Study on optimizations of pi/2 BPSK uplink power in NR 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FS_NR_Opt_pi2BPSK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4707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910096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Study on band combination handling in RAN4 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 err="1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FS_NR_ENDC_combo_rules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0" kern="120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0" kern="12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900" b="0" kern="12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</a:t>
                      </a:r>
                      <a:endParaRPr lang="zh-CN" altLang="zh-CN" sz="900" b="0" dirty="0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3531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900262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</a:t>
                      </a: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. part: </a:t>
                      </a:r>
                      <a:r>
                        <a:rPr lang="en-GB" sz="9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NR_redcap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NR_redcap</a:t>
                      </a: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-Perf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12/22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25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50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RP-221162,</a:t>
                      </a: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WI summary: RP-221163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4707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900261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</a:t>
                      </a:r>
                      <a:r>
                        <a:rPr lang="en-GB" sz="9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NR_cov_enh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NR_cov_enh</a:t>
                      </a: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-Perf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09/22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35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70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RP-221283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4707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900260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NR positioning enhancements 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NR_pos_enh</a:t>
                      </a: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-Perf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09/22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40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RP-221586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4707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900170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WI on NR Repeaters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 err="1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NR_repeaters</a:t>
                      </a: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-Core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12/21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4707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990270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0" dirty="0" err="1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</a:t>
                      </a:r>
                      <a:r>
                        <a:rPr lang="en-US" altLang="zh-CN" sz="900" b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. part: WI on NR Repeaters</a:t>
                      </a:r>
                      <a:endParaRPr lang="zh-CN" sz="900" b="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0" dirty="0" err="1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NR_repeaters-Perf</a:t>
                      </a:r>
                      <a:endParaRPr lang="zh-CN" sz="900" b="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b="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b="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09/22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b="1" kern="1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30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RP-221566</a:t>
                      </a:r>
                      <a:endParaRPr lang="zh-CN" sz="900" b="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4707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900169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HPUE_PC1_5_n77_n78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HPUE_PC1_5_n77_n78-Core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09/21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0" kern="12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0" kern="12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4707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900168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</a:t>
                      </a:r>
                      <a:r>
                        <a:rPr lang="en-GB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DL_intrpt_combos_TxSW_R17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DL_intrpt_combos_TxSW_R17-Core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4707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900268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DL_intrpt_combos_TxSW_R17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DL_intrpt_combos_TxSW_R17-Perf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4707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900167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Introduction of bandwidth combination </a:t>
                      </a: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set4 </a:t>
                      </a: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(BCS4) for NR 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NR_BCS4-Core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06/22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</a:t>
                      </a:r>
                      <a:r>
                        <a:rPr lang="en-US" sz="900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RP-221317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4707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900166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Introduction of NR band n85 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NR_n85-Core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06/21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4707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900266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Introduction of NR band n85 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NR_n85-Perf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06/21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3372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Rel-17 NR and LTE WI/SIs</a:t>
            </a:r>
            <a:r>
              <a:rPr lang="en-US" dirty="0"/>
              <a:t> </a:t>
            </a:r>
            <a:endParaRPr lang="ru-RU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2701696"/>
              </p:ext>
            </p:extLst>
          </p:nvPr>
        </p:nvGraphicFramePr>
        <p:xfrm>
          <a:off x="111095" y="1353085"/>
          <a:ext cx="11929929" cy="50901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7256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30731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09363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6861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65597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706096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576841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2777383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UID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Name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Acronym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 err="1">
                          <a:latin typeface="+mj-ea"/>
                          <a:ea typeface="+mj-ea"/>
                        </a:rPr>
                        <a:t>Rel</a:t>
                      </a:r>
                      <a:endParaRPr lang="en-GB" sz="1000" i="0" dirty="0">
                        <a:latin typeface="+mj-ea"/>
                        <a:ea typeface="+mj-ea"/>
                      </a:endParaRP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WG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Target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Old %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New %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Change or comment</a:t>
                      </a:r>
                    </a:p>
                  </a:txBody>
                  <a:tcPr marL="45720" marR="45720" anchor="b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900165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Introduction of NR band n67 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NR_n67-Core</a:t>
                      </a:r>
                      <a:endParaRPr lang="zh-CN" sz="900" b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b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b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06/21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900265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Introduction of NR band n67 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NR_n67-Perf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06/21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5316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900164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NR_bands_UL_MIMO_PC3_R17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NR_bands_UL_MIMO_PC3_R17-Core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06/22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 SR: RP-221517,revised WID: RP-221518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5316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900264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NR_bands_UL_MIMO_PC3_R17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NR_bands_UL_MIMO_PC3_R17-Perf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06/22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 SR: RP-221517,revised WID: RP-221518</a:t>
                      </a:r>
                      <a:endParaRPr lang="en-US" alt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5316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900163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</a:t>
                      </a:r>
                      <a:r>
                        <a:rPr lang="fr-FR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part: NR_intra_HPUE_R17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NR_intra_HPUE_R17-Core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06/22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 SR: RP-221513,revised WID: RP-221514</a:t>
                      </a:r>
                    </a:p>
                  </a:txBody>
                  <a:tcPr marL="45720" marR="45720"/>
                </a:tc>
              </a:tr>
              <a:tr h="15316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900263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NR_intra_HPUE_R17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NR_intra_HPUE_R17-Perf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06/22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--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 SR: RP-221513,revised WID: RP-221514. </a:t>
                      </a:r>
                      <a:r>
                        <a:rPr lang="en-US" altLang="zh-CN" sz="900" b="1" dirty="0" err="1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</a:t>
                      </a: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part to be removed from WID.</a:t>
                      </a:r>
                    </a:p>
                  </a:txBody>
                  <a:tcPr marL="45720" marR="4572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900059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Study on extended 600MHz NR band 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FS_NR_600MHz_ext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09/21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5316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900058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Study on high power UE </a:t>
                      </a:r>
                      <a:r>
                        <a:rPr lang="en-GB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(PC </a:t>
                      </a: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2) for one NR FDD band 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FS_NR_PC2_UE_FDD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09/21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890255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NR_demod_enh2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NR_demod_enh2-Perf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09/22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85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i="0" u="non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95</a:t>
                      </a:r>
                      <a:endParaRPr lang="zh-CN" sz="900" b="1" i="0" u="non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RP-221284, revised WID: RP‑221285, WI summary: RP-221286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5316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890162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RF requirements enhancement for NR FR1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NR_RF_FR1_enh-Core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</a:t>
                      </a:r>
                      <a:endParaRPr lang="en-US" sz="900" b="0" dirty="0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5316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890262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RF requirements enhancement for NR FR1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NR_RF_FR1_enh-Perf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09/22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RP-221501, revised WID: RP-221502</a:t>
                      </a:r>
                    </a:p>
                  </a:txBody>
                  <a:tcPr marL="45720" marR="45720"/>
                </a:tc>
              </a:tr>
              <a:tr h="15316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890161</a:t>
                      </a:r>
                      <a:endParaRPr lang="zh-CN" sz="900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NR and MR-DC measurement gap enhancements 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 err="1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NR_MG_enh</a:t>
                      </a:r>
                      <a:r>
                        <a:rPr lang="en-GB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-Core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</a:t>
                      </a:r>
                    </a:p>
                  </a:txBody>
                  <a:tcPr marL="45720" marR="45720"/>
                </a:tc>
              </a:tr>
              <a:tr h="15316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890261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NR and MR-DC measurement gap enhancements 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err="1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NR_MG_enh</a:t>
                      </a: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-Perf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09/22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40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RP-221549</a:t>
                      </a:r>
                    </a:p>
                  </a:txBody>
                  <a:tcPr marL="45720" marR="45720"/>
                </a:tc>
              </a:tr>
              <a:tr h="15316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890160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NR support for high speed train scenario in FR2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NR_HST_FR2-Core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</a:t>
                      </a:r>
                      <a:endParaRPr lang="en-US" sz="900" b="0" dirty="0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5316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890260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NR support for high speed train scenario in FR2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NR_HST_FR2-Perf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09/22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50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RP-221404</a:t>
                      </a:r>
                    </a:p>
                  </a:txBody>
                  <a:tcPr marL="45720" marR="45720"/>
                </a:tc>
              </a:tr>
              <a:tr h="15316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890159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NR_RF_FR2_req_enh2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NR_RF_FR2_req_enh2-Core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06</a:t>
                      </a:r>
                      <a:r>
                        <a:rPr lang="en-GB" sz="900" b="1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75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900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be closed. 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RP-221205, revised WID: RP-221204, WI exception: </a:t>
                      </a:r>
                      <a:r>
                        <a:rPr lang="en-GB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RP-221206. </a:t>
                      </a: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More discussion on closing WI is needed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5316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890259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NR_RF_FR2_req_enh2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NR_RF_FR2_req_enh2-Perf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/22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25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RP-221205, revised WID: RP-221204, WI exception: RP-221206, 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96597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Rel-17 NR and LTE WI/SIs</a:t>
            </a:r>
            <a:r>
              <a:rPr lang="en-US" dirty="0"/>
              <a:t> </a:t>
            </a:r>
            <a:endParaRPr lang="ru-RU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6651394"/>
              </p:ext>
            </p:extLst>
          </p:nvPr>
        </p:nvGraphicFramePr>
        <p:xfrm>
          <a:off x="111095" y="1353085"/>
          <a:ext cx="11929929" cy="49987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7256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30731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09363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6861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65597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706096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576841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2777383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</a:tblGrid>
              <a:tr h="158506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UID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Name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Acronym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 err="1">
                          <a:latin typeface="+mj-ea"/>
                          <a:ea typeface="+mj-ea"/>
                        </a:rPr>
                        <a:t>Rel</a:t>
                      </a:r>
                      <a:endParaRPr lang="en-GB" sz="1000" i="0" dirty="0">
                        <a:latin typeface="+mj-ea"/>
                        <a:ea typeface="+mj-ea"/>
                      </a:endParaRP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WG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Target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Old %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New %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Change or comment</a:t>
                      </a:r>
                    </a:p>
                  </a:txBody>
                  <a:tcPr marL="45720" marR="45720" anchor="b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859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890158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Enhanced NR support for high speed train scenario for FR1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NR_HST_FR1_enh-Core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900" b="0" kern="12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4859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890258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Enhanced NR support for high speed train scenario for FR1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NR_HST_FR1_enh-Perf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09/22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70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85</a:t>
                      </a:r>
                      <a:endParaRPr lang="zh-CN" sz="900" b="1" kern="1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</a:t>
                      </a: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221353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4859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890157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Further RRM enhancement for NR and MR-DC 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NR_RRM_enh2-Core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4859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890257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Further RRM enhancement for NR and MR-DC 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NR_RRM_enh2-Perf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09/22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50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RP-221699</a:t>
                      </a:r>
                      <a:endParaRPr lang="zh-CN" alt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4859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890156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Introduction of DL 1024QAM for NR FR1 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NR_DL1024QAM_FR1-Core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12/21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4859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890256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Introduction of DL 1024QAM for NR FR1 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NR_DL1024QAM_FR1-Perf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06/22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70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 SR: </a:t>
                      </a:r>
                      <a:r>
                        <a:rPr lang="en-GB" altLang="zh-CN" sz="90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RP-221226. </a:t>
                      </a:r>
                      <a:r>
                        <a:rPr lang="en-GB" altLang="zh-CN" sz="900" b="1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The completion date to</a:t>
                      </a:r>
                      <a:r>
                        <a:rPr lang="en-GB" altLang="zh-CN" sz="900" b="1" kern="1200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be changed to 06/22.</a:t>
                      </a:r>
                      <a:endParaRPr lang="en-US" sz="900" b="1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4859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890154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NR_PC2_CA_R17_2BDL_2BUL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NR_PC2_CA_R17_2BDL_2BUL-Core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06/22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95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</a:t>
                      </a:r>
                      <a:r>
                        <a:rPr lang="en-US" sz="900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RP-221301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4859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890254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NR_PC2_CA_R17_2BDL_2BUL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NR_PC2_CA_R17_2BDL_2BUL-Perf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06/22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 SR: RP-221301</a:t>
                      </a:r>
                      <a:endParaRPr lang="en-US" alt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4859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890153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b="0" dirty="0" err="1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</a:t>
                      </a:r>
                      <a:r>
                        <a:rPr lang="fr-FR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part: DC_R17_xBLTE_2BNR_yDL3UL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DC_R17_xBLTE_2BNR_yDL3UL-Core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 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4859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890253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DC_R17_xBLTE_2BNR_yDL3UL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DC_R17_xBLTE_2BNR_yDL3UL-Perf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 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4859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890152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b="0" dirty="0" err="1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</a:t>
                      </a:r>
                      <a:r>
                        <a:rPr lang="fr-FR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part: DC_R17_5BLTE_1BNR_6DL2UL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DC_R17_5BLTE_1BNR_6DL2UL-Core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b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b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 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4859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890252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DC_R17_5BLTE_1BNR_6DL2UL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DC_R17_5BLTE_1BNR_6DL2UL-Perf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b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b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 </a:t>
                      </a:r>
                      <a:endParaRPr lang="en-US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4859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890151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Introduction of lower 6GHz NR unlicensed operation for Europe 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NR_6GHz_unlic_EU-Core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06/21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4859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890251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Introduction of lower 6GHz NR unlicensed operation for Europe 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NR_6GHz_unlic_EU-Perf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09/21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900" b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</a:t>
                      </a:r>
                      <a:endParaRPr lang="zh-CN" altLang="zh-CN" sz="900" b="0" dirty="0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4859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890150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Introduction of 6GHz NR licensed bands 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NR_6GHz-Core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06/22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35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900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be closed. 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RP-221503, revised WID: RP-221504, WI summary: RP-221505. </a:t>
                      </a: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More discussion on closing WI is needed</a:t>
                      </a:r>
                      <a:endParaRPr lang="zh-CN" altLang="zh-CN" sz="900" b="1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4859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890250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Introduction of 6GHz NR licensed bands 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NR_6GHz-Perf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09/22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RP-221503, revised WID: RP-221504, WI summary: RP-221505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90989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2552158F8185D44A8848B98AEA319AF" ma:contentTypeVersion="12" ma:contentTypeDescription="Create a new document." ma:contentTypeScope="" ma:versionID="6a36ef4f892f86ce52de6a1653dbd950">
  <xsd:schema xmlns:xsd="http://www.w3.org/2001/XMLSchema" xmlns:xs="http://www.w3.org/2001/XMLSchema" xmlns:p="http://schemas.microsoft.com/office/2006/metadata/properties" xmlns:ns3="a915fe38-2618-47b6-8303-829fb71466d5" xmlns:ns4="23d77754-4ccc-4c57-9291-cab09e81894a" targetNamespace="http://schemas.microsoft.com/office/2006/metadata/properties" ma:root="true" ma:fieldsID="f7034ffd361f586299d0e2788fe1325b" ns3:_="" ns4:_="">
    <xsd:import namespace="a915fe38-2618-47b6-8303-829fb71466d5"/>
    <xsd:import namespace="23d77754-4ccc-4c57-9291-cab09e81894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915fe38-2618-47b6-8303-829fb71466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d77754-4ccc-4c57-9291-cab09e81894a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74266F6-0ED4-4E4E-9B55-710101289C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915fe38-2618-47b6-8303-829fb71466d5"/>
    <ds:schemaRef ds:uri="23d77754-4ccc-4c57-9291-cab09e81894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F070948-0CB2-4F99-ACC8-E715860BC6B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5C68143-B530-4487-9EA7-5BCC5970B48F}">
  <ds:schemaRefs>
    <ds:schemaRef ds:uri="http://schemas.microsoft.com/office/2006/documentManagement/types"/>
    <ds:schemaRef ds:uri="23d77754-4ccc-4c57-9291-cab09e81894a"/>
    <ds:schemaRef ds:uri="http://schemas.microsoft.com/office/infopath/2007/PartnerControls"/>
    <ds:schemaRef ds:uri="http://purl.org/dc/elements/1.1/"/>
    <ds:schemaRef ds:uri="a915fe38-2618-47b6-8303-829fb71466d5"/>
    <ds:schemaRef ds:uri="http://purl.org/dc/dcmitype/"/>
    <ds:schemaRef ds:uri="http://schemas.openxmlformats.org/package/2006/metadata/core-properties"/>
    <ds:schemaRef ds:uri="http://schemas.microsoft.com/office/2006/metadata/properties"/>
    <ds:schemaRef ds:uri="http://www.w3.org/XML/1998/namespace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339886</TotalTime>
  <Words>6868</Words>
  <Application>Microsoft Office PowerPoint</Application>
  <PresentationFormat>宽屏</PresentationFormat>
  <Paragraphs>2020</Paragraphs>
  <Slides>28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黑体</vt:lpstr>
      <vt:lpstr>宋体</vt:lpstr>
      <vt:lpstr>微软雅黑</vt:lpstr>
      <vt:lpstr>Arial</vt:lpstr>
      <vt:lpstr>Arial Black</vt:lpstr>
      <vt:lpstr>Calibri</vt:lpstr>
      <vt:lpstr>Microsoft Sans Serif</vt:lpstr>
      <vt:lpstr>Times New Roman</vt:lpstr>
      <vt:lpstr>3gpp</vt:lpstr>
      <vt:lpstr>Status Report RAN WG4 </vt:lpstr>
      <vt:lpstr>Summary (1/2)</vt:lpstr>
      <vt:lpstr>Summary (2/2)</vt:lpstr>
      <vt:lpstr>Statistics</vt:lpstr>
      <vt:lpstr>Rel-17 NR and LTE WI/SIs </vt:lpstr>
      <vt:lpstr>Rel-17 NR and LTE WI/SIs </vt:lpstr>
      <vt:lpstr>Rel-17 NR and LTE WI/SIs </vt:lpstr>
      <vt:lpstr>Rel-17 NR and LTE WI/SIs </vt:lpstr>
      <vt:lpstr>Rel-17 NR and LTE WI/SIs </vt:lpstr>
      <vt:lpstr>Rel-17 NR and LTE WI/SIs </vt:lpstr>
      <vt:lpstr>Rel-17 NR and LTE WI/SIs </vt:lpstr>
      <vt:lpstr>Rel-17 NR and LTE WI/SIs </vt:lpstr>
      <vt:lpstr>Rel-17 NR and LTE WI/SIs </vt:lpstr>
      <vt:lpstr>Rel-17 NR and LTE WI/SIs </vt:lpstr>
      <vt:lpstr>Rel-18 LTE WI/SIs </vt:lpstr>
      <vt:lpstr>New RAN4-led WI/SI proposals</vt:lpstr>
      <vt:lpstr>New RAN4-led WI/SI proposals</vt:lpstr>
      <vt:lpstr>New RAN4-led WI/SI proposals</vt:lpstr>
      <vt:lpstr>RAN4 related issues in RAN#96e (Rel-18)</vt:lpstr>
      <vt:lpstr>RAN4 related issues in RAN#96e (Rel-18)</vt:lpstr>
      <vt:lpstr>RAN4 related issues in RAN#96e (Rel-17)</vt:lpstr>
      <vt:lpstr>RAN4 related issues in RAN#96e (Rel-17)</vt:lpstr>
      <vt:lpstr>RAN4 related issues in RAN#96e (Rel-17)</vt:lpstr>
      <vt:lpstr>RAN4 TU Planning in next quarter</vt:lpstr>
      <vt:lpstr>Rel-17 feature list</vt:lpstr>
      <vt:lpstr>TEI CR</vt:lpstr>
      <vt:lpstr>ITU-R on Generic unwanted emission (IMT-2020)</vt:lpstr>
      <vt:lpstr>Thank You!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dc:creator>Administrator</dc:creator>
  <cp:keywords>CTPClassification=CTP_NT</cp:keywords>
  <cp:lastModifiedBy>Huawei</cp:lastModifiedBy>
  <cp:revision>2391</cp:revision>
  <cp:lastPrinted>2016-09-15T08:31:35Z</cp:lastPrinted>
  <dcterms:created xsi:type="dcterms:W3CDTF">2009-11-27T05:15:11Z</dcterms:created>
  <dcterms:modified xsi:type="dcterms:W3CDTF">2022-06-05T17:25:04Z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TitusGUID">
    <vt:lpwstr>6f9c0495-a83c-462b-8664-67016d5bf2d5</vt:lpwstr>
  </property>
  <property fmtid="{D5CDD505-2E9C-101B-9397-08002B2CF9AE}" pid="4" name="CTP_TimeStamp">
    <vt:lpwstr>2020-06-04 10:01:06Z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ContentTypeId">
    <vt:lpwstr>0x010100F2552158F8185D44A8848B98AEA319AF</vt:lpwstr>
  </property>
  <property fmtid="{D5CDD505-2E9C-101B-9397-08002B2CF9AE}" pid="10" name="_2015_ms_pID_725343">
    <vt:lpwstr>(3)amcAiPIhei3YxJXFESLecK9xMGlOr6dwf52N005yBQ9uMmcXjBfyGOftJ9+pqQXDKyl7FaZN
9Eje4TzpE9LsjdiGWL/HhEfdLIFpF3Q9w0J4anu0q4Yg2gA0jtOa83Skt6qsSGzT4fVZT6qS
btnKgy9CY3nJcd0oUAdpIGyt7eeX7F8nBrLyEcuoyGZWsaVd6U2nX2xTuoW0UEIX+jZiyfIm
di0Vz1AYZkar+zqzPE</vt:lpwstr>
  </property>
  <property fmtid="{D5CDD505-2E9C-101B-9397-08002B2CF9AE}" pid="11" name="_2015_ms_pID_7253431">
    <vt:lpwstr>KVXL4PP5URYW6XOy1YLDIKPTXuD466NCUydtDE83x9s8vJrq53nx2I
n48lbw8E+EhjsaALG+rgnsTUI4rQCq5yYu9HqMugaLioyLbSLYq4Cq+MUDyeoxHQuWh8uDyj
CFC5aoQaf+JmOKN48VpDmvtXAFvv+qNCOJK/34LSDWfS7DF7oS6XU1NmNgsLxv+gL4veICBK
9V+XO6tHDjL1Ydd4JhMcqk6KdyXCY/sq4uUh</vt:lpwstr>
  </property>
  <property fmtid="{D5CDD505-2E9C-101B-9397-08002B2CF9AE}" pid="12" name="_2015_ms_pID_7253432">
    <vt:lpwstr>7Q==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1654449362</vt:lpwstr>
  </property>
</Properties>
</file>