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3"/>
  </p:notesMasterIdLst>
  <p:handoutMasterIdLst>
    <p:handoutMasterId r:id="rId24"/>
  </p:handoutMasterIdLst>
  <p:sldIdLst>
    <p:sldId id="341" r:id="rId2"/>
    <p:sldId id="434" r:id="rId3"/>
    <p:sldId id="421" r:id="rId4"/>
    <p:sldId id="366" r:id="rId5"/>
    <p:sldId id="414" r:id="rId6"/>
    <p:sldId id="443" r:id="rId7"/>
    <p:sldId id="446" r:id="rId8"/>
    <p:sldId id="397" r:id="rId9"/>
    <p:sldId id="442" r:id="rId10"/>
    <p:sldId id="445" r:id="rId11"/>
    <p:sldId id="447" r:id="rId12"/>
    <p:sldId id="413" r:id="rId13"/>
    <p:sldId id="401" r:id="rId14"/>
    <p:sldId id="444" r:id="rId15"/>
    <p:sldId id="381" r:id="rId16"/>
    <p:sldId id="451" r:id="rId17"/>
    <p:sldId id="429" r:id="rId18"/>
    <p:sldId id="448" r:id="rId19"/>
    <p:sldId id="449" r:id="rId20"/>
    <p:sldId id="438" r:id="rId21"/>
    <p:sldId id="450"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p:scale>
          <a:sx n="100" d="100"/>
          <a:sy n="100" d="100"/>
        </p:scale>
        <p:origin x="101"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9" d="100"/>
          <a:sy n="59" d="100"/>
        </p:scale>
        <p:origin x="3288"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mtk65284\Documents\3GPP\tsg_ran\WG2_RL2\TSGR2_118-e\tdocList_2020-11-19_20h10-STAT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NR Maintenance R15 R16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STAT!$C$1</c:f>
              <c:strCache>
                <c:ptCount val="1"/>
                <c:pt idx="0">
                  <c:v>Agreed CRs</c:v>
                </c:pt>
              </c:strCache>
            </c:strRef>
          </c:tx>
          <c:spPr>
            <a:solidFill>
              <a:schemeClr val="accent1"/>
            </a:solidFill>
            <a:ln>
              <a:noFill/>
            </a:ln>
            <a:effectLst/>
          </c:spPr>
          <c:invertIfNegative val="0"/>
          <c:cat>
            <c:strRef>
              <c:f>STAT!$B$2:$B$14</c:f>
              <c:strCache>
                <c:ptCount val="13"/>
                <c:pt idx="0">
                  <c:v>Stage-2</c:v>
                </c:pt>
                <c:pt idx="1">
                  <c:v>User Plane</c:v>
                </c:pt>
                <c:pt idx="2">
                  <c:v>RRC Conn Ctrl</c:v>
                </c:pt>
                <c:pt idx="3">
                  <c:v>RRC RRM &amp; Meas</c:v>
                </c:pt>
                <c:pt idx="4">
                  <c:v>RRC SI and Paging</c:v>
                </c:pt>
                <c:pt idx="5">
                  <c:v>RRC Inter-Node</c:v>
                </c:pt>
                <c:pt idx="6">
                  <c:v>RRC Other</c:v>
                </c:pt>
                <c:pt idx="7">
                  <c:v>CP LTE Changes</c:v>
                </c:pt>
                <c:pt idx="8">
                  <c:v>CP UE capabilites</c:v>
                </c:pt>
                <c:pt idx="9">
                  <c:v>CP Idle/Inactive</c:v>
                </c:pt>
                <c:pt idx="10">
                  <c:v>V2X</c:v>
                </c:pt>
                <c:pt idx="11">
                  <c:v>Positioning</c:v>
                </c:pt>
                <c:pt idx="12">
                  <c:v>SON MDT</c:v>
                </c:pt>
              </c:strCache>
            </c:strRef>
          </c:cat>
          <c:val>
            <c:numRef>
              <c:f>STAT!$C$2:$C$14</c:f>
              <c:numCache>
                <c:formatCode>General</c:formatCode>
                <c:ptCount val="13"/>
                <c:pt idx="0">
                  <c:v>5</c:v>
                </c:pt>
                <c:pt idx="1">
                  <c:v>2</c:v>
                </c:pt>
                <c:pt idx="2">
                  <c:v>2</c:v>
                </c:pt>
                <c:pt idx="3">
                  <c:v>0</c:v>
                </c:pt>
                <c:pt idx="4">
                  <c:v>0</c:v>
                </c:pt>
                <c:pt idx="5">
                  <c:v>1</c:v>
                </c:pt>
                <c:pt idx="6">
                  <c:v>0</c:v>
                </c:pt>
                <c:pt idx="7">
                  <c:v>0</c:v>
                </c:pt>
                <c:pt idx="8">
                  <c:v>9</c:v>
                </c:pt>
                <c:pt idx="9">
                  <c:v>4</c:v>
                </c:pt>
                <c:pt idx="10">
                  <c:v>7</c:v>
                </c:pt>
                <c:pt idx="11">
                  <c:v>0</c:v>
                </c:pt>
                <c:pt idx="12">
                  <c:v>1</c:v>
                </c:pt>
              </c:numCache>
            </c:numRef>
          </c:val>
          <c:extLst>
            <c:ext xmlns:c16="http://schemas.microsoft.com/office/drawing/2014/chart" uri="{C3380CC4-5D6E-409C-BE32-E72D297353CC}">
              <c16:uniqueId val="{00000000-9015-469C-AC8F-85D65549C247}"/>
            </c:ext>
          </c:extLst>
        </c:ser>
        <c:ser>
          <c:idx val="1"/>
          <c:order val="1"/>
          <c:tx>
            <c:strRef>
              <c:f>STAT!$D$1</c:f>
              <c:strCache>
                <c:ptCount val="1"/>
                <c:pt idx="0">
                  <c:v>Tdocs 118-e</c:v>
                </c:pt>
              </c:strCache>
            </c:strRef>
          </c:tx>
          <c:spPr>
            <a:solidFill>
              <a:schemeClr val="accent2"/>
            </a:solidFill>
            <a:ln>
              <a:noFill/>
            </a:ln>
            <a:effectLst/>
          </c:spPr>
          <c:invertIfNegative val="0"/>
          <c:cat>
            <c:strRef>
              <c:f>STAT!$B$2:$B$14</c:f>
              <c:strCache>
                <c:ptCount val="13"/>
                <c:pt idx="0">
                  <c:v>Stage-2</c:v>
                </c:pt>
                <c:pt idx="1">
                  <c:v>User Plane</c:v>
                </c:pt>
                <c:pt idx="2">
                  <c:v>RRC Conn Ctrl</c:v>
                </c:pt>
                <c:pt idx="3">
                  <c:v>RRC RRM &amp; Meas</c:v>
                </c:pt>
                <c:pt idx="4">
                  <c:v>RRC SI and Paging</c:v>
                </c:pt>
                <c:pt idx="5">
                  <c:v>RRC Inter-Node</c:v>
                </c:pt>
                <c:pt idx="6">
                  <c:v>RRC Other</c:v>
                </c:pt>
                <c:pt idx="7">
                  <c:v>CP LTE Changes</c:v>
                </c:pt>
                <c:pt idx="8">
                  <c:v>CP UE capabilites</c:v>
                </c:pt>
                <c:pt idx="9">
                  <c:v>CP Idle/Inactive</c:v>
                </c:pt>
                <c:pt idx="10">
                  <c:v>V2X</c:v>
                </c:pt>
                <c:pt idx="11">
                  <c:v>Positioning</c:v>
                </c:pt>
                <c:pt idx="12">
                  <c:v>SON MDT</c:v>
                </c:pt>
              </c:strCache>
            </c:strRef>
          </c:cat>
          <c:val>
            <c:numRef>
              <c:f>STAT!$D$2:$D$14</c:f>
              <c:numCache>
                <c:formatCode>General</c:formatCode>
                <c:ptCount val="13"/>
                <c:pt idx="0">
                  <c:v>17</c:v>
                </c:pt>
                <c:pt idx="1">
                  <c:v>13</c:v>
                </c:pt>
                <c:pt idx="2">
                  <c:v>36</c:v>
                </c:pt>
                <c:pt idx="3">
                  <c:v>14</c:v>
                </c:pt>
                <c:pt idx="4">
                  <c:v>0</c:v>
                </c:pt>
                <c:pt idx="5">
                  <c:v>3</c:v>
                </c:pt>
                <c:pt idx="6">
                  <c:v>13</c:v>
                </c:pt>
                <c:pt idx="7">
                  <c:v>3</c:v>
                </c:pt>
                <c:pt idx="8">
                  <c:v>46</c:v>
                </c:pt>
                <c:pt idx="9">
                  <c:v>14</c:v>
                </c:pt>
                <c:pt idx="10">
                  <c:v>52</c:v>
                </c:pt>
                <c:pt idx="11">
                  <c:v>7</c:v>
                </c:pt>
                <c:pt idx="12">
                  <c:v>20</c:v>
                </c:pt>
              </c:numCache>
            </c:numRef>
          </c:val>
          <c:extLst>
            <c:ext xmlns:c16="http://schemas.microsoft.com/office/drawing/2014/chart" uri="{C3380CC4-5D6E-409C-BE32-E72D297353CC}">
              <c16:uniqueId val="{00000001-9015-469C-AC8F-85D65549C247}"/>
            </c:ext>
          </c:extLst>
        </c:ser>
        <c:dLbls>
          <c:showLegendKey val="0"/>
          <c:showVal val="0"/>
          <c:showCatName val="0"/>
          <c:showSerName val="0"/>
          <c:showPercent val="0"/>
          <c:showBubbleSize val="0"/>
        </c:dLbls>
        <c:gapWidth val="219"/>
        <c:overlap val="-27"/>
        <c:axId val="722488352"/>
        <c:axId val="722500832"/>
      </c:barChart>
      <c:catAx>
        <c:axId val="722488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500832"/>
        <c:crosses val="autoZero"/>
        <c:auto val="1"/>
        <c:lblAlgn val="ctr"/>
        <c:lblOffset val="100"/>
        <c:noMultiLvlLbl val="0"/>
      </c:catAx>
      <c:valAx>
        <c:axId val="7225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4883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EUTRA Maintenance</a:t>
            </a:r>
          </a:p>
        </c:rich>
      </c:tx>
      <c:layout>
        <c:manualLayout>
          <c:xMode val="edge"/>
          <c:yMode val="edge"/>
          <c:x val="0.12132000459566104"/>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STAT!$C$52</c:f>
              <c:strCache>
                <c:ptCount val="1"/>
                <c:pt idx="0">
                  <c:v>Agreed CRs</c:v>
                </c:pt>
              </c:strCache>
            </c:strRef>
          </c:tx>
          <c:spPr>
            <a:solidFill>
              <a:schemeClr val="accent1"/>
            </a:solidFill>
            <a:ln>
              <a:noFill/>
            </a:ln>
            <a:effectLst/>
          </c:spPr>
          <c:invertIfNegative val="0"/>
          <c:cat>
            <c:strRef>
              <c:f>STAT!$B$53:$B$57</c:f>
              <c:strCache>
                <c:ptCount val="5"/>
                <c:pt idx="0">
                  <c:v>PRE16 NB-IoT</c:v>
                </c:pt>
                <c:pt idx="1">
                  <c:v>PRE16 eMTC</c:v>
                </c:pt>
                <c:pt idx="2">
                  <c:v>PRE15 V2X SL</c:v>
                </c:pt>
                <c:pt idx="3">
                  <c:v>PRE16 Pos</c:v>
                </c:pt>
                <c:pt idx="4">
                  <c:v>PRE16 LTE Other</c:v>
                </c:pt>
              </c:strCache>
            </c:strRef>
          </c:cat>
          <c:val>
            <c:numRef>
              <c:f>STAT!$C$53:$C$57</c:f>
              <c:numCache>
                <c:formatCode>General</c:formatCode>
                <c:ptCount val="5"/>
                <c:pt idx="0">
                  <c:v>0</c:v>
                </c:pt>
                <c:pt idx="1">
                  <c:v>1</c:v>
                </c:pt>
                <c:pt idx="2">
                  <c:v>0</c:v>
                </c:pt>
                <c:pt idx="3">
                  <c:v>0</c:v>
                </c:pt>
                <c:pt idx="4">
                  <c:v>2</c:v>
                </c:pt>
              </c:numCache>
            </c:numRef>
          </c:val>
          <c:extLst>
            <c:ext xmlns:c16="http://schemas.microsoft.com/office/drawing/2014/chart" uri="{C3380CC4-5D6E-409C-BE32-E72D297353CC}">
              <c16:uniqueId val="{00000000-A1D7-4539-8062-1C62855A3F85}"/>
            </c:ext>
          </c:extLst>
        </c:ser>
        <c:ser>
          <c:idx val="1"/>
          <c:order val="1"/>
          <c:tx>
            <c:strRef>
              <c:f>STAT!$D$52</c:f>
              <c:strCache>
                <c:ptCount val="1"/>
                <c:pt idx="0">
                  <c:v>Tdocs 118-e</c:v>
                </c:pt>
              </c:strCache>
            </c:strRef>
          </c:tx>
          <c:spPr>
            <a:solidFill>
              <a:schemeClr val="accent2"/>
            </a:solidFill>
            <a:ln>
              <a:noFill/>
            </a:ln>
            <a:effectLst/>
          </c:spPr>
          <c:invertIfNegative val="0"/>
          <c:cat>
            <c:strRef>
              <c:f>STAT!$B$53:$B$57</c:f>
              <c:strCache>
                <c:ptCount val="5"/>
                <c:pt idx="0">
                  <c:v>PRE16 NB-IoT</c:v>
                </c:pt>
                <c:pt idx="1">
                  <c:v>PRE16 eMTC</c:v>
                </c:pt>
                <c:pt idx="2">
                  <c:v>PRE15 V2X SL</c:v>
                </c:pt>
                <c:pt idx="3">
                  <c:v>PRE16 Pos</c:v>
                </c:pt>
                <c:pt idx="4">
                  <c:v>PRE16 LTE Other</c:v>
                </c:pt>
              </c:strCache>
            </c:strRef>
          </c:cat>
          <c:val>
            <c:numRef>
              <c:f>STAT!$D$53:$D$57</c:f>
              <c:numCache>
                <c:formatCode>General</c:formatCode>
                <c:ptCount val="5"/>
                <c:pt idx="0">
                  <c:v>0</c:v>
                </c:pt>
                <c:pt idx="1">
                  <c:v>5</c:v>
                </c:pt>
                <c:pt idx="2">
                  <c:v>0</c:v>
                </c:pt>
                <c:pt idx="3">
                  <c:v>0</c:v>
                </c:pt>
                <c:pt idx="4">
                  <c:v>18</c:v>
                </c:pt>
              </c:numCache>
            </c:numRef>
          </c:val>
          <c:extLst>
            <c:ext xmlns:c16="http://schemas.microsoft.com/office/drawing/2014/chart" uri="{C3380CC4-5D6E-409C-BE32-E72D297353CC}">
              <c16:uniqueId val="{00000001-A1D7-4539-8062-1C62855A3F85}"/>
            </c:ext>
          </c:extLst>
        </c:ser>
        <c:dLbls>
          <c:showLegendKey val="0"/>
          <c:showVal val="0"/>
          <c:showCatName val="0"/>
          <c:showSerName val="0"/>
          <c:showPercent val="0"/>
          <c:showBubbleSize val="0"/>
        </c:dLbls>
        <c:gapWidth val="219"/>
        <c:overlap val="-27"/>
        <c:axId val="680814383"/>
        <c:axId val="680802735"/>
      </c:barChart>
      <c:catAx>
        <c:axId val="6808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02735"/>
        <c:crosses val="autoZero"/>
        <c:auto val="1"/>
        <c:lblAlgn val="ctr"/>
        <c:lblOffset val="100"/>
        <c:noMultiLvlLbl val="0"/>
      </c:catAx>
      <c:valAx>
        <c:axId val="68080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143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NR</a:t>
            </a:r>
            <a:r>
              <a:rPr lang="en-GB" baseline="0"/>
              <a:t> Rel-17</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19037132987910191"/>
          <c:w val="0.89608534737574208"/>
          <c:h val="0.40741095834523278"/>
        </c:manualLayout>
      </c:layout>
      <c:barChart>
        <c:barDir val="col"/>
        <c:grouping val="clustered"/>
        <c:varyColors val="0"/>
        <c:ser>
          <c:idx val="0"/>
          <c:order val="0"/>
          <c:tx>
            <c:strRef>
              <c:f>STAT!$C$17</c:f>
              <c:strCache>
                <c:ptCount val="1"/>
                <c:pt idx="0">
                  <c:v>Agreed CRs</c:v>
                </c:pt>
              </c:strCache>
            </c:strRef>
          </c:tx>
          <c:spPr>
            <a:solidFill>
              <a:schemeClr val="accent1"/>
            </a:solidFill>
            <a:ln>
              <a:noFill/>
            </a:ln>
            <a:effectLst/>
          </c:spPr>
          <c:invertIfNegative val="0"/>
          <c:cat>
            <c:strRef>
              <c:f>STAT!$B$18:$B$42</c:f>
              <c:strCache>
                <c:ptCount val="25"/>
                <c:pt idx="0">
                  <c:v>General</c:v>
                </c:pt>
                <c:pt idx="1">
                  <c:v>MBS</c:v>
                </c:pt>
                <c:pt idx="2">
                  <c:v>MR DCCA</c:v>
                </c:pt>
                <c:pt idx="3">
                  <c:v>MUSIM</c:v>
                </c:pt>
                <c:pt idx="4">
                  <c:v>eIAB</c:v>
                </c:pt>
                <c:pt idx="5">
                  <c:v>IIOTURLLC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STAT!$C$18:$C$42</c:f>
              <c:numCache>
                <c:formatCode>General</c:formatCode>
                <c:ptCount val="25"/>
                <c:pt idx="0">
                  <c:v>5</c:v>
                </c:pt>
                <c:pt idx="1">
                  <c:v>4</c:v>
                </c:pt>
                <c:pt idx="2">
                  <c:v>7</c:v>
                </c:pt>
                <c:pt idx="3">
                  <c:v>5</c:v>
                </c:pt>
                <c:pt idx="4">
                  <c:v>7</c:v>
                </c:pt>
                <c:pt idx="5">
                  <c:v>3</c:v>
                </c:pt>
                <c:pt idx="6">
                  <c:v>4</c:v>
                </c:pt>
                <c:pt idx="7">
                  <c:v>7</c:v>
                </c:pt>
                <c:pt idx="8">
                  <c:v>4</c:v>
                </c:pt>
                <c:pt idx="9">
                  <c:v>5</c:v>
                </c:pt>
                <c:pt idx="10">
                  <c:v>4</c:v>
                </c:pt>
                <c:pt idx="11">
                  <c:v>5</c:v>
                </c:pt>
                <c:pt idx="12">
                  <c:v>4</c:v>
                </c:pt>
                <c:pt idx="13">
                  <c:v>3</c:v>
                </c:pt>
                <c:pt idx="14">
                  <c:v>2</c:v>
                </c:pt>
                <c:pt idx="15">
                  <c:v>5</c:v>
                </c:pt>
                <c:pt idx="16">
                  <c:v>1</c:v>
                </c:pt>
                <c:pt idx="17">
                  <c:v>2</c:v>
                </c:pt>
                <c:pt idx="18">
                  <c:v>3</c:v>
                </c:pt>
                <c:pt idx="19">
                  <c:v>3</c:v>
                </c:pt>
                <c:pt idx="20">
                  <c:v>4</c:v>
                </c:pt>
                <c:pt idx="21">
                  <c:v>22</c:v>
                </c:pt>
                <c:pt idx="22">
                  <c:v>1</c:v>
                </c:pt>
                <c:pt idx="23">
                  <c:v>2</c:v>
                </c:pt>
                <c:pt idx="24">
                  <c:v>16</c:v>
                </c:pt>
              </c:numCache>
            </c:numRef>
          </c:val>
          <c:extLst>
            <c:ext xmlns:c16="http://schemas.microsoft.com/office/drawing/2014/chart" uri="{C3380CC4-5D6E-409C-BE32-E72D297353CC}">
              <c16:uniqueId val="{00000000-CA73-4561-B308-E4C51901B9E5}"/>
            </c:ext>
          </c:extLst>
        </c:ser>
        <c:ser>
          <c:idx val="1"/>
          <c:order val="1"/>
          <c:tx>
            <c:strRef>
              <c:f>STAT!$D$17</c:f>
              <c:strCache>
                <c:ptCount val="1"/>
                <c:pt idx="0">
                  <c:v>Tdocs 118-e</c:v>
                </c:pt>
              </c:strCache>
            </c:strRef>
          </c:tx>
          <c:spPr>
            <a:solidFill>
              <a:schemeClr val="accent2"/>
            </a:solidFill>
            <a:ln>
              <a:noFill/>
            </a:ln>
            <a:effectLst/>
          </c:spPr>
          <c:invertIfNegative val="0"/>
          <c:cat>
            <c:strRef>
              <c:f>STAT!$B$18:$B$42</c:f>
              <c:strCache>
                <c:ptCount val="25"/>
                <c:pt idx="0">
                  <c:v>General</c:v>
                </c:pt>
                <c:pt idx="1">
                  <c:v>MBS</c:v>
                </c:pt>
                <c:pt idx="2">
                  <c:v>MR DCCA</c:v>
                </c:pt>
                <c:pt idx="3">
                  <c:v>MUSIM</c:v>
                </c:pt>
                <c:pt idx="4">
                  <c:v>eIAB</c:v>
                </c:pt>
                <c:pt idx="5">
                  <c:v>IIOTURLLC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STAT!$D$18:$D$42</c:f>
              <c:numCache>
                <c:formatCode>General</c:formatCode>
                <c:ptCount val="25"/>
                <c:pt idx="0">
                  <c:v>57</c:v>
                </c:pt>
                <c:pt idx="1">
                  <c:v>136</c:v>
                </c:pt>
                <c:pt idx="2">
                  <c:v>106</c:v>
                </c:pt>
                <c:pt idx="3">
                  <c:v>60</c:v>
                </c:pt>
                <c:pt idx="4">
                  <c:v>69</c:v>
                </c:pt>
                <c:pt idx="5">
                  <c:v>39</c:v>
                </c:pt>
                <c:pt idx="6">
                  <c:v>80</c:v>
                </c:pt>
                <c:pt idx="7">
                  <c:v>155</c:v>
                </c:pt>
                <c:pt idx="8">
                  <c:v>72</c:v>
                </c:pt>
                <c:pt idx="9">
                  <c:v>77</c:v>
                </c:pt>
                <c:pt idx="10">
                  <c:v>179</c:v>
                </c:pt>
                <c:pt idx="11">
                  <c:v>166</c:v>
                </c:pt>
                <c:pt idx="12">
                  <c:v>119</c:v>
                </c:pt>
                <c:pt idx="13">
                  <c:v>76</c:v>
                </c:pt>
                <c:pt idx="14">
                  <c:v>38</c:v>
                </c:pt>
                <c:pt idx="15">
                  <c:v>163</c:v>
                </c:pt>
                <c:pt idx="16">
                  <c:v>5</c:v>
                </c:pt>
                <c:pt idx="17">
                  <c:v>65</c:v>
                </c:pt>
                <c:pt idx="18">
                  <c:v>24</c:v>
                </c:pt>
                <c:pt idx="19">
                  <c:v>25</c:v>
                </c:pt>
                <c:pt idx="20">
                  <c:v>42</c:v>
                </c:pt>
                <c:pt idx="21">
                  <c:v>85</c:v>
                </c:pt>
                <c:pt idx="22">
                  <c:v>56</c:v>
                </c:pt>
                <c:pt idx="23">
                  <c:v>11</c:v>
                </c:pt>
                <c:pt idx="24">
                  <c:v>107</c:v>
                </c:pt>
              </c:numCache>
            </c:numRef>
          </c:val>
          <c:extLst>
            <c:ext xmlns:c16="http://schemas.microsoft.com/office/drawing/2014/chart" uri="{C3380CC4-5D6E-409C-BE32-E72D297353CC}">
              <c16:uniqueId val="{00000001-CA73-4561-B308-E4C51901B9E5}"/>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legend>
      <c:legendPos val="b"/>
      <c:layout>
        <c:manualLayout>
          <c:xMode val="edge"/>
          <c:yMode val="edge"/>
          <c:x val="0.36396985860638387"/>
          <c:y val="0.79592758291577193"/>
          <c:w val="0.27206028278723227"/>
          <c:h val="6.392090193271295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EUTRA</a:t>
            </a:r>
            <a:r>
              <a:rPr lang="en-GB" baseline="0"/>
              <a:t> Rel-17</a:t>
            </a:r>
            <a:endParaRPr lang="en-GB"/>
          </a:p>
        </c:rich>
      </c:tx>
      <c:layout>
        <c:manualLayout>
          <c:xMode val="edge"/>
          <c:yMode val="edge"/>
          <c:x val="0.16314112574593556"/>
          <c:y val="4.8581667676155877E-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STAT!$C$44</c:f>
              <c:strCache>
                <c:ptCount val="1"/>
                <c:pt idx="0">
                  <c:v>Agreed CRs</c:v>
                </c:pt>
              </c:strCache>
            </c:strRef>
          </c:tx>
          <c:spPr>
            <a:solidFill>
              <a:schemeClr val="accent1"/>
            </a:solidFill>
            <a:ln>
              <a:noFill/>
            </a:ln>
            <a:effectLst/>
          </c:spPr>
          <c:invertIfNegative val="0"/>
          <c:cat>
            <c:strRef>
              <c:f>STAT!$B$45:$B$50</c:f>
              <c:strCache>
                <c:ptCount val="6"/>
                <c:pt idx="0">
                  <c:v>EUTRA General</c:v>
                </c:pt>
                <c:pt idx="1">
                  <c:v>eMTC NB-IoT</c:v>
                </c:pt>
                <c:pt idx="2">
                  <c:v>IoT-NTN</c:v>
                </c:pt>
                <c:pt idx="3">
                  <c:v>Other</c:v>
                </c:pt>
                <c:pt idx="4">
                  <c:v>UPIP</c:v>
                </c:pt>
                <c:pt idx="5">
                  <c:v>Incl Lang</c:v>
                </c:pt>
              </c:strCache>
            </c:strRef>
          </c:cat>
          <c:val>
            <c:numRef>
              <c:f>STAT!$C$45:$C$50</c:f>
              <c:numCache>
                <c:formatCode>General</c:formatCode>
                <c:ptCount val="6"/>
                <c:pt idx="0">
                  <c:v>1</c:v>
                </c:pt>
                <c:pt idx="1">
                  <c:v>2</c:v>
                </c:pt>
                <c:pt idx="2">
                  <c:v>5</c:v>
                </c:pt>
                <c:pt idx="3">
                  <c:v>0</c:v>
                </c:pt>
                <c:pt idx="4">
                  <c:v>0</c:v>
                </c:pt>
                <c:pt idx="5">
                  <c:v>0</c:v>
                </c:pt>
              </c:numCache>
            </c:numRef>
          </c:val>
          <c:extLst>
            <c:ext xmlns:c16="http://schemas.microsoft.com/office/drawing/2014/chart" uri="{C3380CC4-5D6E-409C-BE32-E72D297353CC}">
              <c16:uniqueId val="{00000000-8695-421A-8A9B-A43BD6C3A468}"/>
            </c:ext>
          </c:extLst>
        </c:ser>
        <c:ser>
          <c:idx val="1"/>
          <c:order val="1"/>
          <c:tx>
            <c:strRef>
              <c:f>STAT!$D$44</c:f>
              <c:strCache>
                <c:ptCount val="1"/>
                <c:pt idx="0">
                  <c:v>Tdocs</c:v>
                </c:pt>
              </c:strCache>
            </c:strRef>
          </c:tx>
          <c:spPr>
            <a:solidFill>
              <a:schemeClr val="accent2"/>
            </a:solidFill>
            <a:ln>
              <a:noFill/>
            </a:ln>
            <a:effectLst/>
          </c:spPr>
          <c:invertIfNegative val="0"/>
          <c:cat>
            <c:strRef>
              <c:f>STAT!$B$45:$B$50</c:f>
              <c:strCache>
                <c:ptCount val="6"/>
                <c:pt idx="0">
                  <c:v>EUTRA General</c:v>
                </c:pt>
                <c:pt idx="1">
                  <c:v>eMTC NB-IoT</c:v>
                </c:pt>
                <c:pt idx="2">
                  <c:v>IoT-NTN</c:v>
                </c:pt>
                <c:pt idx="3">
                  <c:v>Other</c:v>
                </c:pt>
                <c:pt idx="4">
                  <c:v>UPIP</c:v>
                </c:pt>
                <c:pt idx="5">
                  <c:v>Incl Lang</c:v>
                </c:pt>
              </c:strCache>
            </c:strRef>
          </c:cat>
          <c:val>
            <c:numRef>
              <c:f>STAT!$D$45:$D$50</c:f>
              <c:numCache>
                <c:formatCode>General</c:formatCode>
                <c:ptCount val="6"/>
                <c:pt idx="0">
                  <c:v>9</c:v>
                </c:pt>
                <c:pt idx="1">
                  <c:v>14</c:v>
                </c:pt>
                <c:pt idx="2">
                  <c:v>93</c:v>
                </c:pt>
                <c:pt idx="3">
                  <c:v>1</c:v>
                </c:pt>
                <c:pt idx="4">
                  <c:v>1</c:v>
                </c:pt>
                <c:pt idx="5">
                  <c:v>0</c:v>
                </c:pt>
              </c:numCache>
            </c:numRef>
          </c:val>
          <c:extLst>
            <c:ext xmlns:c16="http://schemas.microsoft.com/office/drawing/2014/chart" uri="{C3380CC4-5D6E-409C-BE32-E72D297353CC}">
              <c16:uniqueId val="{00000001-8695-421A-8A9B-A43BD6C3A468}"/>
            </c:ext>
          </c:extLst>
        </c:ser>
        <c:dLbls>
          <c:showLegendKey val="0"/>
          <c:showVal val="0"/>
          <c:showCatName val="0"/>
          <c:showSerName val="0"/>
          <c:showPercent val="0"/>
          <c:showBubbleSize val="0"/>
        </c:dLbls>
        <c:gapWidth val="219"/>
        <c:overlap val="-27"/>
        <c:axId val="681952367"/>
        <c:axId val="681953199"/>
      </c:barChart>
      <c:catAx>
        <c:axId val="681952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1953199"/>
        <c:crosses val="autoZero"/>
        <c:auto val="1"/>
        <c:lblAlgn val="ctr"/>
        <c:lblOffset val="100"/>
        <c:noMultiLvlLbl val="0"/>
      </c:catAx>
      <c:valAx>
        <c:axId val="6819531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1952367"/>
        <c:crosses val="autoZero"/>
        <c:crossBetween val="between"/>
      </c:valAx>
      <c:spPr>
        <a:noFill/>
        <a:ln>
          <a:noFill/>
        </a:ln>
        <a:effectLst/>
      </c:spPr>
    </c:plotArea>
    <c:legend>
      <c:legendPos val="b"/>
      <c:layout>
        <c:manualLayout>
          <c:xMode val="edge"/>
          <c:yMode val="edge"/>
          <c:x val="0.21551093238021141"/>
          <c:y val="0.81370129214617415"/>
          <c:w val="0.58071304881361818"/>
          <c:h val="9.014486169997981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59767842827177"/>
          <c:y val="0.2714057106060509"/>
          <c:w val="0.75403551543504765"/>
          <c:h val="0.37707761622390384"/>
        </c:manualLayout>
      </c:layout>
      <c:barChart>
        <c:barDir val="col"/>
        <c:grouping val="clustered"/>
        <c:varyColors val="0"/>
        <c:ser>
          <c:idx val="0"/>
          <c:order val="0"/>
          <c:tx>
            <c:strRef>
              <c:f>STAT!$H$72</c:f>
              <c:strCache>
                <c:ptCount val="1"/>
                <c:pt idx="0">
                  <c:v>Tdocs (no)</c:v>
                </c:pt>
              </c:strCache>
            </c:strRef>
          </c:tx>
          <c:spPr>
            <a:solidFill>
              <a:schemeClr val="accent1"/>
            </a:solidFill>
            <a:ln>
              <a:noFill/>
            </a:ln>
            <a:effectLst/>
          </c:spPr>
          <c:invertIfNegative val="0"/>
          <c:cat>
            <c:strRef>
              <c:f>STAT!$B$73:$B$85</c:f>
              <c:strCache>
                <c:ptCount val="13"/>
                <c:pt idx="0">
                  <c:v>R2 109-e</c:v>
                </c:pt>
                <c:pt idx="1">
                  <c:v>R2 109bis-e</c:v>
                </c:pt>
                <c:pt idx="2">
                  <c:v>R2 110-e</c:v>
                </c:pt>
                <c:pt idx="3">
                  <c:v>R2 111-e</c:v>
                </c:pt>
                <c:pt idx="4">
                  <c:v>R2 112-e</c:v>
                </c:pt>
                <c:pt idx="5">
                  <c:v>R2 113-e</c:v>
                </c:pt>
                <c:pt idx="6">
                  <c:v>R2 113bis-e</c:v>
                </c:pt>
                <c:pt idx="7">
                  <c:v>R2 114-e</c:v>
                </c:pt>
                <c:pt idx="8">
                  <c:v>R2 115-e</c:v>
                </c:pt>
                <c:pt idx="9">
                  <c:v>R2 116-e</c:v>
                </c:pt>
                <c:pt idx="10">
                  <c:v>R2 116bis-e</c:v>
                </c:pt>
                <c:pt idx="11">
                  <c:v>R2 117-e</c:v>
                </c:pt>
                <c:pt idx="12">
                  <c:v>R2 118-e</c:v>
                </c:pt>
              </c:strCache>
            </c:strRef>
          </c:cat>
          <c:val>
            <c:numRef>
              <c:f>STAT!$H$73:$H$85</c:f>
              <c:numCache>
                <c:formatCode>General</c:formatCode>
                <c:ptCount val="13"/>
                <c:pt idx="0">
                  <c:v>2244</c:v>
                </c:pt>
                <c:pt idx="1">
                  <c:v>1633</c:v>
                </c:pt>
                <c:pt idx="2">
                  <c:v>2060</c:v>
                </c:pt>
                <c:pt idx="3">
                  <c:v>2126</c:v>
                </c:pt>
                <c:pt idx="4">
                  <c:v>2475</c:v>
                </c:pt>
                <c:pt idx="5">
                  <c:v>2437</c:v>
                </c:pt>
                <c:pt idx="6">
                  <c:v>2004</c:v>
                </c:pt>
                <c:pt idx="7">
                  <c:v>2073</c:v>
                </c:pt>
                <c:pt idx="8">
                  <c:v>2272</c:v>
                </c:pt>
                <c:pt idx="9">
                  <c:v>2348</c:v>
                </c:pt>
                <c:pt idx="10">
                  <c:v>2055</c:v>
                </c:pt>
                <c:pt idx="11">
                  <c:v>2170</c:v>
                </c:pt>
                <c:pt idx="12">
                  <c:v>2462</c:v>
                </c:pt>
              </c:numCache>
            </c:numRef>
          </c:val>
          <c:extLst>
            <c:ext xmlns:c16="http://schemas.microsoft.com/office/drawing/2014/chart" uri="{C3380CC4-5D6E-409C-BE32-E72D297353CC}">
              <c16:uniqueId val="{00000000-C1F1-47F6-8A2C-0C548CA52ABD}"/>
            </c:ext>
          </c:extLst>
        </c:ser>
        <c:dLbls>
          <c:showLegendKey val="0"/>
          <c:showVal val="0"/>
          <c:showCatName val="0"/>
          <c:showSerName val="0"/>
          <c:showPercent val="0"/>
          <c:showBubbleSize val="0"/>
        </c:dLbls>
        <c:gapWidth val="219"/>
        <c:overlap val="-27"/>
        <c:axId val="-185625696"/>
        <c:axId val="-185628960"/>
      </c:barChart>
      <c:catAx>
        <c:axId val="-18562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8960"/>
        <c:crosses val="autoZero"/>
        <c:auto val="1"/>
        <c:lblAlgn val="ctr"/>
        <c:lblOffset val="100"/>
        <c:noMultiLvlLbl val="0"/>
      </c:catAx>
      <c:valAx>
        <c:axId val="-185628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5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STAT!$C$72</c:f>
              <c:strCache>
                <c:ptCount val="1"/>
                <c:pt idx="0">
                  <c:v>GTW (h)</c:v>
                </c:pt>
              </c:strCache>
            </c:strRef>
          </c:tx>
          <c:spPr>
            <a:solidFill>
              <a:schemeClr val="accent1"/>
            </a:solidFill>
            <a:ln>
              <a:noFill/>
            </a:ln>
            <a:effectLst/>
          </c:spPr>
          <c:invertIfNegative val="0"/>
          <c:cat>
            <c:strRef>
              <c:f>STAT!$B$73:$B$85</c:f>
              <c:strCache>
                <c:ptCount val="13"/>
                <c:pt idx="0">
                  <c:v>R2 109-e</c:v>
                </c:pt>
                <c:pt idx="1">
                  <c:v>R2 109bis-e</c:v>
                </c:pt>
                <c:pt idx="2">
                  <c:v>R2 110-e</c:v>
                </c:pt>
                <c:pt idx="3">
                  <c:v>R2 111-e</c:v>
                </c:pt>
                <c:pt idx="4">
                  <c:v>R2 112-e</c:v>
                </c:pt>
                <c:pt idx="5">
                  <c:v>R2 113-e</c:v>
                </c:pt>
                <c:pt idx="6">
                  <c:v>R2 113bis-e</c:v>
                </c:pt>
                <c:pt idx="7">
                  <c:v>R2 114-e</c:v>
                </c:pt>
                <c:pt idx="8">
                  <c:v>R2 115-e</c:v>
                </c:pt>
                <c:pt idx="9">
                  <c:v>R2 116-e</c:v>
                </c:pt>
                <c:pt idx="10">
                  <c:v>R2 116bis-e</c:v>
                </c:pt>
                <c:pt idx="11">
                  <c:v>R2 117-e</c:v>
                </c:pt>
                <c:pt idx="12">
                  <c:v>R2 118-e</c:v>
                </c:pt>
              </c:strCache>
            </c:strRef>
          </c:cat>
          <c:val>
            <c:numRef>
              <c:f>STAT!$C$73:$C$85</c:f>
              <c:numCache>
                <c:formatCode>General</c:formatCode>
                <c:ptCount val="13"/>
                <c:pt idx="0">
                  <c:v>65</c:v>
                </c:pt>
                <c:pt idx="1">
                  <c:v>66</c:v>
                </c:pt>
                <c:pt idx="2">
                  <c:v>72</c:v>
                </c:pt>
                <c:pt idx="3">
                  <c:v>77</c:v>
                </c:pt>
                <c:pt idx="4">
                  <c:v>86.5</c:v>
                </c:pt>
                <c:pt idx="5">
                  <c:v>81.8</c:v>
                </c:pt>
                <c:pt idx="6">
                  <c:v>55.7</c:v>
                </c:pt>
                <c:pt idx="7">
                  <c:v>56</c:v>
                </c:pt>
                <c:pt idx="8">
                  <c:v>74.099999999999994</c:v>
                </c:pt>
                <c:pt idx="9">
                  <c:v>74.8</c:v>
                </c:pt>
                <c:pt idx="10">
                  <c:v>57</c:v>
                </c:pt>
                <c:pt idx="11">
                  <c:v>80.900000000000006</c:v>
                </c:pt>
                <c:pt idx="12">
                  <c:v>76.2</c:v>
                </c:pt>
              </c:numCache>
            </c:numRef>
          </c:val>
          <c:extLst>
            <c:ext xmlns:c16="http://schemas.microsoft.com/office/drawing/2014/chart" uri="{C3380CC4-5D6E-409C-BE32-E72D297353CC}">
              <c16:uniqueId val="{00000000-3B94-4861-A549-158FE0B022E8}"/>
            </c:ext>
          </c:extLst>
        </c:ser>
        <c:dLbls>
          <c:showLegendKey val="0"/>
          <c:showVal val="0"/>
          <c:showCatName val="0"/>
          <c:showSerName val="0"/>
          <c:showPercent val="0"/>
          <c:showBubbleSize val="0"/>
        </c:dLbls>
        <c:gapWidth val="219"/>
        <c:overlap val="-27"/>
        <c:axId val="-185624064"/>
        <c:axId val="-185627872"/>
      </c:barChart>
      <c:catAx>
        <c:axId val="-18562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872"/>
        <c:crosses val="autoZero"/>
        <c:auto val="1"/>
        <c:lblAlgn val="ctr"/>
        <c:lblOffset val="100"/>
        <c:noMultiLvlLbl val="0"/>
      </c:catAx>
      <c:valAx>
        <c:axId val="-18562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400" b="0" i="0" baseline="0">
                <a:effectLst/>
              </a:rPr>
              <a:t>AT Tech Offline Disc</a:t>
            </a:r>
            <a:endParaRPr lang="en-GB" sz="110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barChart>
        <c:barDir val="col"/>
        <c:grouping val="clustered"/>
        <c:varyColors val="0"/>
        <c:ser>
          <c:idx val="0"/>
          <c:order val="0"/>
          <c:tx>
            <c:strRef>
              <c:f>STAT!$F$72</c:f>
              <c:strCache>
                <c:ptCount val="1"/>
                <c:pt idx="0">
                  <c:v>Email Disc (no)</c:v>
                </c:pt>
              </c:strCache>
            </c:strRef>
          </c:tx>
          <c:spPr>
            <a:solidFill>
              <a:schemeClr val="accent1"/>
            </a:solidFill>
            <a:ln>
              <a:noFill/>
            </a:ln>
            <a:effectLst/>
          </c:spPr>
          <c:invertIfNegative val="0"/>
          <c:cat>
            <c:strRef>
              <c:f>STAT!$B$73:$B$85</c:f>
              <c:strCache>
                <c:ptCount val="13"/>
                <c:pt idx="0">
                  <c:v>R2 109-e</c:v>
                </c:pt>
                <c:pt idx="1">
                  <c:v>R2 109bis-e</c:v>
                </c:pt>
                <c:pt idx="2">
                  <c:v>R2 110-e</c:v>
                </c:pt>
                <c:pt idx="3">
                  <c:v>R2 111-e</c:v>
                </c:pt>
                <c:pt idx="4">
                  <c:v>R2 112-e</c:v>
                </c:pt>
                <c:pt idx="5">
                  <c:v>R2 113-e</c:v>
                </c:pt>
                <c:pt idx="6">
                  <c:v>R2 113bis-e</c:v>
                </c:pt>
                <c:pt idx="7">
                  <c:v>R2 114-e</c:v>
                </c:pt>
                <c:pt idx="8">
                  <c:v>R2 115-e</c:v>
                </c:pt>
                <c:pt idx="9">
                  <c:v>R2 116-e</c:v>
                </c:pt>
                <c:pt idx="10">
                  <c:v>R2 116bis-e</c:v>
                </c:pt>
                <c:pt idx="11">
                  <c:v>R2 117-e</c:v>
                </c:pt>
                <c:pt idx="12">
                  <c:v>R2 118-e</c:v>
                </c:pt>
              </c:strCache>
            </c:strRef>
          </c:cat>
          <c:val>
            <c:numRef>
              <c:f>STAT!$F$73:$F$85</c:f>
              <c:numCache>
                <c:formatCode>General</c:formatCode>
                <c:ptCount val="13"/>
                <c:pt idx="0">
                  <c:v>210</c:v>
                </c:pt>
                <c:pt idx="1">
                  <c:v>163</c:v>
                </c:pt>
                <c:pt idx="2">
                  <c:v>174</c:v>
                </c:pt>
                <c:pt idx="3">
                  <c:v>123</c:v>
                </c:pt>
                <c:pt idx="4">
                  <c:v>161</c:v>
                </c:pt>
                <c:pt idx="5">
                  <c:v>134</c:v>
                </c:pt>
                <c:pt idx="6">
                  <c:v>91</c:v>
                </c:pt>
                <c:pt idx="7">
                  <c:v>82</c:v>
                </c:pt>
                <c:pt idx="8">
                  <c:v>107</c:v>
                </c:pt>
                <c:pt idx="9">
                  <c:v>124</c:v>
                </c:pt>
                <c:pt idx="10">
                  <c:v>103</c:v>
                </c:pt>
                <c:pt idx="11">
                  <c:v>187</c:v>
                </c:pt>
                <c:pt idx="12">
                  <c:v>180</c:v>
                </c:pt>
              </c:numCache>
            </c:numRef>
          </c:val>
          <c:extLst>
            <c:ext xmlns:c16="http://schemas.microsoft.com/office/drawing/2014/chart" uri="{C3380CC4-5D6E-409C-BE32-E72D297353CC}">
              <c16:uniqueId val="{00000000-5877-4F9E-903A-215E0AE73283}"/>
            </c:ext>
          </c:extLst>
        </c:ser>
        <c:dLbls>
          <c:showLegendKey val="0"/>
          <c:showVal val="0"/>
          <c:showCatName val="0"/>
          <c:showSerName val="0"/>
          <c:showPercent val="0"/>
          <c:showBubbleSize val="0"/>
        </c:dLbls>
        <c:gapWidth val="219"/>
        <c:overlap val="-27"/>
        <c:axId val="-185626240"/>
        <c:axId val="-185627328"/>
      </c:barChart>
      <c:catAx>
        <c:axId val="-18562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328"/>
        <c:crosses val="autoZero"/>
        <c:auto val="1"/>
        <c:lblAlgn val="ctr"/>
        <c:lblOffset val="100"/>
        <c:noMultiLvlLbl val="0"/>
      </c:catAx>
      <c:valAx>
        <c:axId val="-18562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6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Offline Details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STAT!$D$72</c:f>
              <c:strCache>
                <c:ptCount val="1"/>
                <c:pt idx="0">
                  <c:v>Draft files (no)</c:v>
                </c:pt>
              </c:strCache>
            </c:strRef>
          </c:tx>
          <c:spPr>
            <a:solidFill>
              <a:schemeClr val="accent1"/>
            </a:solidFill>
            <a:ln>
              <a:noFill/>
            </a:ln>
            <a:effectLst/>
          </c:spPr>
          <c:invertIfNegative val="0"/>
          <c:cat>
            <c:strRef>
              <c:f>STAT!$B$73:$B$85</c:f>
              <c:strCache>
                <c:ptCount val="13"/>
                <c:pt idx="0">
                  <c:v>R2 109-e</c:v>
                </c:pt>
                <c:pt idx="1">
                  <c:v>R2 109bis-e</c:v>
                </c:pt>
                <c:pt idx="2">
                  <c:v>R2 110-e</c:v>
                </c:pt>
                <c:pt idx="3">
                  <c:v>R2 111-e</c:v>
                </c:pt>
                <c:pt idx="4">
                  <c:v>R2 112-e</c:v>
                </c:pt>
                <c:pt idx="5">
                  <c:v>R2 113-e</c:v>
                </c:pt>
                <c:pt idx="6">
                  <c:v>R2 113bis-e</c:v>
                </c:pt>
                <c:pt idx="7">
                  <c:v>R2 114-e</c:v>
                </c:pt>
                <c:pt idx="8">
                  <c:v>R2 115-e</c:v>
                </c:pt>
                <c:pt idx="9">
                  <c:v>R2 116-e</c:v>
                </c:pt>
                <c:pt idx="10">
                  <c:v>R2 116bis-e</c:v>
                </c:pt>
                <c:pt idx="11">
                  <c:v>R2 117-e</c:v>
                </c:pt>
                <c:pt idx="12">
                  <c:v>R2 118-e</c:v>
                </c:pt>
              </c:strCache>
            </c:strRef>
          </c:cat>
          <c:val>
            <c:numRef>
              <c:f>STAT!$D$73:$D$85</c:f>
              <c:numCache>
                <c:formatCode>General</c:formatCode>
                <c:ptCount val="13"/>
                <c:pt idx="0">
                  <c:v>3137</c:v>
                </c:pt>
                <c:pt idx="1">
                  <c:v>2940</c:v>
                </c:pt>
                <c:pt idx="2">
                  <c:v>3078</c:v>
                </c:pt>
                <c:pt idx="3">
                  <c:v>2830</c:v>
                </c:pt>
                <c:pt idx="4">
                  <c:v>2714</c:v>
                </c:pt>
                <c:pt idx="5">
                  <c:v>3120</c:v>
                </c:pt>
                <c:pt idx="6">
                  <c:v>2303</c:v>
                </c:pt>
                <c:pt idx="7">
                  <c:v>2056</c:v>
                </c:pt>
                <c:pt idx="8">
                  <c:v>2748</c:v>
                </c:pt>
                <c:pt idx="9">
                  <c:v>2957</c:v>
                </c:pt>
                <c:pt idx="10">
                  <c:v>2351</c:v>
                </c:pt>
                <c:pt idx="11">
                  <c:v>4229</c:v>
                </c:pt>
                <c:pt idx="12">
                  <c:v>4236</c:v>
                </c:pt>
              </c:numCache>
            </c:numRef>
          </c:val>
          <c:extLst>
            <c:ext xmlns:c16="http://schemas.microsoft.com/office/drawing/2014/chart" uri="{C3380CC4-5D6E-409C-BE32-E72D297353CC}">
              <c16:uniqueId val="{00000000-E265-4CE2-B35E-84D5B1B8CCFE}"/>
            </c:ext>
          </c:extLst>
        </c:ser>
        <c:ser>
          <c:idx val="1"/>
          <c:order val="1"/>
          <c:tx>
            <c:strRef>
              <c:f>STAT!$G$72</c:f>
              <c:strCache>
                <c:ptCount val="1"/>
                <c:pt idx="0">
                  <c:v>Emails (no)</c:v>
                </c:pt>
              </c:strCache>
            </c:strRef>
          </c:tx>
          <c:spPr>
            <a:solidFill>
              <a:schemeClr val="accent2"/>
            </a:solidFill>
            <a:ln>
              <a:noFill/>
            </a:ln>
            <a:effectLst/>
          </c:spPr>
          <c:invertIfNegative val="0"/>
          <c:cat>
            <c:strRef>
              <c:f>STAT!$B$73:$B$85</c:f>
              <c:strCache>
                <c:ptCount val="13"/>
                <c:pt idx="0">
                  <c:v>R2 109-e</c:v>
                </c:pt>
                <c:pt idx="1">
                  <c:v>R2 109bis-e</c:v>
                </c:pt>
                <c:pt idx="2">
                  <c:v>R2 110-e</c:v>
                </c:pt>
                <c:pt idx="3">
                  <c:v>R2 111-e</c:v>
                </c:pt>
                <c:pt idx="4">
                  <c:v>R2 112-e</c:v>
                </c:pt>
                <c:pt idx="5">
                  <c:v>R2 113-e</c:v>
                </c:pt>
                <c:pt idx="6">
                  <c:v>R2 113bis-e</c:v>
                </c:pt>
                <c:pt idx="7">
                  <c:v>R2 114-e</c:v>
                </c:pt>
                <c:pt idx="8">
                  <c:v>R2 115-e</c:v>
                </c:pt>
                <c:pt idx="9">
                  <c:v>R2 116-e</c:v>
                </c:pt>
                <c:pt idx="10">
                  <c:v>R2 116bis-e</c:v>
                </c:pt>
                <c:pt idx="11">
                  <c:v>R2 117-e</c:v>
                </c:pt>
                <c:pt idx="12">
                  <c:v>R2 118-e</c:v>
                </c:pt>
              </c:strCache>
            </c:strRef>
          </c:cat>
          <c:val>
            <c:numRef>
              <c:f>STAT!$G$73:$G$85</c:f>
              <c:numCache>
                <c:formatCode>General</c:formatCode>
                <c:ptCount val="13"/>
                <c:pt idx="0">
                  <c:v>5500</c:v>
                </c:pt>
                <c:pt idx="1">
                  <c:v>4350</c:v>
                </c:pt>
                <c:pt idx="2">
                  <c:v>4750</c:v>
                </c:pt>
                <c:pt idx="3">
                  <c:v>2000</c:v>
                </c:pt>
                <c:pt idx="4">
                  <c:v>2902</c:v>
                </c:pt>
                <c:pt idx="5">
                  <c:v>2362</c:v>
                </c:pt>
                <c:pt idx="6">
                  <c:v>1581</c:v>
                </c:pt>
                <c:pt idx="7">
                  <c:v>1355</c:v>
                </c:pt>
                <c:pt idx="8">
                  <c:v>1662</c:v>
                </c:pt>
                <c:pt idx="9">
                  <c:v>1619</c:v>
                </c:pt>
                <c:pt idx="11">
                  <c:v>1642</c:v>
                </c:pt>
                <c:pt idx="12">
                  <c:v>2292</c:v>
                </c:pt>
              </c:numCache>
            </c:numRef>
          </c:val>
          <c:extLst>
            <c:ext xmlns:c16="http://schemas.microsoft.com/office/drawing/2014/chart" uri="{C3380CC4-5D6E-409C-BE32-E72D297353CC}">
              <c16:uniqueId val="{00000001-E265-4CE2-B35E-84D5B1B8CCFE}"/>
            </c:ext>
          </c:extLst>
        </c:ser>
        <c:dLbls>
          <c:showLegendKey val="0"/>
          <c:showVal val="0"/>
          <c:showCatName val="0"/>
          <c:showSerName val="0"/>
          <c:showPercent val="0"/>
          <c:showBubbleSize val="0"/>
        </c:dLbls>
        <c:gapWidth val="219"/>
        <c:overlap val="-27"/>
        <c:axId val="805986463"/>
        <c:axId val="806000607"/>
      </c:barChart>
      <c:catAx>
        <c:axId val="8059864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6000607"/>
        <c:crosses val="autoZero"/>
        <c:auto val="1"/>
        <c:lblAlgn val="ctr"/>
        <c:lblOffset val="100"/>
        <c:noMultiLvlLbl val="0"/>
      </c:catAx>
      <c:valAx>
        <c:axId val="8060006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59864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B955D6-ACCE-4337-93A9-BFD11A64B2AC}" type="slidenum">
              <a:rPr lang="en-GB" altLang="en-US" smtClean="0">
                <a:latin typeface="Times New Roman" panose="02020603050405020304" pitchFamily="18" charset="0"/>
              </a:rPr>
              <a:pPr/>
              <a:t>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4022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11535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64212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156034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124117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21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028025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6713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448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RAN#96</a:t>
            </a:r>
          </a:p>
          <a:p>
            <a:pPr eaLnBrk="1" hangingPunct="1">
              <a:defRPr/>
            </a:pPr>
            <a:r>
              <a:rPr lang="sv-SE" altLang="en-US" sz="1400" b="1" dirty="0">
                <a:latin typeface="Arial "/>
              </a:rPr>
              <a:t>Budapest, Hungary,</a:t>
            </a:r>
            <a:r>
              <a:rPr lang="sv-SE" altLang="en-US" sz="1400" b="1" baseline="0" dirty="0">
                <a:latin typeface="Arial "/>
              </a:rPr>
              <a:t> June 6-10, </a:t>
            </a:r>
            <a:r>
              <a:rPr lang="sv-SE" altLang="en-US" sz="1400" b="1" dirty="0">
                <a:latin typeface="Arial "/>
              </a:rPr>
              <a:t>2022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a:latin typeface="Arial "/>
              </a:rPr>
              <a:t>RP-221025</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file:///C:\Users\mtk65284\Documents\3GPP\tsg_ran\WG2_RL2\TSGR2_118-e\Docs\R2-2206472.zip" TargetMode="External"/><Relationship Id="rId2" Type="http://schemas.openxmlformats.org/officeDocument/2006/relationships/hyperlink" Target="file:///C:\Users\mtk65284\Documents\3GPP\tsg_ran\WG2_RL2\TSGR2_118-e\Docs\R2-2206440.zip" TargetMode="External"/><Relationship Id="rId1" Type="http://schemas.openxmlformats.org/officeDocument/2006/relationships/slideLayout" Target="../slideLayouts/slideLayout2.xml"/><Relationship Id="rId4" Type="http://schemas.openxmlformats.org/officeDocument/2006/relationships/hyperlink" Target="file:///C:\Users\mtk65284\Documents\3GPP\tsg_ran\WG2_RL2\TSGR2_118-e\Docs\R2-2206474.zip"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a:t>Status Report </a:t>
            </a:r>
            <a:br>
              <a:rPr lang="en-US" altLang="en-US" dirty="0"/>
            </a:br>
            <a:r>
              <a:rPr lang="en-US" altLang="en-US" dirty="0"/>
              <a:t>RAN WG2 </a:t>
            </a:r>
            <a:br>
              <a:rPr lang="en-US" altLang="en-US" dirty="0"/>
            </a:br>
            <a:r>
              <a:rPr lang="en-US" altLang="en-US" sz="4800" dirty="0"/>
              <a:t>to TSG-RAN #96</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a:latin typeface="Arial" panose="020B0604020202020204" pitchFamily="34" charset="0"/>
              </a:rPr>
              <a:t>v0</a:t>
            </a:r>
          </a:p>
          <a:p>
            <a:pPr marL="0" indent="0" eaLnBrk="1" hangingPunct="1">
              <a:buFontTx/>
              <a:buNone/>
            </a:pPr>
            <a:r>
              <a:rPr lang="en-GB" altLang="en-US" sz="2000" dirty="0">
                <a:latin typeface="Arial" panose="020B0604020202020204" pitchFamily="34" charset="0"/>
              </a:rPr>
              <a:t>Johan Johansson</a:t>
            </a:r>
            <a:endParaRPr lang="en-GB" altLang="en-US" sz="2000" dirty="0"/>
          </a:p>
          <a:p>
            <a:pPr marL="0" indent="0" eaLnBrk="1" hangingPunct="1">
              <a:buFontTx/>
              <a:buNone/>
            </a:pPr>
            <a:r>
              <a:rPr lang="en-GB" altLang="en-US" sz="2000" dirty="0"/>
              <a:t>RAN2 Chairman (</a:t>
            </a:r>
            <a:r>
              <a:rPr lang="en-GB" altLang="en-US" sz="2000" dirty="0" err="1"/>
              <a:t>MediaTek</a:t>
            </a:r>
            <a:r>
              <a:rPr lang="en-GB" altLang="en-US" sz="2000" dirty="0"/>
              <a:t> </a:t>
            </a:r>
            <a:r>
              <a:rPr lang="en-GB" altLang="en-US" sz="2000" dirty="0" err="1"/>
              <a:t>Inc</a:t>
            </a:r>
            <a:r>
              <a:rPr lang="en-GB" altLang="en-US" sz="2000" dirty="0"/>
              <a:t>)</a:t>
            </a:r>
          </a:p>
          <a:p>
            <a:pPr marL="0" indent="0" eaLnBrk="1" hangingPunct="1">
              <a:buFontTx/>
              <a:buNone/>
            </a:pPr>
            <a:endParaRPr lang="en-GB" altLang="en-US" dirty="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Rel-17 Specific Issues</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a:xfrm>
            <a:off x="838200" y="2087879"/>
            <a:ext cx="10515600" cy="4089083"/>
          </a:xfrm>
        </p:spPr>
        <p:txBody>
          <a:bodyPr/>
          <a:lstStyle/>
          <a:p>
            <a:r>
              <a:rPr lang="en-GB" sz="2400" dirty="0"/>
              <a:t>Applicability of SL DRX to SL Relay</a:t>
            </a:r>
          </a:p>
          <a:p>
            <a:pPr lvl="1"/>
            <a:r>
              <a:rPr lang="en-GB" sz="2000" dirty="0"/>
              <a:t>No consensus in RAN2. </a:t>
            </a:r>
          </a:p>
          <a:p>
            <a:pPr lvl="1"/>
            <a:r>
              <a:rPr lang="en-GB" sz="2000" dirty="0"/>
              <a:t>Expect that proponents will bring this to TSG RAN. </a:t>
            </a:r>
          </a:p>
          <a:p>
            <a:r>
              <a:rPr lang="en-GB" sz="2400" dirty="0"/>
              <a:t>Use of NCD SSB for non-redcap UEs. </a:t>
            </a:r>
          </a:p>
          <a:p>
            <a:pPr lvl="1"/>
            <a:r>
              <a:rPr lang="en-GB" sz="2000" dirty="0"/>
              <a:t>No consensus in RAN2, potential impact on other WGs.</a:t>
            </a:r>
          </a:p>
          <a:p>
            <a:pPr lvl="1"/>
            <a:r>
              <a:rPr lang="en-GB" sz="2000" dirty="0"/>
              <a:t>Expect that proponents will bring this to TSG RAN. </a:t>
            </a:r>
          </a:p>
          <a:p>
            <a:pPr marL="457200" lvl="1" indent="0">
              <a:buNone/>
            </a:pPr>
            <a:endParaRPr lang="en-GB" sz="2000" dirty="0"/>
          </a:p>
          <a:p>
            <a:pPr lvl="1"/>
            <a:endParaRPr lang="en-GB" sz="2000" dirty="0"/>
          </a:p>
        </p:txBody>
      </p:sp>
    </p:spTree>
    <p:extLst>
      <p:ext uri="{BB962C8B-B14F-4D97-AF65-F5344CB8AC3E}">
        <p14:creationId xmlns:p14="http://schemas.microsoft.com/office/powerpoint/2010/main" val="409100547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Rel-17 ASN.1 freeze</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p:txBody>
          <a:bodyPr/>
          <a:lstStyle/>
          <a:p>
            <a:r>
              <a:rPr lang="en-GB" sz="1600" dirty="0"/>
              <a:t>RAN2 Chair Remarks</a:t>
            </a:r>
          </a:p>
          <a:p>
            <a:pPr marL="800100" lvl="1" indent="-342900">
              <a:buFont typeface="+mj-lt"/>
              <a:buAutoNum type="arabicPeriod"/>
            </a:pPr>
            <a:r>
              <a:rPr lang="en-GB" sz="1400" dirty="0"/>
              <a:t>ASN.1 level issues found in ASN.1 review has been addressed at R2 118-e. The UE capabilities implemented are stated to be stable. </a:t>
            </a:r>
            <a:r>
              <a:rPr lang="en-GB" sz="1400" dirty="0">
                <a:highlight>
                  <a:srgbClr val="FFFFFF"/>
                </a:highlight>
              </a:rPr>
              <a:t>Thus, it is feasible to enforce ASN.1 backwards compatibility from now, i.e. with a high bar only accept NBC changes if really necessary.</a:t>
            </a:r>
            <a:br>
              <a:rPr lang="en-GB" sz="1400" dirty="0">
                <a:highlight>
                  <a:srgbClr val="FFFFFF"/>
                </a:highlight>
              </a:rPr>
            </a:br>
            <a:r>
              <a:rPr lang="en-GB" sz="1400" b="1" dirty="0">
                <a:highlight>
                  <a:srgbClr val="FFFFFF"/>
                </a:highlight>
              </a:rPr>
              <a:t>THUS it is feasible to freeze Rel-17 ASN.1 for June TS version.</a:t>
            </a:r>
          </a:p>
          <a:p>
            <a:pPr marL="800100" lvl="1" indent="-342900">
              <a:buFont typeface="+mj-lt"/>
              <a:buAutoNum type="arabicPeriod"/>
            </a:pPr>
            <a:r>
              <a:rPr lang="en-GB" sz="1400" dirty="0">
                <a:highlight>
                  <a:srgbClr val="FFFFFF"/>
                </a:highlight>
              </a:rPr>
              <a:t>Expectation for the next Q: There are remaining issues on descriptions (a handful of fields still has FFS on Need codes), and judging from experience, it can be expected significant updates of text, field descriptions etc on the handling of non-common cases, some not yet addressed simultaneous configurations etc, and issues not found in H1, so from this perspective it would be risky to use June TS version for commercial use. Early such implementation would experience very high risk of functional non-backwards-compatible changes added in the next Q. </a:t>
            </a:r>
            <a:br>
              <a:rPr lang="en-GB" sz="1400" dirty="0">
                <a:highlight>
                  <a:srgbClr val="FFFFFF"/>
                </a:highlight>
              </a:rPr>
            </a:br>
            <a:r>
              <a:rPr lang="en-GB" sz="1400" dirty="0">
                <a:highlight>
                  <a:srgbClr val="FFFFFF"/>
                </a:highlight>
              </a:rPr>
              <a:t>It is further observed that UE capabilities signalling is not complete for all </a:t>
            </a:r>
            <a:r>
              <a:rPr lang="en-GB" sz="1400" dirty="0" err="1">
                <a:highlight>
                  <a:srgbClr val="FFFFFF"/>
                </a:highlight>
              </a:rPr>
              <a:t>WIs.</a:t>
            </a:r>
            <a:br>
              <a:rPr lang="en-GB" sz="1400" dirty="0">
                <a:highlight>
                  <a:srgbClr val="FFFFFF"/>
                </a:highlight>
              </a:rPr>
            </a:br>
            <a:r>
              <a:rPr lang="en-GB" sz="1400" b="1" dirty="0">
                <a:highlight>
                  <a:srgbClr val="FFFFFF"/>
                </a:highlight>
              </a:rPr>
              <a:t>THUS RAN2 chair assumes that the June TS version shall/should not be used commercially. </a:t>
            </a:r>
          </a:p>
          <a:p>
            <a:pPr marL="800100" lvl="1" indent="-342900">
              <a:buFont typeface="+mj-lt"/>
              <a:buAutoNum type="arabicPeriod"/>
            </a:pPr>
            <a:r>
              <a:rPr lang="en-GB" sz="1400" dirty="0">
                <a:highlight>
                  <a:srgbClr val="FFFFFF"/>
                </a:highlight>
              </a:rPr>
              <a:t>It is observed that not freezing Rel-17 ASN.1 for June TS version, may bring benefits in simplifying additions and bug-fixing in the next Q (for significant number of small changes), but may bring additional work if it means that the </a:t>
            </a:r>
            <a:r>
              <a:rPr lang="en-GB" sz="1400" dirty="0" err="1">
                <a:highlight>
                  <a:srgbClr val="FFFFFF"/>
                </a:highlight>
              </a:rPr>
              <a:t>TSes</a:t>
            </a:r>
            <a:r>
              <a:rPr lang="en-GB" sz="1400" dirty="0">
                <a:highlight>
                  <a:srgbClr val="FFFFFF"/>
                </a:highlight>
              </a:rPr>
              <a:t> are kept open for fundamental Rel-17 modifications. Rel-17 ASN.1 freeze is neither dependent on WI status, nor dependant on any other planning, e.g. not related to Rel-18. As long as potential additional work is prevented, no fundamental TS changes, no re-run of ASN.1 review effort, RAN2 Chair think is it also practically feasible to Postpone ASN.1 freeze.</a:t>
            </a:r>
            <a:br>
              <a:rPr lang="en-GB" sz="1400" dirty="0">
                <a:highlight>
                  <a:srgbClr val="FFFFFF"/>
                </a:highlight>
              </a:rPr>
            </a:br>
            <a:r>
              <a:rPr lang="en-GB" sz="1400" b="1" dirty="0">
                <a:highlight>
                  <a:srgbClr val="FFFFFF"/>
                </a:highlight>
              </a:rPr>
              <a:t>THUS as long as major changes and re-structuring of fields type of changes are discouraged (only if really necessary), it is feasible to postpone Rel-17 ASN.1 freeze to the next quarter.</a:t>
            </a:r>
          </a:p>
        </p:txBody>
      </p:sp>
    </p:spTree>
    <p:extLst>
      <p:ext uri="{BB962C8B-B14F-4D97-AF65-F5344CB8AC3E}">
        <p14:creationId xmlns:p14="http://schemas.microsoft.com/office/powerpoint/2010/main" val="119870198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statistics</a:t>
            </a:r>
          </a:p>
        </p:txBody>
      </p:sp>
      <p:graphicFrame>
        <p:nvGraphicFramePr>
          <p:cNvPr id="11" name="Chart 10">
            <a:extLst>
              <a:ext uri="{FF2B5EF4-FFF2-40B4-BE49-F238E27FC236}">
                <a16:creationId xmlns:a16="http://schemas.microsoft.com/office/drawing/2014/main" id="{00000000-0008-0000-0100-000010000000}"/>
              </a:ext>
            </a:extLst>
          </p:cNvPr>
          <p:cNvGraphicFramePr>
            <a:graphicFrameLocks/>
          </p:cNvGraphicFramePr>
          <p:nvPr>
            <p:extLst>
              <p:ext uri="{D42A27DB-BD31-4B8C-83A1-F6EECF244321}">
                <p14:modId xmlns:p14="http://schemas.microsoft.com/office/powerpoint/2010/main" val="4174356606"/>
              </p:ext>
            </p:extLst>
          </p:nvPr>
        </p:nvGraphicFramePr>
        <p:xfrm>
          <a:off x="201776" y="1690688"/>
          <a:ext cx="4545484" cy="26768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a:extLst>
              <a:ext uri="{FF2B5EF4-FFF2-40B4-BE49-F238E27FC236}">
                <a16:creationId xmlns:a16="http://schemas.microsoft.com/office/drawing/2014/main" id="{00000000-0008-0000-0100-00000B000000}"/>
              </a:ext>
            </a:extLst>
          </p:cNvPr>
          <p:cNvGraphicFramePr>
            <a:graphicFrameLocks/>
          </p:cNvGraphicFramePr>
          <p:nvPr>
            <p:extLst>
              <p:ext uri="{D42A27DB-BD31-4B8C-83A1-F6EECF244321}">
                <p14:modId xmlns:p14="http://schemas.microsoft.com/office/powerpoint/2010/main" val="2861966965"/>
              </p:ext>
            </p:extLst>
          </p:nvPr>
        </p:nvGraphicFramePr>
        <p:xfrm>
          <a:off x="647223" y="3985260"/>
          <a:ext cx="3940017" cy="22750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a:extLst>
              <a:ext uri="{FF2B5EF4-FFF2-40B4-BE49-F238E27FC236}">
                <a16:creationId xmlns:a16="http://schemas.microsoft.com/office/drawing/2014/main" id="{00000000-0008-0000-0100-00000F000000}"/>
              </a:ext>
            </a:extLst>
          </p:cNvPr>
          <p:cNvGraphicFramePr>
            <a:graphicFrameLocks/>
          </p:cNvGraphicFramePr>
          <p:nvPr>
            <p:extLst>
              <p:ext uri="{D42A27DB-BD31-4B8C-83A1-F6EECF244321}">
                <p14:modId xmlns:p14="http://schemas.microsoft.com/office/powerpoint/2010/main" val="4145708922"/>
              </p:ext>
            </p:extLst>
          </p:nvPr>
        </p:nvGraphicFramePr>
        <p:xfrm>
          <a:off x="5346620" y="1849111"/>
          <a:ext cx="4630579" cy="22107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hart 15">
            <a:extLst>
              <a:ext uri="{FF2B5EF4-FFF2-40B4-BE49-F238E27FC236}">
                <a16:creationId xmlns:a16="http://schemas.microsoft.com/office/drawing/2014/main" id="{1FCF31E1-7F7A-429C-BCD5-64F1B1747258}"/>
              </a:ext>
            </a:extLst>
          </p:cNvPr>
          <p:cNvGraphicFramePr>
            <a:graphicFrameLocks/>
          </p:cNvGraphicFramePr>
          <p:nvPr>
            <p:extLst>
              <p:ext uri="{D42A27DB-BD31-4B8C-83A1-F6EECF244321}">
                <p14:modId xmlns:p14="http://schemas.microsoft.com/office/powerpoint/2010/main" val="3270763692"/>
              </p:ext>
            </p:extLst>
          </p:nvPr>
        </p:nvGraphicFramePr>
        <p:xfrm>
          <a:off x="5346621" y="4039235"/>
          <a:ext cx="4630578" cy="245364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GTW overtime</a:t>
            </a:r>
          </a:p>
        </p:txBody>
      </p:sp>
      <p:sp>
        <p:nvSpPr>
          <p:cNvPr id="6" name="TextBox 5"/>
          <p:cNvSpPr txBox="1"/>
          <p:nvPr/>
        </p:nvSpPr>
        <p:spPr>
          <a:xfrm>
            <a:off x="5966460" y="2084820"/>
            <a:ext cx="4844197" cy="2985433"/>
          </a:xfrm>
          <a:prstGeom prst="rect">
            <a:avLst/>
          </a:prstGeom>
          <a:noFill/>
        </p:spPr>
        <p:txBody>
          <a:bodyPr wrap="square" rtlCol="0">
            <a:spAutoFit/>
          </a:bodyPr>
          <a:lstStyle/>
          <a:p>
            <a:r>
              <a:rPr lang="en-US" sz="1600" dirty="0"/>
              <a:t>Again in Q2, GTW overtime was more than ever before.</a:t>
            </a:r>
          </a:p>
          <a:p>
            <a:endParaRPr lang="en-US" sz="1600" dirty="0"/>
          </a:p>
          <a:p>
            <a:r>
              <a:rPr lang="en-US" sz="1400" dirty="0"/>
              <a:t>R2 Chair </a:t>
            </a:r>
          </a:p>
          <a:p>
            <a:pPr marL="285750" indent="-285750">
              <a:buFontTx/>
              <a:buChar char="-"/>
            </a:pPr>
            <a:r>
              <a:rPr lang="en-US" sz="1400" dirty="0"/>
              <a:t>There is significant effort loss in first preparing topic off-line and then not treating it on-line at all, thus this is avoided to significant extent. This is the main explanation of the driver to go overtime. </a:t>
            </a:r>
          </a:p>
          <a:p>
            <a:pPr marL="285750" indent="-285750">
              <a:buFontTx/>
              <a:buChar char="-"/>
            </a:pPr>
            <a:r>
              <a:rPr lang="en-US" sz="1400" dirty="0"/>
              <a:t>Observation: Load control mechanisms are more difficult for maintenance in e-meetings. The basic mechanisms such as </a:t>
            </a:r>
            <a:r>
              <a:rPr lang="en-US" sz="1400" dirty="0" err="1"/>
              <a:t>tdoc</a:t>
            </a:r>
            <a:r>
              <a:rPr lang="en-US" sz="1400" dirty="0"/>
              <a:t> limits </a:t>
            </a:r>
            <a:r>
              <a:rPr lang="en-US" sz="1400" dirty="0" err="1"/>
              <a:t>etc</a:t>
            </a:r>
            <a:r>
              <a:rPr lang="en-US" sz="1400" dirty="0"/>
              <a:t> are not effective as companies need to be allowed to input on their found ASN1 issues in ASN1 review. </a:t>
            </a:r>
          </a:p>
        </p:txBody>
      </p:sp>
      <p:graphicFrame>
        <p:nvGraphicFramePr>
          <p:cNvPr id="3" name="Table 2">
            <a:extLst>
              <a:ext uri="{FF2B5EF4-FFF2-40B4-BE49-F238E27FC236}">
                <a16:creationId xmlns:a16="http://schemas.microsoft.com/office/drawing/2014/main" id="{CD51BDDE-EC8D-4DF0-AB83-CCAD2A311485}"/>
              </a:ext>
            </a:extLst>
          </p:cNvPr>
          <p:cNvGraphicFramePr>
            <a:graphicFrameLocks noGrp="1"/>
          </p:cNvGraphicFramePr>
          <p:nvPr>
            <p:extLst>
              <p:ext uri="{D42A27DB-BD31-4B8C-83A1-F6EECF244321}">
                <p14:modId xmlns:p14="http://schemas.microsoft.com/office/powerpoint/2010/main" val="13303270"/>
              </p:ext>
            </p:extLst>
          </p:nvPr>
        </p:nvGraphicFramePr>
        <p:xfrm>
          <a:off x="895074" y="2489918"/>
          <a:ext cx="4294145" cy="1033680"/>
        </p:xfrm>
        <a:graphic>
          <a:graphicData uri="http://schemas.openxmlformats.org/drawingml/2006/table">
            <a:tbl>
              <a:tblPr>
                <a:tableStyleId>{5C22544A-7EE6-4342-B048-85BDC9FD1C3A}</a:tableStyleId>
              </a:tblPr>
              <a:tblGrid>
                <a:gridCol w="1011995">
                  <a:extLst>
                    <a:ext uri="{9D8B030D-6E8A-4147-A177-3AD203B41FA5}">
                      <a16:colId xmlns:a16="http://schemas.microsoft.com/office/drawing/2014/main" val="2759986355"/>
                    </a:ext>
                  </a:extLst>
                </a:gridCol>
                <a:gridCol w="656430">
                  <a:extLst>
                    <a:ext uri="{9D8B030D-6E8A-4147-A177-3AD203B41FA5}">
                      <a16:colId xmlns:a16="http://schemas.microsoft.com/office/drawing/2014/main" val="3358923368"/>
                    </a:ext>
                  </a:extLst>
                </a:gridCol>
                <a:gridCol w="656430">
                  <a:extLst>
                    <a:ext uri="{9D8B030D-6E8A-4147-A177-3AD203B41FA5}">
                      <a16:colId xmlns:a16="http://schemas.microsoft.com/office/drawing/2014/main" val="3151215302"/>
                    </a:ext>
                  </a:extLst>
                </a:gridCol>
                <a:gridCol w="656430">
                  <a:extLst>
                    <a:ext uri="{9D8B030D-6E8A-4147-A177-3AD203B41FA5}">
                      <a16:colId xmlns:a16="http://schemas.microsoft.com/office/drawing/2014/main" val="2438473756"/>
                    </a:ext>
                  </a:extLst>
                </a:gridCol>
                <a:gridCol w="656430">
                  <a:extLst>
                    <a:ext uri="{9D8B030D-6E8A-4147-A177-3AD203B41FA5}">
                      <a16:colId xmlns:a16="http://schemas.microsoft.com/office/drawing/2014/main" val="2551383630"/>
                    </a:ext>
                  </a:extLst>
                </a:gridCol>
                <a:gridCol w="656430">
                  <a:extLst>
                    <a:ext uri="{9D8B030D-6E8A-4147-A177-3AD203B41FA5}">
                      <a16:colId xmlns:a16="http://schemas.microsoft.com/office/drawing/2014/main" val="390152882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118-e W1</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0844316"/>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30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20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50*</a:t>
                      </a:r>
                    </a:p>
                  </a:txBody>
                  <a:tcPr marL="7620" marR="7620" marT="7620" marB="0" anchor="b"/>
                </a:tc>
                <a:tc>
                  <a:txBody>
                    <a:bodyPr/>
                    <a:lstStyle/>
                    <a:p>
                      <a:pPr algn="r" fontAlgn="b"/>
                      <a:r>
                        <a:rPr lang="en-GB" sz="1400" u="none" strike="noStrike" dirty="0">
                          <a:effectLst/>
                        </a:rPr>
                        <a:t>85*</a:t>
                      </a:r>
                      <a:endParaRPr lang="en-GB" sz="1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74232307"/>
                  </a:ext>
                </a:extLst>
              </a:tr>
              <a:tr h="258420">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5</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20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30</a:t>
                      </a:r>
                    </a:p>
                  </a:txBody>
                  <a:tcPr marL="7620" marR="7620" marT="7620" marB="0" anchor="b"/>
                </a:tc>
                <a:extLst>
                  <a:ext uri="{0D108BD9-81ED-4DB2-BD59-A6C34878D82A}">
                    <a16:rowId xmlns:a16="http://schemas.microsoft.com/office/drawing/2014/main" val="619666072"/>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30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10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34</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No </a:t>
                      </a:r>
                      <a:r>
                        <a:rPr lang="en-GB" sz="1400" u="none" strike="noStrike" dirty="0" err="1">
                          <a:effectLst/>
                        </a:rPr>
                        <a:t>sess</a:t>
                      </a:r>
                      <a:endParaRPr lang="en-GB" sz="1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776716989"/>
                  </a:ext>
                </a:extLst>
              </a:tr>
            </a:tbl>
          </a:graphicData>
        </a:graphic>
      </p:graphicFrame>
      <p:graphicFrame>
        <p:nvGraphicFramePr>
          <p:cNvPr id="5" name="Table 4">
            <a:extLst>
              <a:ext uri="{FF2B5EF4-FFF2-40B4-BE49-F238E27FC236}">
                <a16:creationId xmlns:a16="http://schemas.microsoft.com/office/drawing/2014/main" id="{EA284424-244D-44EE-B64D-89FEA683432F}"/>
              </a:ext>
            </a:extLst>
          </p:cNvPr>
          <p:cNvGraphicFramePr>
            <a:graphicFrameLocks noGrp="1"/>
          </p:cNvGraphicFramePr>
          <p:nvPr>
            <p:extLst>
              <p:ext uri="{D42A27DB-BD31-4B8C-83A1-F6EECF244321}">
                <p14:modId xmlns:p14="http://schemas.microsoft.com/office/powerpoint/2010/main" val="4236313340"/>
              </p:ext>
            </p:extLst>
          </p:nvPr>
        </p:nvGraphicFramePr>
        <p:xfrm>
          <a:off x="895073" y="3691545"/>
          <a:ext cx="4294145" cy="1064644"/>
        </p:xfrm>
        <a:graphic>
          <a:graphicData uri="http://schemas.openxmlformats.org/drawingml/2006/table">
            <a:tbl>
              <a:tblPr>
                <a:tableStyleId>{5C22544A-7EE6-4342-B048-85BDC9FD1C3A}</a:tableStyleId>
              </a:tblPr>
              <a:tblGrid>
                <a:gridCol w="968801">
                  <a:extLst>
                    <a:ext uri="{9D8B030D-6E8A-4147-A177-3AD203B41FA5}">
                      <a16:colId xmlns:a16="http://schemas.microsoft.com/office/drawing/2014/main" val="4274863807"/>
                    </a:ext>
                  </a:extLst>
                </a:gridCol>
                <a:gridCol w="628412">
                  <a:extLst>
                    <a:ext uri="{9D8B030D-6E8A-4147-A177-3AD203B41FA5}">
                      <a16:colId xmlns:a16="http://schemas.microsoft.com/office/drawing/2014/main" val="3944457425"/>
                    </a:ext>
                  </a:extLst>
                </a:gridCol>
                <a:gridCol w="687258">
                  <a:extLst>
                    <a:ext uri="{9D8B030D-6E8A-4147-A177-3AD203B41FA5}">
                      <a16:colId xmlns:a16="http://schemas.microsoft.com/office/drawing/2014/main" val="2169971585"/>
                    </a:ext>
                  </a:extLst>
                </a:gridCol>
                <a:gridCol w="680240">
                  <a:extLst>
                    <a:ext uri="{9D8B030D-6E8A-4147-A177-3AD203B41FA5}">
                      <a16:colId xmlns:a16="http://schemas.microsoft.com/office/drawing/2014/main" val="2265936063"/>
                    </a:ext>
                  </a:extLst>
                </a:gridCol>
                <a:gridCol w="660803">
                  <a:extLst>
                    <a:ext uri="{9D8B030D-6E8A-4147-A177-3AD203B41FA5}">
                      <a16:colId xmlns:a16="http://schemas.microsoft.com/office/drawing/2014/main" val="3702266035"/>
                    </a:ext>
                  </a:extLst>
                </a:gridCol>
                <a:gridCol w="668631">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118-e W2</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60</a:t>
                      </a: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95</a:t>
                      </a: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95</a:t>
                      </a: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90</a:t>
                      </a: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55*</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u="none" strike="noStrike" dirty="0">
                          <a:effectLst/>
                        </a:rPr>
                        <a:t>10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50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u="none" strike="noStrike" dirty="0">
                          <a:effectLst/>
                        </a:rPr>
                        <a:t>60*</a:t>
                      </a:r>
                      <a:endParaRPr lang="en-GB" sz="1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15</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u="none" strike="noStrike" dirty="0">
                          <a:effectLst/>
                        </a:rPr>
                        <a:t>40</a:t>
                      </a:r>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0"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u="none" strike="noStrike" dirty="0">
                          <a:effectLst/>
                        </a:rPr>
                        <a:t>-20</a:t>
                      </a:r>
                      <a:endParaRPr lang="en-GB" sz="1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223033861"/>
                  </a:ext>
                </a:extLst>
              </a:tr>
            </a:tbl>
          </a:graphicData>
        </a:graphic>
      </p:graphicFrame>
      <p:sp>
        <p:nvSpPr>
          <p:cNvPr id="7" name="TextBox 6">
            <a:extLst>
              <a:ext uri="{FF2B5EF4-FFF2-40B4-BE49-F238E27FC236}">
                <a16:creationId xmlns:a16="http://schemas.microsoft.com/office/drawing/2014/main" id="{6B2D448C-ED49-4AF3-A514-AC041853EA67}"/>
              </a:ext>
            </a:extLst>
          </p:cNvPr>
          <p:cNvSpPr txBox="1"/>
          <p:nvPr/>
        </p:nvSpPr>
        <p:spPr>
          <a:xfrm>
            <a:off x="994133" y="4924136"/>
            <a:ext cx="4767652" cy="900246"/>
          </a:xfrm>
          <a:prstGeom prst="rect">
            <a:avLst/>
          </a:prstGeom>
          <a:noFill/>
        </p:spPr>
        <p:txBody>
          <a:bodyPr wrap="none" rtlCol="0">
            <a:spAutoFit/>
          </a:bodyPr>
          <a:lstStyle/>
          <a:p>
            <a:r>
              <a:rPr lang="en-US" sz="1050" dirty="0"/>
              <a:t>* pre-announced.</a:t>
            </a:r>
          </a:p>
          <a:p>
            <a:endParaRPr lang="en-US" sz="1050" dirty="0"/>
          </a:p>
          <a:p>
            <a:endParaRPr lang="en-US" sz="1050" dirty="0"/>
          </a:p>
          <a:p>
            <a:r>
              <a:rPr lang="en-US" sz="1050" dirty="0"/>
              <a:t>Note that nominal meeting time is less during periods of daylight saving time.</a:t>
            </a:r>
          </a:p>
          <a:p>
            <a:endParaRPr lang="en-US" sz="1050" dirty="0"/>
          </a:p>
        </p:txBody>
      </p:sp>
    </p:spTree>
    <p:extLst>
      <p:ext uri="{BB962C8B-B14F-4D97-AF65-F5344CB8AC3E}">
        <p14:creationId xmlns:p14="http://schemas.microsoft.com/office/powerpoint/2010/main" val="216662852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E1225-BABC-471C-ABB1-E8ADAA603C2C}"/>
              </a:ext>
            </a:extLst>
          </p:cNvPr>
          <p:cNvSpPr>
            <a:spLocks noGrp="1"/>
          </p:cNvSpPr>
          <p:nvPr>
            <p:ph type="title"/>
          </p:nvPr>
        </p:nvSpPr>
        <p:spPr/>
        <p:txBody>
          <a:bodyPr/>
          <a:lstStyle/>
          <a:p>
            <a:r>
              <a:rPr lang="en-GB" dirty="0"/>
              <a:t>RAN2 load – RAN2 Chair remarks</a:t>
            </a:r>
          </a:p>
        </p:txBody>
      </p:sp>
      <p:sp>
        <p:nvSpPr>
          <p:cNvPr id="4" name="Content Placeholder 3">
            <a:extLst>
              <a:ext uri="{FF2B5EF4-FFF2-40B4-BE49-F238E27FC236}">
                <a16:creationId xmlns:a16="http://schemas.microsoft.com/office/drawing/2014/main" id="{E6381ED7-4EBC-4454-ADCD-A02990EE9108}"/>
              </a:ext>
            </a:extLst>
          </p:cNvPr>
          <p:cNvSpPr txBox="1">
            <a:spLocks noGrp="1"/>
          </p:cNvSpPr>
          <p:nvPr>
            <p:ph idx="1"/>
          </p:nvPr>
        </p:nvSpPr>
        <p:spPr>
          <a:xfrm>
            <a:off x="838200" y="1970405"/>
            <a:ext cx="10515600" cy="3645613"/>
          </a:xfrm>
          <a:prstGeom prst="rect">
            <a:avLst/>
          </a:prstGeom>
          <a:noFill/>
        </p:spPr>
        <p:txBody>
          <a:bodyPr wrap="square" rtlCol="0">
            <a:spAutoFit/>
          </a:bodyPr>
          <a:lstStyle/>
          <a:p>
            <a:pPr marL="0" indent="0">
              <a:buNone/>
            </a:pPr>
            <a:r>
              <a:rPr lang="en-US" sz="1400" dirty="0"/>
              <a:t>During the whole 1H 2022, The load has been very high</a:t>
            </a:r>
          </a:p>
          <a:p>
            <a:pPr marL="285750" indent="-285750">
              <a:buFontTx/>
              <a:buChar char="-"/>
            </a:pPr>
            <a:r>
              <a:rPr lang="en-US" sz="1400" dirty="0"/>
              <a:t>There were four meetings in 1H (including the ASN1 ad-hoc). Compared to f2f meetings, e-meetings consume significantly more lead time (except the ASN1 ad-hoc). High number of e-meetings is a lot of work for delegates.</a:t>
            </a:r>
          </a:p>
          <a:p>
            <a:pPr marL="285750" indent="-285750">
              <a:buFontTx/>
              <a:buChar char="-"/>
            </a:pPr>
            <a:r>
              <a:rPr lang="en-US" sz="1400" dirty="0"/>
              <a:t>The statistics on previous slides, and the number of RIL issues found in ASN.1 review also indicate high load. </a:t>
            </a:r>
          </a:p>
          <a:p>
            <a:pPr marL="742950" lvl="1" indent="-285750">
              <a:buFontTx/>
              <a:buChar char="-"/>
            </a:pPr>
            <a:r>
              <a:rPr lang="en-US" sz="1100" dirty="0"/>
              <a:t>However, the numbers doesn’t show all real work intensity for the delegates, which is un-evenly spread. A delegate taking responsibility must work significantly much more when baselines shall be frozen, a decision shall be firm and is detailed, e.g. no chance to postpone, all checking is immediate, the need for consistency checking is high for all detailed decisions. R2 Chair: in 2022 H1 75% of all decisions (guesstimate) for Rel-17 were taken, as expected but worth pointing out. </a:t>
            </a:r>
          </a:p>
          <a:p>
            <a:pPr marL="742950" lvl="1" indent="-285750">
              <a:buFontTx/>
              <a:buChar char="-"/>
            </a:pPr>
            <a:r>
              <a:rPr lang="en-US" sz="1100" dirty="0"/>
              <a:t>In 2022 H1, </a:t>
            </a:r>
            <a:r>
              <a:rPr lang="en-US" sz="1100" b="1" dirty="0"/>
              <a:t>those delegates taking responsibility for the final result has been loaded very much</a:t>
            </a:r>
            <a:r>
              <a:rPr lang="en-US" sz="1100" dirty="0"/>
              <a:t>, e.g. CR rapporteurs,  TS rapporteurs, WI rapporteurs, feature responsible in the various delegations. </a:t>
            </a:r>
          </a:p>
          <a:p>
            <a:pPr marL="285750" indent="-285750">
              <a:buFontTx/>
              <a:buChar char="-"/>
            </a:pPr>
            <a:r>
              <a:rPr lang="en-US" sz="1400" dirty="0"/>
              <a:t>Additional Observation: The Pace of 3GPP is still high (since Rel-15). Rel-17 was also a big release, maybe not obvious on paper. TSG RAN planning contributes to this but also other aspects, e.g. for every piece of functionality, the ambition level for NR is high, higher than for LTE, and often at reuse from LTE, such reuse is considered as free while planning, but in fact requires significant work. </a:t>
            </a:r>
            <a:endParaRPr lang="en-US" sz="1800" dirty="0"/>
          </a:p>
          <a:p>
            <a:pPr marL="0" indent="0">
              <a:buNone/>
            </a:pPr>
            <a:endParaRPr lang="en-US" sz="1400" dirty="0"/>
          </a:p>
          <a:p>
            <a:pPr marL="0" indent="0">
              <a:buNone/>
            </a:pPr>
            <a:r>
              <a:rPr lang="en-US" sz="1400" dirty="0"/>
              <a:t>Actions: For 2H 2022, in RAN2, load control measures will be re-enforced (</a:t>
            </a:r>
            <a:r>
              <a:rPr lang="en-US" sz="1400" dirty="0" err="1"/>
              <a:t>tdoc</a:t>
            </a:r>
            <a:r>
              <a:rPr lang="en-US" sz="1400" dirty="0"/>
              <a:t> limitations, discussion limitations </a:t>
            </a:r>
            <a:r>
              <a:rPr lang="en-US" sz="1400" dirty="0" err="1"/>
              <a:t>etc</a:t>
            </a:r>
            <a:r>
              <a:rPr lang="en-US" sz="1400" dirty="0"/>
              <a:t>). Other actions may be considered. </a:t>
            </a:r>
          </a:p>
        </p:txBody>
      </p:sp>
    </p:spTree>
    <p:extLst>
      <p:ext uri="{BB962C8B-B14F-4D97-AF65-F5344CB8AC3E}">
        <p14:creationId xmlns:p14="http://schemas.microsoft.com/office/powerpoint/2010/main" val="219675694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677698" cy="4351338"/>
          </a:xfrm>
        </p:spPr>
        <p:txBody>
          <a:bodyPr/>
          <a:lstStyle/>
          <a:p>
            <a:pPr marL="0" indent="0">
              <a:buNone/>
            </a:pPr>
            <a:r>
              <a:rPr lang="en-GB" altLang="en-US" sz="1600" b="1" dirty="0">
                <a:highlight>
                  <a:srgbClr val="FFFFFF"/>
                </a:highlight>
              </a:rPr>
              <a:t>Thank you</a:t>
            </a:r>
            <a:r>
              <a:rPr lang="en-GB" altLang="en-US" sz="1600" dirty="0">
                <a:highlight>
                  <a:srgbClr val="FFFFFF"/>
                </a:highlight>
              </a:rPr>
              <a:t> R2 leadership</a:t>
            </a:r>
          </a:p>
          <a:p>
            <a:pPr marL="0" indent="0">
              <a:buNone/>
            </a:pPr>
            <a:r>
              <a:rPr lang="en-GB" altLang="en-US" sz="1600" dirty="0"/>
              <a:t>- Juha Korhonen (MCC)</a:t>
            </a:r>
          </a:p>
          <a:p>
            <a:pPr marL="0" indent="0">
              <a:buNone/>
            </a:pPr>
            <a:r>
              <a:rPr lang="en-GB" altLang="en-US" sz="1600" dirty="0"/>
              <a:t>- Tero Henttonen (RAN2 Vice Chair)</a:t>
            </a:r>
          </a:p>
          <a:p>
            <a:pPr marL="0" indent="0">
              <a:buNone/>
            </a:pPr>
            <a:r>
              <a:rPr lang="en-GB" altLang="en-US" sz="1600" dirty="0"/>
              <a:t>- Sergio Parolari (RAN2 Vice Chair)</a:t>
            </a:r>
          </a:p>
          <a:p>
            <a:pPr marL="0" indent="0">
              <a:buNone/>
            </a:pPr>
            <a:r>
              <a:rPr lang="en-GB" altLang="en-US" sz="1600" dirty="0"/>
              <a:t>- Kyeongin Jeong (session chair)</a:t>
            </a:r>
          </a:p>
          <a:p>
            <a:pPr marL="0" indent="0">
              <a:buNone/>
            </a:pPr>
            <a:r>
              <a:rPr lang="en-GB" altLang="en-US" sz="1600" dirty="0"/>
              <a:t>- Nathan Tenny (session chair)</a:t>
            </a:r>
          </a:p>
          <a:p>
            <a:pPr marL="0" indent="0">
              <a:buNone/>
            </a:pPr>
            <a:r>
              <a:rPr lang="en-GB" altLang="en-US" sz="1600" dirty="0"/>
              <a:t>- Diana Pani (session chair)</a:t>
            </a:r>
          </a:p>
          <a:p>
            <a:pPr marL="0" indent="0">
              <a:buNone/>
            </a:pPr>
            <a:r>
              <a:rPr lang="en-GB" altLang="en-US" sz="1600" dirty="0"/>
              <a:t>- Hu Nan (session chair)</a:t>
            </a:r>
          </a:p>
          <a:p>
            <a:pPr marL="0" indent="0">
              <a:buNone/>
            </a:pPr>
            <a:r>
              <a:rPr lang="en-GB" altLang="en-US" sz="1600" dirty="0"/>
              <a:t>- Brian Martin (session chair)</a:t>
            </a:r>
          </a:p>
          <a:p>
            <a:pPr marL="0" indent="0">
              <a:buNone/>
            </a:pPr>
            <a:r>
              <a:rPr lang="en-GB" altLang="en-US" sz="1600" dirty="0"/>
              <a:t>- Emre Yavuz (session chair)</a:t>
            </a:r>
          </a:p>
          <a:p>
            <a:pPr marL="0" indent="0">
              <a:buNone/>
            </a:pPr>
            <a:r>
              <a:rPr lang="en-GB" altLang="en-US" sz="1600" dirty="0"/>
              <a:t>- David Lecompte (temporary session chair R2 118-e)</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a:t>Thank you </a:t>
            </a:r>
            <a:r>
              <a:rPr lang="en-GB" altLang="en-US" dirty="0"/>
              <a:t>for your support last quarter</a:t>
            </a:r>
          </a:p>
        </p:txBody>
      </p:sp>
      <p:sp>
        <p:nvSpPr>
          <p:cNvPr id="4" name="Content Placeholder 2"/>
          <p:cNvSpPr txBox="1">
            <a:spLocks/>
          </p:cNvSpPr>
          <p:nvPr/>
        </p:nvSpPr>
        <p:spPr bwMode="auto">
          <a:xfrm>
            <a:off x="5585460" y="1946438"/>
            <a:ext cx="5120639" cy="390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b="1" dirty="0">
                <a:highlight>
                  <a:srgbClr val="FFFFFF"/>
                </a:highlight>
              </a:rPr>
              <a:t>Thank you </a:t>
            </a:r>
            <a:r>
              <a:rPr lang="en-GB" altLang="en-US" sz="1600" dirty="0">
                <a:highlight>
                  <a:srgbClr val="FFFFFF"/>
                </a:highlight>
              </a:rPr>
              <a:t>Organizers of major cross-WI </a:t>
            </a:r>
            <a:r>
              <a:rPr lang="en-GB" altLang="en-US" sz="1600" dirty="0" err="1">
                <a:highlight>
                  <a:srgbClr val="FFFFFF"/>
                </a:highlight>
              </a:rPr>
              <a:t>acitivites</a:t>
            </a:r>
            <a:r>
              <a:rPr lang="en-GB" altLang="en-US" sz="1600" dirty="0">
                <a:highlight>
                  <a:srgbClr val="FFFFFF"/>
                </a:highlight>
              </a:rPr>
              <a:t>:</a:t>
            </a:r>
          </a:p>
          <a:p>
            <a:pPr marL="0" indent="0">
              <a:buFontTx/>
              <a:buNone/>
            </a:pPr>
            <a:r>
              <a:rPr lang="en-GB" altLang="en-US" sz="1600" dirty="0">
                <a:highlight>
                  <a:srgbClr val="FFFFFF"/>
                </a:highlight>
              </a:rPr>
              <a:t>- </a:t>
            </a:r>
            <a:r>
              <a:rPr lang="en-GB" altLang="en-US" sz="1600" dirty="0" err="1">
                <a:highlight>
                  <a:srgbClr val="FFFFFF"/>
                </a:highlight>
              </a:rPr>
              <a:t>Hakan</a:t>
            </a:r>
            <a:r>
              <a:rPr lang="en-GB" altLang="en-US" sz="1600" dirty="0">
                <a:highlight>
                  <a:srgbClr val="FFFFFF"/>
                </a:highlight>
              </a:rPr>
              <a:t> Palm (NR RRC ASN1 review, ASN1 </a:t>
            </a:r>
            <a:r>
              <a:rPr lang="en-GB" altLang="en-US" sz="1600" dirty="0" err="1">
                <a:highlight>
                  <a:srgbClr val="FFFFFF"/>
                </a:highlight>
              </a:rPr>
              <a:t>adhoc</a:t>
            </a:r>
            <a:r>
              <a:rPr lang="en-GB" altLang="en-US" sz="1600" dirty="0">
                <a:highlight>
                  <a:srgbClr val="FFFFFF"/>
                </a:highlight>
              </a:rPr>
              <a:t> meeting)</a:t>
            </a:r>
          </a:p>
          <a:p>
            <a:pPr marL="0" indent="0">
              <a:buFontTx/>
              <a:buNone/>
            </a:pPr>
            <a:r>
              <a:rPr lang="en-GB" altLang="en-US" sz="1600" dirty="0">
                <a:highlight>
                  <a:srgbClr val="FFFFFF"/>
                </a:highlight>
              </a:rPr>
              <a:t>- Seau-Sian Lim (NR UE capabilities) </a:t>
            </a:r>
          </a:p>
          <a:p>
            <a:pPr marL="0" indent="0">
              <a:buFontTx/>
              <a:buNone/>
            </a:pPr>
            <a:r>
              <a:rPr lang="en-GB" altLang="en-US" sz="1600" dirty="0">
                <a:highlight>
                  <a:srgbClr val="FFFFFF"/>
                </a:highlight>
              </a:rPr>
              <a:t>- Seungri Jin (EUTRA RRC ASN1 review)</a:t>
            </a:r>
          </a:p>
          <a:p>
            <a:pPr marL="0" indent="0">
              <a:buFontTx/>
              <a:buNone/>
            </a:pPr>
            <a:r>
              <a:rPr lang="en-GB" altLang="en-US" sz="1600" b="1" dirty="0">
                <a:highlight>
                  <a:srgbClr val="FFFFFF"/>
                </a:highlight>
              </a:rPr>
              <a:t>Thank you</a:t>
            </a:r>
            <a:r>
              <a:rPr lang="en-GB" altLang="en-US" sz="1600" dirty="0">
                <a:highlight>
                  <a:srgbClr val="FFFFFF"/>
                </a:highlight>
              </a:rPr>
              <a:t> CR Rapporteurs and Rapporteurs of </a:t>
            </a:r>
            <a:r>
              <a:rPr lang="en-GB" altLang="en-US" sz="1600" dirty="0" err="1">
                <a:highlight>
                  <a:srgbClr val="FFFFFF"/>
                </a:highlight>
              </a:rPr>
              <a:t>offlines</a:t>
            </a:r>
            <a:r>
              <a:rPr lang="en-GB" altLang="en-US" sz="1600" dirty="0">
                <a:highlight>
                  <a:srgbClr val="FFFFFF"/>
                </a:highlight>
              </a:rPr>
              <a:t>! </a:t>
            </a:r>
          </a:p>
          <a:p>
            <a:pPr marL="0" indent="0">
              <a:buFontTx/>
              <a:buNone/>
            </a:pPr>
            <a:r>
              <a:rPr lang="en-GB" altLang="en-US" sz="1600" b="1" dirty="0">
                <a:highlight>
                  <a:srgbClr val="FFFFFF"/>
                </a:highlight>
              </a:rPr>
              <a:t>Special Thank you</a:t>
            </a:r>
            <a:r>
              <a:rPr lang="en-GB" altLang="en-US" sz="1600" dirty="0">
                <a:highlight>
                  <a:srgbClr val="FFFFFF"/>
                </a:highlight>
              </a:rPr>
              <a:t> to you RRC CR Rapporteurs of major </a:t>
            </a:r>
            <a:r>
              <a:rPr lang="en-GB" altLang="en-US" sz="1600" dirty="0" err="1">
                <a:highlight>
                  <a:srgbClr val="FFFFFF"/>
                </a:highlight>
              </a:rPr>
              <a:t>WIs.</a:t>
            </a:r>
            <a:r>
              <a:rPr lang="en-GB" altLang="en-US" sz="1600" dirty="0">
                <a:highlight>
                  <a:srgbClr val="FFFFFF"/>
                </a:highlight>
              </a:rPr>
              <a:t> You have done a truly heroic effort, demonstrating your invaluable expertise, and made successful the ASN.1 review and RRC stabilization activity. </a:t>
            </a:r>
          </a:p>
          <a:p>
            <a:pPr marL="0" indent="0">
              <a:buFontTx/>
              <a:buNone/>
            </a:pPr>
            <a:endParaRPr lang="en-GB" altLang="en-US" sz="1600" i="1" dirty="0">
              <a:highlight>
                <a:srgbClr val="FFFFFF"/>
              </a:highlight>
            </a:endParaRPr>
          </a:p>
          <a:p>
            <a:pPr marL="0" indent="0">
              <a:buFontTx/>
              <a:buNone/>
            </a:pPr>
            <a:r>
              <a:rPr lang="en-GB" altLang="en-US" sz="1600" i="1" dirty="0">
                <a:highlight>
                  <a:srgbClr val="FFFFFF"/>
                </a:highlight>
              </a:rPr>
              <a:t>Many of you have worked 24/7 for long periods of time during H1 2022. Thanks, I hope you get recognition for this also in you home organization. With wishes of a fantastic and relaxing summer break. // Johan, R2 Chair </a:t>
            </a:r>
            <a:endParaRPr lang="en-GB" altLang="en-US" sz="1600" i="1"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dirty="0"/>
              <a:t>Appendix: TEI report</a:t>
            </a:r>
            <a:br>
              <a:rPr lang="en-GB" dirty="0"/>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The TEI Report lists the TEI related CRs agreed by RAN2 in 2020 Q2 with comments if any. Cat A CRs not listed (see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tdoc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lists)</a:t>
            </a:r>
            <a:endParaRPr lang="en-GB" dirty="0"/>
          </a:p>
        </p:txBody>
      </p:sp>
    </p:spTree>
    <p:extLst>
      <p:ext uri="{BB962C8B-B14F-4D97-AF65-F5344CB8AC3E}">
        <p14:creationId xmlns:p14="http://schemas.microsoft.com/office/powerpoint/2010/main" val="2091625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1(5)</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TEI17 Cat B / C CRs: </a:t>
            </a:r>
          </a:p>
          <a:p>
            <a:pPr>
              <a:buFont typeface="Wingdings" panose="05000000000000000000" pitchFamily="2" charset="2"/>
              <a:buChar char="Ø"/>
              <a:defRPr/>
            </a:pPr>
            <a:r>
              <a:rPr lang="en-GB" sz="1100" dirty="0"/>
              <a:t>R2-2206478 	Introducing single-bit approach for MINT [MINT]		Ericsson, Lenovo	CR	Rel-17	36.331	17.0.0	TEI17	4810	1	B	RP-221738</a:t>
            </a:r>
          </a:p>
          <a:p>
            <a:pPr>
              <a:buFont typeface="Wingdings" panose="05000000000000000000" pitchFamily="2" charset="2"/>
              <a:buChar char="Ø"/>
              <a:defRPr/>
            </a:pPr>
            <a:r>
              <a:rPr lang="en-GB" sz="1100" dirty="0"/>
              <a:t>R2-2206479	Introducing single-bit approach for MINT [MINT]		Ericsson, Lenovo	CR	Rel-17	38.331	17.0.0	TEI17	3122	1	B	RP-221736</a:t>
            </a:r>
          </a:p>
          <a:p>
            <a:pPr lvl="1">
              <a:buFont typeface="Wingdings" panose="05000000000000000000" pitchFamily="2" charset="2"/>
              <a:buChar char="Ø"/>
              <a:defRPr/>
            </a:pPr>
            <a:r>
              <a:rPr lang="en-GB" sz="900" dirty="0"/>
              <a:t>Comment:  With these CRs, RAN2 support for MINT can be considered Completed.</a:t>
            </a:r>
          </a:p>
          <a:p>
            <a:pPr lvl="1">
              <a:buFont typeface="Wingdings" panose="05000000000000000000" pitchFamily="2" charset="2"/>
              <a:buChar char="Ø"/>
              <a:defRPr/>
            </a:pPr>
            <a:endParaRPr lang="en-GB" sz="700" dirty="0"/>
          </a:p>
          <a:p>
            <a:pPr>
              <a:buFont typeface="Wingdings" panose="05000000000000000000" pitchFamily="2" charset="2"/>
              <a:buChar char="Ø"/>
              <a:defRPr/>
            </a:pPr>
            <a:r>
              <a:rPr lang="en-GB" sz="1100" dirty="0"/>
              <a:t>R2-2206600	Support of CHO with SCG configuration - 36331 [</a:t>
            </a:r>
            <a:r>
              <a:rPr lang="en-GB" sz="1100" dirty="0" err="1"/>
              <a:t>CHOwithDCkept</a:t>
            </a:r>
            <a:r>
              <a:rPr lang="en-GB" sz="1100" dirty="0"/>
              <a:t>]	CATT, Huawei, ZTE, China Unicom, China Telecommunications, Nokia, Nokia Shanghai Bell, CMCC, Ericsson	CR	Rel-17	36.331	17.0.0	TEI17	4823	C	RP-221738</a:t>
            </a:r>
          </a:p>
          <a:p>
            <a:pPr>
              <a:buFont typeface="Wingdings" panose="05000000000000000000" pitchFamily="2" charset="2"/>
              <a:buChar char="Ø"/>
              <a:defRPr/>
            </a:pPr>
            <a:r>
              <a:rPr lang="en-GB" sz="1100" dirty="0"/>
              <a:t>R2-2206601	Support of CHO with SCG configuration - 38331 [</a:t>
            </a:r>
            <a:r>
              <a:rPr lang="en-GB" sz="1100" dirty="0" err="1"/>
              <a:t>CHOwithDCkept</a:t>
            </a:r>
            <a:r>
              <a:rPr lang="en-GB" sz="1100" dirty="0"/>
              <a:t>]	CATT, Huawei, ZTE, China Unicom, China Telecommunications, Nokia, Nokia Shanghai Bell, CMCC, Ericsson	CR	Rel-17	38.331	17.0.0	TEI17	3183	C	RP-221736</a:t>
            </a:r>
          </a:p>
          <a:p>
            <a:pPr>
              <a:buFont typeface="Wingdings" panose="05000000000000000000" pitchFamily="2" charset="2"/>
              <a:buChar char="Ø"/>
              <a:defRPr/>
            </a:pPr>
            <a:r>
              <a:rPr lang="en-GB" sz="1100" dirty="0"/>
              <a:t>R2-2206602	Support of CHO with SCG configuration - 37340 [</a:t>
            </a:r>
            <a:r>
              <a:rPr lang="en-GB" sz="1100" dirty="0" err="1"/>
              <a:t>CHOwithDCkept</a:t>
            </a:r>
            <a:r>
              <a:rPr lang="en-GB" sz="1100" dirty="0"/>
              <a:t>]	CATT, Huawei, ZTE, China Unicom, China Telecommunications, Nokia, Nokia Shanghai Bell, CMCC, Ericsson	CR	Rel-17	37.340	17.0.0	TEI17	0329	C	RP-221736</a:t>
            </a:r>
          </a:p>
          <a:p>
            <a:pPr>
              <a:buFont typeface="Wingdings" panose="05000000000000000000" pitchFamily="2" charset="2"/>
              <a:buChar char="Ø"/>
              <a:defRPr/>
            </a:pPr>
            <a:r>
              <a:rPr lang="en-GB" sz="1100" dirty="0"/>
              <a:t>R2-2206709	Introduction UE capability for CHO with SCG configuration [</a:t>
            </a:r>
            <a:r>
              <a:rPr lang="en-GB" sz="1100" dirty="0" err="1"/>
              <a:t>CHOwithDCkept</a:t>
            </a:r>
            <a:r>
              <a:rPr lang="en-GB" sz="1100" dirty="0"/>
              <a:t>]	MediaTek Inc.	CR	Rel-17	38.331	17.0.0	TEI17	3179	1	C	RP-221756</a:t>
            </a:r>
          </a:p>
          <a:p>
            <a:pPr>
              <a:buFont typeface="Wingdings" panose="05000000000000000000" pitchFamily="2" charset="2"/>
              <a:buChar char="Ø"/>
              <a:defRPr/>
            </a:pPr>
            <a:r>
              <a:rPr lang="en-GB" sz="1100" dirty="0"/>
              <a:t>R2-2206710	Introduction UE capability for CHO with SCG configuration [</a:t>
            </a:r>
            <a:r>
              <a:rPr lang="en-GB" sz="1100" dirty="0" err="1"/>
              <a:t>CHOwithDCkept</a:t>
            </a:r>
            <a:r>
              <a:rPr lang="en-GB" sz="1100" dirty="0"/>
              <a:t>]	MediaTek Inc.	CR	Rel-17	38.306	17.0.0	TEI17	0746	1	C	RP-221756</a:t>
            </a:r>
          </a:p>
        </p:txBody>
      </p:sp>
    </p:spTree>
    <p:extLst>
      <p:ext uri="{BB962C8B-B14F-4D97-AF65-F5344CB8AC3E}">
        <p14:creationId xmlns:p14="http://schemas.microsoft.com/office/powerpoint/2010/main" val="125984706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2(5)</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TEI17 Cat B / C CRs: </a:t>
            </a:r>
          </a:p>
          <a:p>
            <a:pPr>
              <a:buFont typeface="Wingdings" panose="05000000000000000000" pitchFamily="2" charset="2"/>
              <a:buChar char="Ø"/>
              <a:defRPr/>
            </a:pPr>
            <a:r>
              <a:rPr lang="en-GB" sz="1100" dirty="0"/>
              <a:t>R2-2206713	Introduction of </a:t>
            </a:r>
            <a:r>
              <a:rPr lang="en-GB" sz="1100" dirty="0" err="1"/>
              <a:t>gNB</a:t>
            </a:r>
            <a:r>
              <a:rPr lang="en-GB" sz="1100" dirty="0"/>
              <a:t> ID length reporting in the NR CGI report [</a:t>
            </a:r>
            <a:r>
              <a:rPr lang="en-GB" sz="1100" dirty="0" err="1"/>
              <a:t>gNB_ID_Length</a:t>
            </a:r>
            <a:r>
              <a:rPr lang="en-GB" sz="1100" dirty="0"/>
              <a:t>]	Ericsson, Verizon, China Telecom, Bell Mobility, Samsung, Rogers, TELUS, Telecom Italia, T-Mobile USA, US Cellular, Deutsche Telekom, Nokia	CR	Rel-17	38.331	17.0.0	TEI17	3181	1	B	RP-221736</a:t>
            </a:r>
          </a:p>
          <a:p>
            <a:pPr>
              <a:buFont typeface="Wingdings" panose="05000000000000000000" pitchFamily="2" charset="2"/>
              <a:buChar char="Ø"/>
              <a:defRPr/>
            </a:pPr>
            <a:r>
              <a:rPr lang="en-GB" sz="1100" dirty="0"/>
              <a:t>R2-2206714	Introduction of </a:t>
            </a:r>
            <a:r>
              <a:rPr lang="en-GB" sz="1100" dirty="0" err="1"/>
              <a:t>gNB</a:t>
            </a:r>
            <a:r>
              <a:rPr lang="en-GB" sz="1100" dirty="0"/>
              <a:t> ID length reporting in the NR CGI report [</a:t>
            </a:r>
            <a:r>
              <a:rPr lang="en-GB" sz="1100" dirty="0" err="1"/>
              <a:t>gNB_ID_Length</a:t>
            </a:r>
            <a:r>
              <a:rPr lang="en-GB" sz="1100" dirty="0"/>
              <a:t>]	Ericsson, Verizon, China Telecom, Bell Mobility, Samsung, Rogers, TELUS, Telecom Italia, T-Mobile USA, US Cellular, Deutsche Telekom, Nokia	CR	Rel-17	36.331	17.0.0	TEI17	4821	1	B	RP-221738</a:t>
            </a:r>
          </a:p>
          <a:p>
            <a:pPr>
              <a:buFont typeface="Wingdings" panose="05000000000000000000" pitchFamily="2" charset="2"/>
              <a:buChar char="Ø"/>
              <a:defRPr/>
            </a:pPr>
            <a:r>
              <a:rPr lang="en-GB" sz="1100" dirty="0"/>
              <a:t>R2-2206715	Introduction of </a:t>
            </a:r>
            <a:r>
              <a:rPr lang="en-GB" sz="1100" dirty="0" err="1"/>
              <a:t>gNB</a:t>
            </a:r>
            <a:r>
              <a:rPr lang="en-GB" sz="1100" dirty="0"/>
              <a:t> ID length reporting in the NR CGI report [</a:t>
            </a:r>
            <a:r>
              <a:rPr lang="en-GB" sz="1100" dirty="0" err="1"/>
              <a:t>gNB_ID_Length</a:t>
            </a:r>
            <a:r>
              <a:rPr lang="en-GB" sz="1100" dirty="0"/>
              <a:t>]	Ericsson, Verizon, China Telecom, Bell Mobility, Samsung, Rogers, TELUS, Telecom Italia, T-Mobile USA, US Cellular, Deutsche Telekom, Nokia	CR	Rel-17	38.306	17.0.0	TEI17	0747	1	B	RP-221736</a:t>
            </a:r>
          </a:p>
          <a:p>
            <a:pPr>
              <a:buFont typeface="Wingdings" panose="05000000000000000000" pitchFamily="2" charset="2"/>
              <a:buChar char="Ø"/>
              <a:defRPr/>
            </a:pPr>
            <a:r>
              <a:rPr lang="en-GB" sz="1100" dirty="0"/>
              <a:t>R2-2206716	Introduction of </a:t>
            </a:r>
            <a:r>
              <a:rPr lang="en-GB" sz="1100" dirty="0" err="1"/>
              <a:t>gNB</a:t>
            </a:r>
            <a:r>
              <a:rPr lang="en-GB" sz="1100" dirty="0"/>
              <a:t> ID length reporting in the NR CGI report [</a:t>
            </a:r>
            <a:r>
              <a:rPr lang="en-GB" sz="1100" dirty="0" err="1"/>
              <a:t>gNB_ID_Length</a:t>
            </a:r>
            <a:r>
              <a:rPr lang="en-GB" sz="1100" dirty="0"/>
              <a:t>]	Ericsson, Verizon, China Telecom, Bell Mobility, Samsung, Rogers, TELUS, Telecom Italia, T-Mobile USA, US Cellular, Deutsche Telekom, Nokia	CR	Rel-17	36.306	17.0.0	TEI17	1850	1	B	RP-221736</a:t>
            </a:r>
          </a:p>
          <a:p>
            <a:pPr>
              <a:buFont typeface="Wingdings" panose="05000000000000000000" pitchFamily="2" charset="2"/>
              <a:buChar char="Ø"/>
              <a:defRPr/>
            </a:pPr>
            <a:r>
              <a:rPr lang="en-GB" sz="1100" dirty="0"/>
              <a:t>R2-2206717	Introduction of </a:t>
            </a:r>
            <a:r>
              <a:rPr lang="en-GB" sz="1100" dirty="0" err="1"/>
              <a:t>gNB</a:t>
            </a:r>
            <a:r>
              <a:rPr lang="en-GB" sz="1100" dirty="0"/>
              <a:t> ID length reporting in the NR CGI report [</a:t>
            </a:r>
            <a:r>
              <a:rPr lang="en-GB" sz="1100" dirty="0" err="1"/>
              <a:t>gNB_ID_Length</a:t>
            </a:r>
            <a:r>
              <a:rPr lang="en-GB" sz="1100" dirty="0"/>
              <a:t>]	Ericsson, Verizon, China Telecom, Bell Mobility, Samsung, Rogers, TELUS, Telecom Italia, T-Mobile USA, US Cellular, Deutsche Telekom, Nokia	CR	Rel-17	38.300	17.0.0	TEI17	0474	1	B	RP-221736</a:t>
            </a:r>
          </a:p>
          <a:p>
            <a:pPr>
              <a:buFont typeface="Wingdings" panose="05000000000000000000" pitchFamily="2" charset="2"/>
              <a:buChar char="Ø"/>
              <a:defRPr/>
            </a:pPr>
            <a:r>
              <a:rPr lang="en-GB" sz="1100" dirty="0"/>
              <a:t>R2-2206874	Introduction of </a:t>
            </a:r>
            <a:r>
              <a:rPr lang="en-GB" sz="1100" dirty="0" err="1"/>
              <a:t>gNB</a:t>
            </a:r>
            <a:r>
              <a:rPr lang="en-GB" sz="1100" dirty="0"/>
              <a:t> ID length reporting in the NR CGI report [</a:t>
            </a:r>
            <a:r>
              <a:rPr lang="en-GB" sz="1100" dirty="0" err="1"/>
              <a:t>gNB_ID_Length</a:t>
            </a:r>
            <a:r>
              <a:rPr lang="en-GB" sz="1100" dirty="0"/>
              <a:t>]	Ericsson, Verizon, China Telecom, Bell Mobility, Samsung, Rogers, TELUS, Telecom Italia, T-Mobile USA, US Cellular, Deutsche Telekom, Nokia	CR	Rel-17	36.300	17.0.0	TEI17	1363	2	B	RP-221738</a:t>
            </a:r>
          </a:p>
        </p:txBody>
      </p:sp>
    </p:spTree>
    <p:extLst>
      <p:ext uri="{BB962C8B-B14F-4D97-AF65-F5344CB8AC3E}">
        <p14:creationId xmlns:p14="http://schemas.microsoft.com/office/powerpoint/2010/main" val="168745410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3(5)</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TEI17 Cat B / C CRs: </a:t>
            </a:r>
          </a:p>
          <a:p>
            <a:pPr>
              <a:buFont typeface="Wingdings" panose="05000000000000000000" pitchFamily="2" charset="2"/>
              <a:buChar char="Ø"/>
              <a:defRPr/>
            </a:pPr>
            <a:r>
              <a:rPr lang="en-GB" sz="1100" dirty="0"/>
              <a:t>R2-2206850	NMEA GGA sentence info in high accuracy GNSS location estimates [HA-GNSS-NMEA]	ESA, Ericsson, Deutsche Telekom, T-Mobile USA, Swift Navigation, Hexagon, MediaTek Inc., u-</a:t>
            </a:r>
            <a:r>
              <a:rPr lang="en-GB" sz="1100" dirty="0" err="1"/>
              <a:t>blox</a:t>
            </a:r>
            <a:r>
              <a:rPr lang="en-GB" sz="1100" dirty="0"/>
              <a:t>	CR	Rel-17	37.355	17.0.0	TEI17	0349	2	B	RP-221736</a:t>
            </a:r>
          </a:p>
          <a:p>
            <a:pPr>
              <a:buFont typeface="Wingdings" panose="05000000000000000000" pitchFamily="2" charset="2"/>
              <a:buChar char="Ø"/>
              <a:defRPr/>
            </a:pPr>
            <a:r>
              <a:rPr lang="en-GB" sz="1100" dirty="0"/>
              <a:t>R2-2206867	Distinguishing support of band n77 restrictions in Canada [n77 Canada]	Nokia, Nokia Shanghai Bell, Ericsson, Huawei, </a:t>
            </a:r>
            <a:r>
              <a:rPr lang="en-GB" sz="1100" dirty="0" err="1"/>
              <a:t>Telus</a:t>
            </a:r>
            <a:r>
              <a:rPr lang="en-GB" sz="1100" dirty="0"/>
              <a:t>, Bell Canada	CR	Rel-17	36.306	17.0.0	TEI17	1847	2	C	RP-221738</a:t>
            </a:r>
          </a:p>
          <a:p>
            <a:pPr>
              <a:buFont typeface="Wingdings" panose="05000000000000000000" pitchFamily="2" charset="2"/>
              <a:buChar char="Ø"/>
              <a:defRPr/>
            </a:pPr>
            <a:r>
              <a:rPr lang="en-GB" sz="1100" dirty="0"/>
              <a:t>R2-2206868	Distinguishing support of band n77 restrictions in Canada [n77 Canada]	Nokia, Nokia Shanghai Bell, Ericsson, Huawei, </a:t>
            </a:r>
            <a:r>
              <a:rPr lang="en-GB" sz="1100" dirty="0" err="1"/>
              <a:t>Telus</a:t>
            </a:r>
            <a:r>
              <a:rPr lang="en-GB" sz="1100" dirty="0"/>
              <a:t>, Bell Canada	CR	Rel-17	38.306	17.0.0	TEI17	0714	2	C	RP-221736</a:t>
            </a:r>
          </a:p>
          <a:p>
            <a:pPr>
              <a:buFont typeface="Wingdings" panose="05000000000000000000" pitchFamily="2" charset="2"/>
              <a:buChar char="Ø"/>
              <a:defRPr/>
            </a:pPr>
            <a:r>
              <a:rPr lang="en-GB" sz="1100" dirty="0"/>
              <a:t>R2-2206870	Distinguishing support of band n77 restrictions in Canada [n77 Canada]	Nokia, Nokia Shanghai Bell, Ericsson, Huawei, </a:t>
            </a:r>
            <a:r>
              <a:rPr lang="en-GB" sz="1100" dirty="0" err="1"/>
              <a:t>Telus</a:t>
            </a:r>
            <a:r>
              <a:rPr lang="en-GB" sz="1100" dirty="0"/>
              <a:t>, Bell Canada	CR	Rel-17	36.331	17.0.0	TEI17	4799	2	C	RP-221738</a:t>
            </a:r>
          </a:p>
          <a:p>
            <a:pPr>
              <a:buFont typeface="Wingdings" panose="05000000000000000000" pitchFamily="2" charset="2"/>
              <a:buChar char="Ø"/>
              <a:defRPr/>
            </a:pPr>
            <a:r>
              <a:rPr lang="en-GB" sz="1100" dirty="0"/>
              <a:t>R2-2206871	Distinguishing support of band n77 restrictions in Canada [n77 Canada]	Nokia, Nokia Shanghai Bell, Ericsson, Huawei, </a:t>
            </a:r>
            <a:r>
              <a:rPr lang="en-GB" sz="1100" dirty="0" err="1"/>
              <a:t>Telus</a:t>
            </a:r>
            <a:r>
              <a:rPr lang="en-GB" sz="1100" dirty="0"/>
              <a:t>, Bell Canada	CR	Rel-17	38.331	17.0.0	TEI17	3078	2	C	RP-221736</a:t>
            </a:r>
          </a:p>
          <a:p>
            <a:pPr>
              <a:buFont typeface="Wingdings" panose="05000000000000000000" pitchFamily="2" charset="2"/>
              <a:buChar char="Ø"/>
              <a:defRPr/>
            </a:pPr>
            <a:r>
              <a:rPr lang="en-GB" sz="1100" dirty="0"/>
              <a:t>R2-2206880	Early Measurements for EPS fallback [</a:t>
            </a:r>
            <a:r>
              <a:rPr lang="en-GB" sz="1100" dirty="0" err="1"/>
              <a:t>IdleMeaEPSFB</a:t>
            </a:r>
            <a:r>
              <a:rPr lang="en-GB" sz="1100" dirty="0"/>
              <a:t>]	vivo, China Telecom, CMCC, SoftBank, China Unicom, Vodafone, ZTE	CR	Rel-17	38.331	17.0.0	TEI17	2872	5	B	RP-221736</a:t>
            </a:r>
          </a:p>
          <a:p>
            <a:pPr>
              <a:buFontTx/>
              <a:buChar char="-"/>
              <a:defRPr/>
            </a:pPr>
            <a:endParaRPr lang="en-GB" sz="1100" dirty="0"/>
          </a:p>
        </p:txBody>
      </p:sp>
    </p:spTree>
    <p:extLst>
      <p:ext uri="{BB962C8B-B14F-4D97-AF65-F5344CB8AC3E}">
        <p14:creationId xmlns:p14="http://schemas.microsoft.com/office/powerpoint/2010/main" val="79010471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Meetings in the period</a:t>
            </a:r>
          </a:p>
        </p:txBody>
      </p:sp>
      <p:sp>
        <p:nvSpPr>
          <p:cNvPr id="3" name="Content Placeholder 2"/>
          <p:cNvSpPr>
            <a:spLocks noGrp="1"/>
          </p:cNvSpPr>
          <p:nvPr>
            <p:ph idx="1"/>
          </p:nvPr>
        </p:nvSpPr>
        <p:spPr/>
        <p:txBody>
          <a:bodyPr/>
          <a:lstStyle/>
          <a:p>
            <a:r>
              <a:rPr lang="en-US" dirty="0"/>
              <a:t>In 2022 Q2, RAN2 had two meetings, </a:t>
            </a:r>
          </a:p>
          <a:p>
            <a:pPr lvl="1"/>
            <a:r>
              <a:rPr lang="en-US" dirty="0"/>
              <a:t>R2 NR ASN1 Ad-hoc-e: April 3 days (online)</a:t>
            </a:r>
          </a:p>
          <a:p>
            <a:pPr lvl="1"/>
            <a:r>
              <a:rPr lang="en-US" dirty="0"/>
              <a:t>R2 118-e: May 5+5 days (online + offline)</a:t>
            </a:r>
          </a:p>
          <a:p>
            <a:r>
              <a:rPr lang="en-US" dirty="0"/>
              <a:t>R2 NR ASN1 Ad-hoc scope </a:t>
            </a:r>
          </a:p>
          <a:p>
            <a:pPr lvl="1"/>
            <a:r>
              <a:rPr lang="en-US" dirty="0"/>
              <a:t>NR and EUTRA RRC ASN1 and protocol issues, focusing on general/common, cross-WI issues and issues requiring urgent LS out (no WI-specific issues). </a:t>
            </a:r>
          </a:p>
          <a:p>
            <a:r>
              <a:rPr lang="en-US" dirty="0"/>
              <a:t>R2 118-e scope </a:t>
            </a:r>
          </a:p>
          <a:p>
            <a:pPr marL="457200" lvl="1" indent="0">
              <a:buNone/>
            </a:pPr>
            <a:r>
              <a:rPr lang="en-US" dirty="0"/>
              <a:t>Full agenda but almost no open WIs SO major focus on Rel-17 corrections, finalization and ASN.1 review. </a:t>
            </a:r>
          </a:p>
        </p:txBody>
      </p:sp>
    </p:spTree>
    <p:extLst>
      <p:ext uri="{BB962C8B-B14F-4D97-AF65-F5344CB8AC3E}">
        <p14:creationId xmlns:p14="http://schemas.microsoft.com/office/powerpoint/2010/main" val="201267857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4(5)</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TEI16 Cat F CRs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buFont typeface="Wingdings" panose="05000000000000000000" pitchFamily="2" charset="2"/>
              <a:buChar char="Ø"/>
              <a:defRPr/>
            </a:pPr>
            <a:r>
              <a:rPr lang="en-GB" sz="1100" dirty="0"/>
              <a:t>R2-2206407	New UE capability to limit PDCCH monitoring	Intel Corporation	CR	Rel-16	38.331	16.8.0	TEI16	2999	1	F	RP-221756</a:t>
            </a:r>
          </a:p>
          <a:p>
            <a:pPr>
              <a:buFont typeface="Wingdings" panose="05000000000000000000" pitchFamily="2" charset="2"/>
              <a:buChar char="Ø"/>
              <a:defRPr/>
            </a:pPr>
            <a:r>
              <a:rPr lang="en-GB" sz="1100" dirty="0"/>
              <a:t>R2-2206659	Clarification on the rmtc-Config-r16	Xiaomi Communications	CR	Rel-16	38.331	16.8.0	TEI16	3087	1	F	RP-221714</a:t>
            </a:r>
          </a:p>
          <a:p>
            <a:pPr>
              <a:buFont typeface="Wingdings" panose="05000000000000000000" pitchFamily="2" charset="2"/>
              <a:buChar char="Ø"/>
              <a:defRPr/>
            </a:pPr>
            <a:endParaRPr lang="en-GB" sz="1100" dirty="0"/>
          </a:p>
          <a:p>
            <a:pPr marL="0" indent="0">
              <a:buNone/>
              <a:defRPr/>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TEI17 Cat F CRs</a:t>
            </a:r>
            <a:endParaRPr lang="en-GB" sz="1400" dirty="0"/>
          </a:p>
          <a:p>
            <a:pPr>
              <a:buFont typeface="Wingdings" panose="05000000000000000000" pitchFamily="2" charset="2"/>
              <a:buChar char="Ø"/>
              <a:defRPr/>
            </a:pPr>
            <a:r>
              <a:rPr lang="en-GB" sz="1100" dirty="0"/>
              <a:t>R2-2206190	Corrections on the general ASN.1 issues	Samsung	CR	Rel-17	36.331	17.0.0	TEI17, NB_IOTenh3-Core, </a:t>
            </a:r>
            <a:r>
              <a:rPr lang="en-GB" sz="1100" dirty="0" err="1"/>
              <a:t>LTE_feMob</a:t>
            </a:r>
            <a:r>
              <a:rPr lang="en-GB" sz="1100" dirty="0"/>
              <a:t>-Core	4794	1	F	RP-221738</a:t>
            </a:r>
          </a:p>
          <a:p>
            <a:pPr>
              <a:buFont typeface="Wingdings" panose="05000000000000000000" pitchFamily="2" charset="2"/>
              <a:buChar char="Ø"/>
              <a:defRPr/>
            </a:pPr>
            <a:r>
              <a:rPr lang="en-GB" sz="1100" dirty="0"/>
              <a:t>R2-2206490	Priority of MAC CEs	LG Electronics Inc.	CR	Rel-17	38.321	17.0.0	TEI17	1295		F	RP-221736</a:t>
            </a:r>
          </a:p>
          <a:p>
            <a:pPr>
              <a:buFont typeface="Wingdings" panose="05000000000000000000" pitchFamily="2" charset="2"/>
              <a:buChar char="Ø"/>
              <a:defRPr/>
            </a:pPr>
            <a:r>
              <a:rPr lang="en-GB" sz="1100" dirty="0"/>
              <a:t>R2-2206633	Extension of the time domain resource allocation indicator for CG type 1 with </a:t>
            </a:r>
            <a:r>
              <a:rPr lang="en-GB" sz="1100" dirty="0" err="1"/>
              <a:t>typeB</a:t>
            </a:r>
            <a:r>
              <a:rPr lang="en-GB" sz="1100" dirty="0"/>
              <a:t> repetition	ZTE </a:t>
            </a:r>
            <a:r>
              <a:rPr lang="en-GB" sz="1100" dirty="0" err="1"/>
              <a:t>Corporation,Huawei</a:t>
            </a:r>
            <a:r>
              <a:rPr lang="en-GB" sz="1100" dirty="0"/>
              <a:t>, China Telecom, </a:t>
            </a:r>
            <a:r>
              <a:rPr lang="en-GB" sz="1100" dirty="0" err="1"/>
              <a:t>Sanechips</a:t>
            </a:r>
            <a:r>
              <a:rPr lang="en-GB" sz="1100" dirty="0"/>
              <a:t>	CR	Rel-17	38.331	17.0.0	TEI17	3082	1	F	RP-221736</a:t>
            </a:r>
          </a:p>
          <a:p>
            <a:pPr>
              <a:buFont typeface="Wingdings" panose="05000000000000000000" pitchFamily="2" charset="2"/>
              <a:buChar char="Ø"/>
              <a:defRPr/>
            </a:pPr>
            <a:r>
              <a:rPr lang="en-GB" sz="1100" dirty="0"/>
              <a:t>R2-2206634	Correction on the UE capability of extension of TDRA indication for Configured UL Grant type 1	ZTE Corporation, Huawei, China Telecom, </a:t>
            </a:r>
            <a:r>
              <a:rPr lang="en-GB" sz="1100" dirty="0" err="1"/>
              <a:t>Sanechips</a:t>
            </a:r>
            <a:r>
              <a:rPr lang="en-GB" sz="1100" dirty="0"/>
              <a:t>	CR	Rel-17	38.306	17.0.0	TEI17	0715	1	F	RP-221756</a:t>
            </a:r>
          </a:p>
          <a:p>
            <a:pPr>
              <a:buFont typeface="Wingdings" panose="05000000000000000000" pitchFamily="2" charset="2"/>
              <a:buChar char="Ø"/>
              <a:defRPr/>
            </a:pPr>
            <a:r>
              <a:rPr lang="en-GB" sz="1100" dirty="0"/>
              <a:t>R2-2206883	ASN1 review general corrections	Ericsson	CR	Rel-17	38.331	17.0.0	TEI17	3164	2	F	RP-221736</a:t>
            </a:r>
          </a:p>
          <a:p>
            <a:pPr>
              <a:buFont typeface="Wingdings" panose="05000000000000000000" pitchFamily="2" charset="2"/>
              <a:buChar char="Ø"/>
              <a:defRPr/>
            </a:pPr>
            <a:endParaRPr lang="en-GB" sz="1100" dirty="0"/>
          </a:p>
          <a:p>
            <a:pPr>
              <a:buFontTx/>
              <a:buChar char="-"/>
              <a:defRPr/>
            </a:pPr>
            <a:endParaRPr lang="en-GB" sz="1100" dirty="0"/>
          </a:p>
        </p:txBody>
      </p:sp>
    </p:spTree>
    <p:extLst>
      <p:ext uri="{BB962C8B-B14F-4D97-AF65-F5344CB8AC3E}">
        <p14:creationId xmlns:p14="http://schemas.microsoft.com/office/powerpoint/2010/main" val="247162762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5(5)</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 + Other WI Cat F CRs (Corrections to earlier release, introduced for a later release)</a:t>
            </a:r>
            <a:endParaRPr lang="en-GB" sz="1400" dirty="0"/>
          </a:p>
          <a:p>
            <a:pPr>
              <a:buFont typeface="Wingdings" panose="05000000000000000000" pitchFamily="2" charset="2"/>
              <a:buChar char="Ø"/>
              <a:defRPr/>
            </a:pPr>
            <a:r>
              <a:rPr lang="en-GB" sz="1100" dirty="0"/>
              <a:t>R2-2206087	Miscellaneous non-controversial corrections Set XIV	Ericsson	CR	Rel-16	38.331	16.8.0	</a:t>
            </a:r>
            <a:r>
              <a:rPr lang="en-GB" sz="1100" dirty="0" err="1"/>
              <a:t>NR_newRAT</a:t>
            </a:r>
            <a:r>
              <a:rPr lang="en-GB" sz="1100" dirty="0"/>
              <a:t>-Core, TEI16	3166		F	RP-221711</a:t>
            </a:r>
          </a:p>
          <a:p>
            <a:pPr>
              <a:buFont typeface="Wingdings" panose="05000000000000000000" pitchFamily="2" charset="2"/>
              <a:buChar char="Ø"/>
              <a:defRPr/>
            </a:pPr>
            <a:r>
              <a:rPr lang="en-GB" sz="1100" dirty="0"/>
              <a:t>R2-2206406	Correction to multi-DCI multi-TRP and new UE capability to limit PDCCH monitoring	Intel Corporation	CR	Rel-16	38.306	16.8.0	</a:t>
            </a:r>
            <a:r>
              <a:rPr lang="en-GB" sz="1100" dirty="0" err="1"/>
              <a:t>NR_eMIMO</a:t>
            </a:r>
            <a:r>
              <a:rPr lang="en-GB" sz="1100" dirty="0"/>
              <a:t>-Core, TEI16	0704	1	F	RP-221756</a:t>
            </a:r>
          </a:p>
          <a:p>
            <a:pPr>
              <a:buFont typeface="Wingdings" panose="05000000000000000000" pitchFamily="2" charset="2"/>
              <a:buChar char="Ø"/>
              <a:defRPr/>
            </a:pPr>
            <a:r>
              <a:rPr lang="en-GB" sz="1100" dirty="0"/>
              <a:t>R2-2206686	Minor changes collected by Rapporteur	Samsung	CR	Rel-16	36.331	16.8.0	TEI16, NB_IOTenh3-Core, </a:t>
            </a:r>
            <a:r>
              <a:rPr lang="en-GB" sz="1100" dirty="0" err="1"/>
              <a:t>LTE_feMob</a:t>
            </a:r>
            <a:r>
              <a:rPr lang="en-GB" sz="1100" dirty="0"/>
              <a:t>-Core	4790	1	F	RP-221714</a:t>
            </a:r>
          </a:p>
          <a:p>
            <a:pPr>
              <a:buFont typeface="Wingdings" panose="05000000000000000000" pitchFamily="2" charset="2"/>
              <a:buChar char="Ø"/>
              <a:defRPr/>
            </a:pPr>
            <a:r>
              <a:rPr lang="en-GB" sz="1100" dirty="0"/>
              <a:t>R2-2206512	Rapporteur Clean-up	ZTE Corporation (Rapporteur), </a:t>
            </a:r>
            <a:r>
              <a:rPr lang="en-GB" sz="1100" dirty="0" err="1"/>
              <a:t>Sanechips</a:t>
            </a:r>
            <a:r>
              <a:rPr lang="en-GB" sz="1100" dirty="0"/>
              <a:t>, Ericsson	CR	Rel-16	37.340	16.9.0	TEI16, </a:t>
            </a:r>
            <a:r>
              <a:rPr lang="en-GB" sz="1100" dirty="0" err="1"/>
              <a:t>LTE_NR_DC_CA_enh</a:t>
            </a:r>
            <a:r>
              <a:rPr lang="en-GB" sz="1100" dirty="0"/>
              <a:t>-Core, NR_IAB-Core	0325	2	F	RP-221714</a:t>
            </a:r>
          </a:p>
          <a:p>
            <a:pPr>
              <a:buFont typeface="Wingdings" panose="05000000000000000000" pitchFamily="2" charset="2"/>
              <a:buChar char="Ø"/>
              <a:defRPr/>
            </a:pPr>
            <a:r>
              <a:rPr lang="en-GB" sz="1100" dirty="0"/>
              <a:t>R2-2206513	Rapporteur Clean-up	ZTE Corporation (Rapporteur), </a:t>
            </a:r>
            <a:r>
              <a:rPr lang="en-GB" sz="1100" dirty="0" err="1"/>
              <a:t>Sanechips</a:t>
            </a:r>
            <a:r>
              <a:rPr lang="en-GB" sz="1100" dirty="0"/>
              <a:t>, Ericsson	CR	Rel-17	37.340	17.0.0	TEI16, </a:t>
            </a:r>
            <a:r>
              <a:rPr lang="en-GB" sz="1100" dirty="0" err="1"/>
              <a:t>LTE_NR_DC_CA_enh</a:t>
            </a:r>
            <a:r>
              <a:rPr lang="en-GB" sz="1100" dirty="0"/>
              <a:t>-Core, NR_IAB-Core	0326	2	F	RP-221714</a:t>
            </a:r>
          </a:p>
          <a:p>
            <a:pPr>
              <a:buFont typeface="Wingdings" panose="05000000000000000000" pitchFamily="2" charset="2"/>
              <a:buChar char="Ø"/>
              <a:defRPr/>
            </a:pPr>
            <a:endParaRPr lang="en-GB" sz="1100" dirty="0"/>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 Cat D CRs</a:t>
            </a:r>
          </a:p>
          <a:p>
            <a:pPr>
              <a:buFont typeface="Wingdings" panose="05000000000000000000" pitchFamily="2" charset="2"/>
              <a:buChar char="Ø"/>
              <a:defRPr/>
            </a:pPr>
            <a:r>
              <a:rPr lang="en-GB" sz="1100" dirty="0"/>
              <a:t>R2-2206446	Miscellaneous Editorial Corrections	Qualcomm Incorporated (Rapporteur)	CR	Rel-17	38.304	17.0.0	TEI17	0249	1	D	RP-221736</a:t>
            </a:r>
          </a:p>
          <a:p>
            <a:pPr>
              <a:buFont typeface="Wingdings" panose="05000000000000000000" pitchFamily="2" charset="2"/>
              <a:buChar char="Ø"/>
              <a:defRPr/>
            </a:pPr>
            <a:r>
              <a:rPr lang="en-GB" sz="1100" dirty="0"/>
              <a:t>R2-2206447	Miscellaneous Editorial Corrections	Qualcomm Incorporated (Rapporteur)	CR	Rel-16	38.304	16.7.0	TEI16	0250	1	D	RP-221714</a:t>
            </a:r>
          </a:p>
          <a:p>
            <a:pPr>
              <a:buFont typeface="Wingdings" panose="05000000000000000000" pitchFamily="2" charset="2"/>
              <a:buChar char="Ø"/>
              <a:defRPr/>
            </a:pPr>
            <a:endParaRPr lang="en-GB" sz="1100" dirty="0"/>
          </a:p>
          <a:p>
            <a:pPr>
              <a:buFontTx/>
              <a:buChar char="-"/>
              <a:defRPr/>
            </a:pPr>
            <a:endParaRPr lang="en-GB" sz="1100" dirty="0"/>
          </a:p>
        </p:txBody>
      </p:sp>
    </p:spTree>
    <p:extLst>
      <p:ext uri="{BB962C8B-B14F-4D97-AF65-F5344CB8AC3E}">
        <p14:creationId xmlns:p14="http://schemas.microsoft.com/office/powerpoint/2010/main" val="34942220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R16 and earlier</a:t>
            </a:r>
          </a:p>
        </p:txBody>
      </p:sp>
      <p:sp>
        <p:nvSpPr>
          <p:cNvPr id="6" name="TextBox 5"/>
          <p:cNvSpPr txBox="1"/>
          <p:nvPr/>
        </p:nvSpPr>
        <p:spPr>
          <a:xfrm>
            <a:off x="8694736" y="2000249"/>
            <a:ext cx="3046027" cy="900246"/>
          </a:xfrm>
          <a:prstGeom prst="rect">
            <a:avLst/>
          </a:prstGeom>
          <a:noFill/>
        </p:spPr>
        <p:txBody>
          <a:bodyPr wrap="none" rtlCol="0">
            <a:spAutoFit/>
          </a:bodyPr>
          <a:lstStyle/>
          <a:p>
            <a:r>
              <a:rPr lang="en-US" sz="1050" dirty="0"/>
              <a:t>- Agreed CRs Does not include Cat A CRs</a:t>
            </a:r>
          </a:p>
          <a:p>
            <a:r>
              <a:rPr lang="en-US" sz="1050" dirty="0"/>
              <a:t>- Drafts include offline AT-meeting drafts on the </a:t>
            </a:r>
          </a:p>
          <a:p>
            <a:r>
              <a:rPr lang="en-US" sz="1050" dirty="0"/>
              <a:t>   meeting server </a:t>
            </a:r>
          </a:p>
          <a:p>
            <a:r>
              <a:rPr lang="en-US" sz="1050" dirty="0"/>
              <a:t>- </a:t>
            </a:r>
            <a:r>
              <a:rPr lang="en-US" sz="1050" dirty="0" err="1"/>
              <a:t>Tdocs</a:t>
            </a:r>
            <a:r>
              <a:rPr lang="en-US" sz="1050" dirty="0"/>
              <a:t> include both input </a:t>
            </a:r>
            <a:r>
              <a:rPr lang="en-US" sz="1050" dirty="0" err="1"/>
              <a:t>tdocs</a:t>
            </a:r>
            <a:r>
              <a:rPr lang="en-US" sz="1050" dirty="0"/>
              <a:t> and revisions. </a:t>
            </a:r>
          </a:p>
          <a:p>
            <a:r>
              <a:rPr lang="en-US" sz="1050" dirty="0"/>
              <a:t>- NR16 General Includes all other R16 </a:t>
            </a:r>
            <a:r>
              <a:rPr lang="en-US" sz="1050" dirty="0" err="1"/>
              <a:t>WIs.</a:t>
            </a:r>
            <a:r>
              <a:rPr lang="en-US" sz="1050" dirty="0"/>
              <a:t> </a:t>
            </a:r>
          </a:p>
        </p:txBody>
      </p:sp>
      <p:graphicFrame>
        <p:nvGraphicFramePr>
          <p:cNvPr id="5" name="Chart 4">
            <a:extLst>
              <a:ext uri="{FF2B5EF4-FFF2-40B4-BE49-F238E27FC236}">
                <a16:creationId xmlns:a16="http://schemas.microsoft.com/office/drawing/2014/main" id="{72B75622-505F-49D8-AAF0-B26BA41FA32F}"/>
              </a:ext>
            </a:extLst>
          </p:cNvPr>
          <p:cNvGraphicFramePr>
            <a:graphicFrameLocks/>
          </p:cNvGraphicFramePr>
          <p:nvPr>
            <p:extLst>
              <p:ext uri="{D42A27DB-BD31-4B8C-83A1-F6EECF244321}">
                <p14:modId xmlns:p14="http://schemas.microsoft.com/office/powerpoint/2010/main" val="4065934926"/>
              </p:ext>
            </p:extLst>
          </p:nvPr>
        </p:nvGraphicFramePr>
        <p:xfrm>
          <a:off x="891540" y="2999555"/>
          <a:ext cx="4572000" cy="26746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3E038796-EDBE-4FE5-BAB0-0792183944D2}"/>
              </a:ext>
            </a:extLst>
          </p:cNvPr>
          <p:cNvGraphicFramePr>
            <a:graphicFrameLocks/>
          </p:cNvGraphicFramePr>
          <p:nvPr>
            <p:extLst>
              <p:ext uri="{D42A27DB-BD31-4B8C-83A1-F6EECF244321}">
                <p14:modId xmlns:p14="http://schemas.microsoft.com/office/powerpoint/2010/main" val="3275308411"/>
              </p:ext>
            </p:extLst>
          </p:nvPr>
        </p:nvGraphicFramePr>
        <p:xfrm>
          <a:off x="5989324" y="3368040"/>
          <a:ext cx="2019296" cy="2095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77142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602346"/>
            <a:ext cx="10515600" cy="903288"/>
          </a:xfrm>
        </p:spPr>
        <p:txBody>
          <a:bodyPr/>
          <a:lstStyle/>
          <a:p>
            <a:r>
              <a:rPr lang="en-GB" altLang="en-US" dirty="0"/>
              <a:t>Maintenance </a:t>
            </a:r>
            <a:r>
              <a:rPr lang="en-GB" altLang="en-US" dirty="0" err="1"/>
              <a:t>Rel</a:t>
            </a:r>
            <a:r>
              <a:rPr lang="en-GB" altLang="en-US" dirty="0"/>
              <a:t> 16 and earlier</a:t>
            </a:r>
          </a:p>
        </p:txBody>
      </p:sp>
      <p:sp>
        <p:nvSpPr>
          <p:cNvPr id="3" name="Content Placeholder 2"/>
          <p:cNvSpPr>
            <a:spLocks noGrp="1"/>
          </p:cNvSpPr>
          <p:nvPr>
            <p:ph idx="1"/>
          </p:nvPr>
        </p:nvSpPr>
        <p:spPr>
          <a:xfrm>
            <a:off x="838200" y="1926771"/>
            <a:ext cx="10515600" cy="4250192"/>
          </a:xfrm>
        </p:spPr>
        <p:txBody>
          <a:bodyPr/>
          <a:lstStyle/>
          <a:p>
            <a:pPr>
              <a:buFontTx/>
              <a:buChar char="-"/>
              <a:defRPr/>
            </a:pPr>
            <a:r>
              <a:rPr lang="en-GB" sz="2400" dirty="0"/>
              <a:t>NR R16 and earlier WI</a:t>
            </a:r>
          </a:p>
          <a:p>
            <a:pPr lvl="1">
              <a:defRPr/>
            </a:pPr>
            <a:r>
              <a:rPr lang="en-GB" sz="2000" b="1" dirty="0"/>
              <a:t>31 </a:t>
            </a:r>
            <a:r>
              <a:rPr lang="en-GB" sz="2000" dirty="0"/>
              <a:t>CRs agreed (not </a:t>
            </a:r>
            <a:r>
              <a:rPr lang="en-GB" sz="2000" dirty="0" err="1"/>
              <a:t>incl</a:t>
            </a:r>
            <a:r>
              <a:rPr lang="en-GB" sz="2000" dirty="0"/>
              <a:t> Cat A CRs)</a:t>
            </a:r>
          </a:p>
          <a:p>
            <a:pPr lvl="1">
              <a:defRPr/>
            </a:pPr>
            <a:r>
              <a:rPr lang="en-GB" sz="2000" dirty="0"/>
              <a:t>No </a:t>
            </a:r>
            <a:r>
              <a:rPr lang="en-US" sz="2000" dirty="0"/>
              <a:t>Non Backwards Compatible (NBC) changes.</a:t>
            </a:r>
            <a:endParaRPr lang="en-GB" sz="2000" dirty="0"/>
          </a:p>
          <a:p>
            <a:pPr>
              <a:buFontTx/>
              <a:buChar char="-"/>
              <a:defRPr/>
            </a:pPr>
            <a:r>
              <a:rPr lang="en-GB" sz="2400" dirty="0"/>
              <a:t>EUTRA R16 and earlier WIs</a:t>
            </a:r>
          </a:p>
          <a:p>
            <a:pPr lvl="1">
              <a:defRPr/>
            </a:pPr>
            <a:r>
              <a:rPr lang="en-GB" sz="2000" b="1" dirty="0"/>
              <a:t>3</a:t>
            </a:r>
            <a:r>
              <a:rPr lang="en-GB" sz="2000" dirty="0"/>
              <a:t> CRs agreed (not </a:t>
            </a:r>
            <a:r>
              <a:rPr lang="en-GB" sz="2000" dirty="0" err="1"/>
              <a:t>incl</a:t>
            </a:r>
            <a:r>
              <a:rPr lang="en-GB" sz="2000" dirty="0"/>
              <a:t> Cat A CRs)</a:t>
            </a:r>
          </a:p>
          <a:p>
            <a:pPr lvl="1">
              <a:defRPr/>
            </a:pPr>
            <a:r>
              <a:rPr lang="en-US" sz="2000" dirty="0"/>
              <a:t>No Non Backwards Compatible (NBC) changes. </a:t>
            </a:r>
            <a:endParaRPr lang="en-GB" dirty="0"/>
          </a:p>
          <a:p>
            <a:pPr lvl="1">
              <a:defRPr/>
            </a:pPr>
            <a:endParaRPr lang="en-GB" sz="2800" dirty="0"/>
          </a:p>
          <a:p>
            <a:pPr marL="0" indent="0">
              <a:buNone/>
              <a:defRPr/>
            </a:pPr>
            <a:endParaRPr lang="en-GB" dirty="0"/>
          </a:p>
          <a:p>
            <a:pPr marL="0" indent="0">
              <a:buNone/>
              <a:defRPr/>
            </a:pPr>
            <a:endParaRPr lang="en-GB" dirty="0">
              <a:solidFill>
                <a:srgbClr val="FF0000"/>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a:t>
            </a:r>
            <a:r>
              <a:rPr lang="en-US" dirty="0" err="1"/>
              <a:t>tdocs</a:t>
            </a:r>
            <a:r>
              <a:rPr lang="en-US" dirty="0"/>
              <a:t> and CRs</a:t>
            </a:r>
          </a:p>
        </p:txBody>
      </p:sp>
      <p:sp>
        <p:nvSpPr>
          <p:cNvPr id="7" name="TextBox 6"/>
          <p:cNvSpPr txBox="1"/>
          <p:nvPr/>
        </p:nvSpPr>
        <p:spPr>
          <a:xfrm>
            <a:off x="8694736" y="2000249"/>
            <a:ext cx="2996333" cy="253916"/>
          </a:xfrm>
          <a:prstGeom prst="rect">
            <a:avLst/>
          </a:prstGeom>
          <a:noFill/>
        </p:spPr>
        <p:txBody>
          <a:bodyPr wrap="none" rtlCol="0">
            <a:spAutoFit/>
          </a:bodyPr>
          <a:lstStyle/>
          <a:p>
            <a:r>
              <a:rPr lang="en-US" sz="1050" dirty="0"/>
              <a:t>- </a:t>
            </a:r>
            <a:r>
              <a:rPr lang="en-US" sz="1050" dirty="0" err="1"/>
              <a:t>Tdocs</a:t>
            </a:r>
            <a:r>
              <a:rPr lang="en-US" sz="1050" dirty="0"/>
              <a:t> include both input </a:t>
            </a:r>
            <a:r>
              <a:rPr lang="en-US" sz="1050" dirty="0" err="1"/>
              <a:t>tdocs</a:t>
            </a:r>
            <a:r>
              <a:rPr lang="en-US" sz="1050" dirty="0"/>
              <a:t> and revisions. </a:t>
            </a:r>
          </a:p>
        </p:txBody>
      </p:sp>
      <p:graphicFrame>
        <p:nvGraphicFramePr>
          <p:cNvPr id="6" name="Chart 5">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1927052922"/>
              </p:ext>
            </p:extLst>
          </p:nvPr>
        </p:nvGraphicFramePr>
        <p:xfrm>
          <a:off x="838200" y="2065020"/>
          <a:ext cx="5905500" cy="3352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5BB4F549-3053-4702-A6F6-E34DAC30E149}"/>
              </a:ext>
            </a:extLst>
          </p:cNvPr>
          <p:cNvGraphicFramePr>
            <a:graphicFrameLocks/>
          </p:cNvGraphicFramePr>
          <p:nvPr>
            <p:extLst>
              <p:ext uri="{D42A27DB-BD31-4B8C-83A1-F6EECF244321}">
                <p14:modId xmlns:p14="http://schemas.microsoft.com/office/powerpoint/2010/main" val="1228924665"/>
              </p:ext>
            </p:extLst>
          </p:nvPr>
        </p:nvGraphicFramePr>
        <p:xfrm>
          <a:off x="7269480" y="2865120"/>
          <a:ext cx="2164396" cy="224028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298D4467-0162-4FF7-BE82-74BAF7C15D85}"/>
              </a:ext>
            </a:extLst>
          </p:cNvPr>
          <p:cNvSpPr txBox="1"/>
          <p:nvPr/>
        </p:nvSpPr>
        <p:spPr>
          <a:xfrm>
            <a:off x="1527811" y="5281285"/>
            <a:ext cx="2891789" cy="746358"/>
          </a:xfrm>
          <a:prstGeom prst="rect">
            <a:avLst/>
          </a:prstGeom>
          <a:noFill/>
        </p:spPr>
        <p:txBody>
          <a:bodyPr wrap="square">
            <a:spAutoFit/>
          </a:bodyPr>
          <a:lstStyle/>
          <a:p>
            <a:pPr>
              <a:buFontTx/>
              <a:buChar char="-"/>
              <a:defRPr/>
            </a:pPr>
            <a:r>
              <a:rPr lang="en-GB" sz="1050" dirty="0"/>
              <a:t>NR and Joint AIs: </a:t>
            </a:r>
          </a:p>
          <a:p>
            <a:pPr lvl="1">
              <a:buFontTx/>
              <a:buChar char="-"/>
              <a:defRPr/>
            </a:pPr>
            <a:r>
              <a:rPr lang="en-GB" sz="1000" b="1" dirty="0"/>
              <a:t>128</a:t>
            </a:r>
            <a:r>
              <a:rPr lang="en-GB" sz="1000" dirty="0"/>
              <a:t> CRs Agreed</a:t>
            </a:r>
          </a:p>
          <a:p>
            <a:pPr>
              <a:buFontTx/>
              <a:buChar char="-"/>
              <a:defRPr/>
            </a:pPr>
            <a:r>
              <a:rPr lang="en-GB" sz="1050" dirty="0"/>
              <a:t>EUTRA Only: </a:t>
            </a:r>
          </a:p>
          <a:p>
            <a:pPr lvl="1">
              <a:buFontTx/>
              <a:buChar char="-"/>
              <a:defRPr/>
            </a:pPr>
            <a:r>
              <a:rPr lang="en-GB" sz="1000" b="1" dirty="0"/>
              <a:t>5</a:t>
            </a:r>
            <a:r>
              <a:rPr lang="en-GB" sz="1000" dirty="0"/>
              <a:t> CRs Agreed </a:t>
            </a:r>
          </a:p>
        </p:txBody>
      </p:sp>
      <p:sp>
        <p:nvSpPr>
          <p:cNvPr id="10" name="TextBox 9">
            <a:extLst>
              <a:ext uri="{FF2B5EF4-FFF2-40B4-BE49-F238E27FC236}">
                <a16:creationId xmlns:a16="http://schemas.microsoft.com/office/drawing/2014/main" id="{65C744D7-968F-4E7A-8B6B-8C6559975686}"/>
              </a:ext>
            </a:extLst>
          </p:cNvPr>
          <p:cNvSpPr txBox="1"/>
          <p:nvPr/>
        </p:nvSpPr>
        <p:spPr>
          <a:xfrm>
            <a:off x="3493770" y="6020246"/>
            <a:ext cx="6164580" cy="230832"/>
          </a:xfrm>
          <a:prstGeom prst="rect">
            <a:avLst/>
          </a:prstGeom>
          <a:noFill/>
        </p:spPr>
        <p:txBody>
          <a:bodyPr wrap="square">
            <a:spAutoFit/>
          </a:bodyPr>
          <a:lstStyle/>
          <a:p>
            <a:pPr>
              <a:defRPr/>
            </a:pPr>
            <a:r>
              <a:rPr lang="en-GB" sz="900" dirty="0"/>
              <a:t>Note that for Rel-17 the number of CRs was limited by a one-CR-per-TS-and-WI-limitation (for most WIs) </a:t>
            </a:r>
          </a:p>
        </p:txBody>
      </p:sp>
    </p:spTree>
    <p:extLst>
      <p:ext uri="{BB962C8B-B14F-4D97-AF65-F5344CB8AC3E}">
        <p14:creationId xmlns:p14="http://schemas.microsoft.com/office/powerpoint/2010/main" val="223730948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ACF94-C448-4AFB-A38F-ACA8E942E34F}"/>
              </a:ext>
            </a:extLst>
          </p:cNvPr>
          <p:cNvSpPr>
            <a:spLocks noGrp="1"/>
          </p:cNvSpPr>
          <p:nvPr>
            <p:ph type="title"/>
          </p:nvPr>
        </p:nvSpPr>
        <p:spPr/>
        <p:txBody>
          <a:bodyPr/>
          <a:lstStyle/>
          <a:p>
            <a:r>
              <a:rPr lang="en-GB" dirty="0"/>
              <a:t>Rel-17 RRC ASN1 review</a:t>
            </a:r>
          </a:p>
        </p:txBody>
      </p:sp>
      <p:sp>
        <p:nvSpPr>
          <p:cNvPr id="3" name="Content Placeholder 2">
            <a:extLst>
              <a:ext uri="{FF2B5EF4-FFF2-40B4-BE49-F238E27FC236}">
                <a16:creationId xmlns:a16="http://schemas.microsoft.com/office/drawing/2014/main" id="{02647428-EE3F-477A-8521-B5B27EFA3B84}"/>
              </a:ext>
            </a:extLst>
          </p:cNvPr>
          <p:cNvSpPr>
            <a:spLocks noGrp="1"/>
          </p:cNvSpPr>
          <p:nvPr>
            <p:ph idx="1"/>
          </p:nvPr>
        </p:nvSpPr>
        <p:spPr>
          <a:xfrm>
            <a:off x="838200" y="1973580"/>
            <a:ext cx="9174480" cy="4366258"/>
          </a:xfrm>
        </p:spPr>
        <p:txBody>
          <a:bodyPr/>
          <a:lstStyle/>
          <a:p>
            <a:r>
              <a:rPr lang="en-GB" sz="1400" dirty="0"/>
              <a:t>April 7 NR and EUTRA RRC ASN1 review files (RRC TS) available. (Start)</a:t>
            </a:r>
          </a:p>
          <a:p>
            <a:r>
              <a:rPr lang="en-GB" sz="1400" dirty="0"/>
              <a:t>April 11 First Deadline for adding RIL Issues - for the ad-hoc meeting. </a:t>
            </a:r>
          </a:p>
          <a:p>
            <a:pPr lvl="1"/>
            <a:r>
              <a:rPr lang="en-GB" sz="1200" dirty="0"/>
              <a:t>Report: NR: 1112 RIL issues Registered, in v110.</a:t>
            </a:r>
          </a:p>
          <a:p>
            <a:r>
              <a:rPr lang="en-GB" sz="1400" dirty="0"/>
              <a:t>April 13 TS Rapporteurs select RILs to be addressed in the ad-Hoc. </a:t>
            </a:r>
          </a:p>
          <a:p>
            <a:pPr lvl="1"/>
            <a:r>
              <a:rPr lang="en-GB" sz="1200" dirty="0"/>
              <a:t>Report: 43 NR RIL issues and 7 EUTRA RIL issues were selected for Treatment in ASN.1 Ad-hoc.</a:t>
            </a:r>
          </a:p>
          <a:p>
            <a:r>
              <a:rPr lang="en-GB" sz="1400" dirty="0">
                <a:highlight>
                  <a:srgbClr val="FFFFFF"/>
                </a:highlight>
              </a:rPr>
              <a:t>April 20-22  ASN1 Ad-hoc Meeting</a:t>
            </a:r>
            <a:endParaRPr lang="en-GB" sz="1400" dirty="0"/>
          </a:p>
          <a:p>
            <a:pPr lvl="1"/>
            <a:r>
              <a:rPr lang="en-GB" sz="1200" dirty="0"/>
              <a:t>Report: All selected issues were treated + a couple of others, 2 LS outs were sent.  Overall the Ad-Hoc was fruitful, for organizing work on tricky issues, Q&amp;A, getting everyone on the same page, and for urgent LS outs. </a:t>
            </a:r>
          </a:p>
          <a:p>
            <a:r>
              <a:rPr lang="en-GB" sz="1400" dirty="0"/>
              <a:t>April 25 Second (last) Deadline for adding RIL issues.</a:t>
            </a:r>
          </a:p>
          <a:p>
            <a:pPr lvl="1"/>
            <a:r>
              <a:rPr lang="en-GB" sz="1200" dirty="0"/>
              <a:t>Report: NR: 1407 Issues Registered, in v207</a:t>
            </a:r>
          </a:p>
          <a:p>
            <a:r>
              <a:rPr lang="en-GB" sz="1400" dirty="0"/>
              <a:t>May 9-20  RAN2 118-e Meeting</a:t>
            </a:r>
          </a:p>
          <a:p>
            <a:r>
              <a:rPr lang="en-GB" sz="1400" dirty="0"/>
              <a:t>Report</a:t>
            </a:r>
          </a:p>
          <a:p>
            <a:pPr lvl="1"/>
            <a:r>
              <a:rPr lang="en-US" sz="1200" dirty="0">
                <a:effectLst/>
                <a:ea typeface="Times New Roman" panose="02020603050405020304" pitchFamily="18" charset="0"/>
                <a:cs typeface="Times New Roman" panose="02020603050405020304" pitchFamily="18" charset="0"/>
              </a:rPr>
              <a:t>Outcome: All review issues with ASN.1 level impact that were identified during ASN.1 review were addressed in RAN2#118-e. Remaining issues on procedure texts and descriptions will be addressed in RAN2#119-e (August).</a:t>
            </a:r>
          </a:p>
          <a:p>
            <a:pPr lvl="1"/>
            <a:r>
              <a:rPr lang="en-GB" sz="1200" dirty="0"/>
              <a:t>Was discussed: Very short / Too short time was available for review. Action in RAN2: Agreed to work on a template time plan for conclusion of a release, to be applicable for e.g. Rel-18. </a:t>
            </a:r>
          </a:p>
          <a:p>
            <a:pPr lvl="1"/>
            <a:r>
              <a:rPr lang="en-GB" sz="1200" dirty="0"/>
              <a:t>Was discussed: Tools for ASN1 review. Proposed Action in RAN2: identify improvements. </a:t>
            </a:r>
          </a:p>
          <a:p>
            <a:pPr marL="457200" lvl="1" indent="0">
              <a:buNone/>
            </a:pPr>
            <a:endParaRPr lang="en-GB" sz="1200" dirty="0"/>
          </a:p>
        </p:txBody>
      </p:sp>
      <p:sp>
        <p:nvSpPr>
          <p:cNvPr id="5" name="TextBox 4">
            <a:extLst>
              <a:ext uri="{FF2B5EF4-FFF2-40B4-BE49-F238E27FC236}">
                <a16:creationId xmlns:a16="http://schemas.microsoft.com/office/drawing/2014/main" id="{ED8ADAD6-6F6D-4BB0-B771-AF92D4502AD7}"/>
              </a:ext>
            </a:extLst>
          </p:cNvPr>
          <p:cNvSpPr txBox="1"/>
          <p:nvPr/>
        </p:nvSpPr>
        <p:spPr>
          <a:xfrm>
            <a:off x="9925050" y="4082731"/>
            <a:ext cx="1687830" cy="738664"/>
          </a:xfrm>
          <a:prstGeom prst="rect">
            <a:avLst/>
          </a:prstGeom>
          <a:noFill/>
        </p:spPr>
        <p:txBody>
          <a:bodyPr wrap="square">
            <a:spAutoFit/>
          </a:bodyPr>
          <a:lstStyle/>
          <a:p>
            <a:r>
              <a:rPr lang="en-GB" sz="1050" dirty="0">
                <a:solidFill>
                  <a:srgbClr val="FF0000"/>
                </a:solidFill>
              </a:rPr>
              <a:t>April 30 – May 8  </a:t>
            </a:r>
          </a:p>
          <a:p>
            <a:r>
              <a:rPr lang="en-GB" sz="1050" dirty="0">
                <a:solidFill>
                  <a:srgbClr val="FF0000"/>
                </a:solidFill>
              </a:rPr>
              <a:t>Inactive period (Japan Golden week, dates </a:t>
            </a:r>
            <a:r>
              <a:rPr lang="en-GB" sz="1050" dirty="0" err="1">
                <a:solidFill>
                  <a:srgbClr val="FF0000"/>
                </a:solidFill>
              </a:rPr>
              <a:t>incl</a:t>
            </a:r>
            <a:r>
              <a:rPr lang="en-GB" sz="1050" dirty="0">
                <a:solidFill>
                  <a:srgbClr val="FF0000"/>
                </a:solidFill>
              </a:rPr>
              <a:t> weekend)</a:t>
            </a:r>
          </a:p>
        </p:txBody>
      </p:sp>
      <p:sp>
        <p:nvSpPr>
          <p:cNvPr id="7" name="TextBox 6">
            <a:extLst>
              <a:ext uri="{FF2B5EF4-FFF2-40B4-BE49-F238E27FC236}">
                <a16:creationId xmlns:a16="http://schemas.microsoft.com/office/drawing/2014/main" id="{A6CE6804-91B4-4148-B1AD-9891332F393D}"/>
              </a:ext>
            </a:extLst>
          </p:cNvPr>
          <p:cNvSpPr txBox="1"/>
          <p:nvPr/>
        </p:nvSpPr>
        <p:spPr>
          <a:xfrm>
            <a:off x="9925050" y="2913307"/>
            <a:ext cx="1299210" cy="600164"/>
          </a:xfrm>
          <a:prstGeom prst="rect">
            <a:avLst/>
          </a:prstGeom>
          <a:noFill/>
        </p:spPr>
        <p:txBody>
          <a:bodyPr wrap="square">
            <a:spAutoFit/>
          </a:bodyPr>
          <a:lstStyle/>
          <a:p>
            <a:r>
              <a:rPr lang="en-GB" sz="1100" dirty="0">
                <a:solidFill>
                  <a:srgbClr val="FF0000"/>
                </a:solidFill>
              </a:rPr>
              <a:t>April 15-18  Inactive period (easter weekend)</a:t>
            </a:r>
          </a:p>
        </p:txBody>
      </p:sp>
    </p:spTree>
    <p:extLst>
      <p:ext uri="{BB962C8B-B14F-4D97-AF65-F5344CB8AC3E}">
        <p14:creationId xmlns:p14="http://schemas.microsoft.com/office/powerpoint/2010/main" val="11913080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1D2A1-AF4F-4CE0-B817-2CBD995F6B5F}"/>
              </a:ext>
            </a:extLst>
          </p:cNvPr>
          <p:cNvSpPr>
            <a:spLocks noGrp="1"/>
          </p:cNvSpPr>
          <p:nvPr>
            <p:ph type="title"/>
          </p:nvPr>
        </p:nvSpPr>
        <p:spPr/>
        <p:txBody>
          <a:bodyPr/>
          <a:lstStyle/>
          <a:p>
            <a:r>
              <a:rPr lang="en-GB" dirty="0"/>
              <a:t>Rel-17 NR UE capabilities</a:t>
            </a:r>
          </a:p>
        </p:txBody>
      </p:sp>
      <p:graphicFrame>
        <p:nvGraphicFramePr>
          <p:cNvPr id="5" name="Content Placeholder 4">
            <a:extLst>
              <a:ext uri="{FF2B5EF4-FFF2-40B4-BE49-F238E27FC236}">
                <a16:creationId xmlns:a16="http://schemas.microsoft.com/office/drawing/2014/main" id="{1195B2B9-BAE0-42FF-B11C-12994CED5FF9}"/>
              </a:ext>
            </a:extLst>
          </p:cNvPr>
          <p:cNvGraphicFramePr>
            <a:graphicFrameLocks noGrp="1"/>
          </p:cNvGraphicFramePr>
          <p:nvPr>
            <p:ph idx="1"/>
            <p:extLst>
              <p:ext uri="{D42A27DB-BD31-4B8C-83A1-F6EECF244321}">
                <p14:modId xmlns:p14="http://schemas.microsoft.com/office/powerpoint/2010/main" val="3233275194"/>
              </p:ext>
            </p:extLst>
          </p:nvPr>
        </p:nvGraphicFramePr>
        <p:xfrm>
          <a:off x="760730" y="2515394"/>
          <a:ext cx="3873500" cy="3108960"/>
        </p:xfrm>
        <a:graphic>
          <a:graphicData uri="http://schemas.openxmlformats.org/drawingml/2006/table">
            <a:tbl>
              <a:tblPr>
                <a:tableStyleId>{5C22544A-7EE6-4342-B048-85BDC9FD1C3A}</a:tableStyleId>
              </a:tblPr>
              <a:tblGrid>
                <a:gridCol w="1155700">
                  <a:extLst>
                    <a:ext uri="{9D8B030D-6E8A-4147-A177-3AD203B41FA5}">
                      <a16:colId xmlns:a16="http://schemas.microsoft.com/office/drawing/2014/main" val="1206126097"/>
                    </a:ext>
                  </a:extLst>
                </a:gridCol>
                <a:gridCol w="1314450">
                  <a:extLst>
                    <a:ext uri="{9D8B030D-6E8A-4147-A177-3AD203B41FA5}">
                      <a16:colId xmlns:a16="http://schemas.microsoft.com/office/drawing/2014/main" val="526819169"/>
                    </a:ext>
                  </a:extLst>
                </a:gridCol>
                <a:gridCol w="1403350">
                  <a:extLst>
                    <a:ext uri="{9D8B030D-6E8A-4147-A177-3AD203B41FA5}">
                      <a16:colId xmlns:a16="http://schemas.microsoft.com/office/drawing/2014/main" val="1086391577"/>
                    </a:ext>
                  </a:extLst>
                </a:gridCol>
              </a:tblGrid>
              <a:tr h="182880">
                <a:tc>
                  <a:txBody>
                    <a:bodyPr/>
                    <a:lstStyle/>
                    <a:p>
                      <a:pPr algn="l" fontAlgn="b"/>
                      <a:r>
                        <a:rPr lang="en-GB" sz="1100" b="1" u="none" strike="noStrike" dirty="0">
                          <a:effectLst/>
                        </a:rPr>
                        <a:t>WI </a:t>
                      </a:r>
                      <a:endParaRPr lang="en-GB"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GB" sz="1100" b="1" u="none" strike="noStrike">
                          <a:effectLst/>
                        </a:rPr>
                        <a:t>After Feb meeting </a:t>
                      </a:r>
                      <a:endParaRPr lang="en-GB" sz="1100" b="1"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b="1" u="none" strike="noStrike" dirty="0">
                          <a:effectLst/>
                        </a:rPr>
                        <a:t>After May meeting</a:t>
                      </a:r>
                      <a:endParaRPr lang="en-GB" sz="11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735712551"/>
                  </a:ext>
                </a:extLst>
              </a:tr>
              <a:tr h="182880">
                <a:tc>
                  <a:txBody>
                    <a:bodyPr/>
                    <a:lstStyle/>
                    <a:p>
                      <a:pPr algn="l" fontAlgn="b"/>
                      <a:r>
                        <a:rPr lang="en-GB" sz="1100" u="none" strike="noStrike">
                          <a:effectLst/>
                        </a:rPr>
                        <a:t>MIMO</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07:52</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85:87</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31918374"/>
                  </a:ext>
                </a:extLst>
              </a:tr>
              <a:tr h="182880">
                <a:tc>
                  <a:txBody>
                    <a:bodyPr/>
                    <a:lstStyle/>
                    <a:p>
                      <a:pPr algn="l" fontAlgn="b"/>
                      <a:r>
                        <a:rPr lang="en-GB" sz="1100" u="none" strike="noStrike">
                          <a:effectLst/>
                        </a:rPr>
                        <a:t>71G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03:22</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30:34</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45531365"/>
                  </a:ext>
                </a:extLst>
              </a:tr>
              <a:tr h="182880">
                <a:tc>
                  <a:txBody>
                    <a:bodyPr/>
                    <a:lstStyle/>
                    <a:p>
                      <a:pPr algn="l" fontAlgn="b"/>
                      <a:r>
                        <a:rPr lang="en-GB" sz="1100" u="none" strike="noStrike">
                          <a:effectLst/>
                        </a:rPr>
                        <a:t>IIoT</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0:22</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8:26</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671534521"/>
                  </a:ext>
                </a:extLst>
              </a:tr>
              <a:tr h="182880">
                <a:tc>
                  <a:txBody>
                    <a:bodyPr/>
                    <a:lstStyle/>
                    <a:p>
                      <a:pPr algn="l" fontAlgn="b"/>
                      <a:r>
                        <a:rPr lang="en-GB" sz="1100" u="none" strike="noStrike">
                          <a:effectLst/>
                        </a:rPr>
                        <a:t>NTN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0:9</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8:9</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602262002"/>
                  </a:ext>
                </a:extLst>
              </a:tr>
              <a:tr h="182880">
                <a:tc>
                  <a:txBody>
                    <a:bodyPr/>
                    <a:lstStyle/>
                    <a:p>
                      <a:pPr algn="l" fontAlgn="b"/>
                      <a:r>
                        <a:rPr lang="en-GB" sz="1100" u="none" strike="noStrike">
                          <a:effectLst/>
                        </a:rPr>
                        <a:t>Positioning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3:9</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12:12</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95338412"/>
                  </a:ext>
                </a:extLst>
              </a:tr>
              <a:tr h="182880">
                <a:tc>
                  <a:txBody>
                    <a:bodyPr/>
                    <a:lstStyle/>
                    <a:p>
                      <a:pPr algn="l" fontAlgn="b"/>
                      <a:r>
                        <a:rPr lang="en-GB" sz="1100" u="none" strike="noStrike">
                          <a:effectLst/>
                        </a:rPr>
                        <a:t>RedCap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0:3</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3:3</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39656311"/>
                  </a:ext>
                </a:extLst>
              </a:tr>
              <a:tr h="182880">
                <a:tc>
                  <a:txBody>
                    <a:bodyPr/>
                    <a:lstStyle/>
                    <a:p>
                      <a:pPr algn="l" fontAlgn="b"/>
                      <a:r>
                        <a:rPr lang="en-GB" sz="1100" u="none" strike="noStrike">
                          <a:effectLst/>
                        </a:rPr>
                        <a:t>UE power saving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0:6</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7:7</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695430786"/>
                  </a:ext>
                </a:extLst>
              </a:tr>
              <a:tr h="182880">
                <a:tc>
                  <a:txBody>
                    <a:bodyPr/>
                    <a:lstStyle/>
                    <a:p>
                      <a:pPr algn="l" fontAlgn="b"/>
                      <a:r>
                        <a:rPr lang="en-GB" sz="1100" u="none" strike="noStrike">
                          <a:effectLst/>
                        </a:rPr>
                        <a:t>Cov Enh</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0:17</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7:15</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39298145"/>
                  </a:ext>
                </a:extLst>
              </a:tr>
              <a:tr h="182880">
                <a:tc>
                  <a:txBody>
                    <a:bodyPr/>
                    <a:lstStyle/>
                    <a:p>
                      <a:pPr algn="l" fontAlgn="b"/>
                      <a:r>
                        <a:rPr lang="en-GB" sz="1100" u="none" strike="noStrike">
                          <a:effectLst/>
                        </a:rPr>
                        <a:t>eIAB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7:9</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11:11</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741766159"/>
                  </a:ext>
                </a:extLst>
              </a:tr>
              <a:tr h="182880">
                <a:tc>
                  <a:txBody>
                    <a:bodyPr/>
                    <a:lstStyle/>
                    <a:p>
                      <a:pPr algn="l" fontAlgn="b"/>
                      <a:r>
                        <a:rPr lang="en-GB" sz="1100" u="none" strike="noStrike">
                          <a:effectLst/>
                        </a:rPr>
                        <a:t>Sidelink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0:6</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14:14</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37728947"/>
                  </a:ext>
                </a:extLst>
              </a:tr>
              <a:tr h="182880">
                <a:tc>
                  <a:txBody>
                    <a:bodyPr/>
                    <a:lstStyle/>
                    <a:p>
                      <a:pPr algn="l" fontAlgn="b"/>
                      <a:r>
                        <a:rPr lang="en-GB" sz="1100" u="none" strike="noStrike">
                          <a:effectLst/>
                        </a:rPr>
                        <a:t>MBS</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0:21</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5:39</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251867890"/>
                  </a:ext>
                </a:extLst>
              </a:tr>
              <a:tr h="182880">
                <a:tc>
                  <a:txBody>
                    <a:bodyPr/>
                    <a:lstStyle/>
                    <a:p>
                      <a:pPr algn="l" fontAlgn="b"/>
                      <a:r>
                        <a:rPr lang="en-GB" sz="1100" u="none" strike="noStrike">
                          <a:effectLst/>
                        </a:rPr>
                        <a:t>DSS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0:3</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6:6</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69047112"/>
                  </a:ext>
                </a:extLst>
              </a:tr>
              <a:tr h="182880">
                <a:tc>
                  <a:txBody>
                    <a:bodyPr/>
                    <a:lstStyle/>
                    <a:p>
                      <a:pPr algn="l" fontAlgn="b"/>
                      <a:r>
                        <a:rPr lang="en-GB" sz="1100" u="none" strike="noStrike">
                          <a:effectLst/>
                        </a:rPr>
                        <a:t>DL1024QAM</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2:2</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2:3</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27398522"/>
                  </a:ext>
                </a:extLst>
              </a:tr>
              <a:tr h="182880">
                <a:tc>
                  <a:txBody>
                    <a:bodyPr/>
                    <a:lstStyle/>
                    <a:p>
                      <a:pPr algn="l" fontAlgn="b"/>
                      <a:r>
                        <a:rPr lang="en-GB" sz="1100" u="none" strike="noStrike">
                          <a:effectLst/>
                        </a:rPr>
                        <a:t>LTE_NR_Dcenh2</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2:2</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26829340"/>
                  </a:ext>
                </a:extLst>
              </a:tr>
              <a:tr h="182880">
                <a:tc>
                  <a:txBody>
                    <a:bodyPr/>
                    <a:lstStyle/>
                    <a:p>
                      <a:pPr algn="l" fontAlgn="b"/>
                      <a:r>
                        <a:rPr lang="en-GB" sz="1100" u="none" strike="noStrike">
                          <a:effectLst/>
                        </a:rPr>
                        <a:t>Others (TEI17)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0:4</a:t>
                      </a:r>
                      <a:endParaRPr lang="en-GB"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681431143"/>
                  </a:ext>
                </a:extLst>
              </a:tr>
              <a:tr h="182880">
                <a:tc>
                  <a:txBody>
                    <a:bodyPr/>
                    <a:lstStyle/>
                    <a:p>
                      <a:pPr algn="l" fontAlgn="b"/>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a:effectLst/>
                        </a:rPr>
                        <a:t>22 out of 181 (12.1%) </a:t>
                      </a:r>
                      <a:endParaRPr lang="en-GB"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GB" sz="1100" u="none" strike="noStrike" dirty="0">
                          <a:effectLst/>
                        </a:rPr>
                        <a:t>200 out of 272 (73.5%)</a:t>
                      </a:r>
                      <a:endParaRPr lang="en-GB"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5006347"/>
                  </a:ext>
                </a:extLst>
              </a:tr>
            </a:tbl>
          </a:graphicData>
        </a:graphic>
      </p:graphicFrame>
      <p:sp>
        <p:nvSpPr>
          <p:cNvPr id="7" name="TextBox 6">
            <a:extLst>
              <a:ext uri="{FF2B5EF4-FFF2-40B4-BE49-F238E27FC236}">
                <a16:creationId xmlns:a16="http://schemas.microsoft.com/office/drawing/2014/main" id="{042D731D-6279-4B3F-86C3-30FC06019ACD}"/>
              </a:ext>
            </a:extLst>
          </p:cNvPr>
          <p:cNvSpPr txBox="1"/>
          <p:nvPr/>
        </p:nvSpPr>
        <p:spPr>
          <a:xfrm>
            <a:off x="5185410" y="2149555"/>
            <a:ext cx="5430520" cy="3647152"/>
          </a:xfrm>
          <a:prstGeom prst="rect">
            <a:avLst/>
          </a:prstGeom>
          <a:noFill/>
        </p:spPr>
        <p:txBody>
          <a:bodyPr wrap="square">
            <a:spAutoFit/>
          </a:bodyPr>
          <a:lstStyle/>
          <a:p>
            <a:r>
              <a:rPr lang="en-US" sz="1200" b="1" dirty="0">
                <a:effectLst/>
                <a:latin typeface="Calibri" panose="020F0502020204030204" pitchFamily="34" charset="0"/>
                <a:ea typeface="DengXian" panose="02010600030101010101" pitchFamily="2" charset="-122"/>
              </a:rPr>
              <a:t>General</a:t>
            </a:r>
          </a:p>
          <a:p>
            <a:r>
              <a:rPr lang="en-US" sz="1200" dirty="0">
                <a:effectLst/>
                <a:latin typeface="Calibri" panose="020F0502020204030204" pitchFamily="34" charset="0"/>
                <a:ea typeface="DengXian" panose="02010600030101010101" pitchFamily="2" charset="-122"/>
              </a:rPr>
              <a:t>RAN2 features are implemented</a:t>
            </a:r>
          </a:p>
          <a:p>
            <a:r>
              <a:rPr lang="en-US" sz="1200" dirty="0">
                <a:latin typeface="Calibri" panose="020F0502020204030204" pitchFamily="34" charset="0"/>
                <a:ea typeface="DengXian" panose="02010600030101010101" pitchFamily="2" charset="-122"/>
              </a:rPr>
              <a:t>RAN1 / RAN4 features are partially implemented.</a:t>
            </a:r>
          </a:p>
          <a:p>
            <a:endParaRPr lang="en-US" sz="1200" dirty="0">
              <a:effectLst/>
              <a:latin typeface="Calibri" panose="020F0502020204030204" pitchFamily="34" charset="0"/>
              <a:ea typeface="DengXian" panose="02010600030101010101" pitchFamily="2" charset="-122"/>
            </a:endParaRPr>
          </a:p>
          <a:p>
            <a:r>
              <a:rPr lang="en-US" sz="1200" dirty="0">
                <a:effectLst/>
                <a:latin typeface="Calibri" panose="020F0502020204030204" pitchFamily="34" charset="0"/>
                <a:ea typeface="DengXian" panose="02010600030101010101" pitchFamily="2" charset="-122"/>
              </a:rPr>
              <a:t>Implemented, </a:t>
            </a:r>
            <a:r>
              <a:rPr lang="en-US" sz="1200" dirty="0" err="1">
                <a:latin typeface="Calibri" panose="020F0502020204030204" pitchFamily="34" charset="0"/>
                <a:ea typeface="DengXian" panose="02010600030101010101" pitchFamily="2" charset="-122"/>
              </a:rPr>
              <a:t>LSes</a:t>
            </a:r>
            <a:r>
              <a:rPr lang="en-US" sz="1200" dirty="0">
                <a:latin typeface="Calibri" panose="020F0502020204030204" pitchFamily="34" charset="0"/>
                <a:ea typeface="DengXian" panose="02010600030101010101" pitchFamily="2" charset="-122"/>
              </a:rPr>
              <a:t> received during W1 (may meeting) and earlier:</a:t>
            </a:r>
            <a:endParaRPr lang="en-GB" sz="1200" dirty="0">
              <a:effectLst/>
              <a:latin typeface="Calibri" panose="020F0502020204030204" pitchFamily="34" charset="0"/>
              <a:ea typeface="DengXian" panose="02010600030101010101" pitchFamily="2" charset="-122"/>
            </a:endParaRPr>
          </a:p>
          <a:p>
            <a:pPr marL="799465" indent="-799465">
              <a:spcBef>
                <a:spcPts val="300"/>
              </a:spcBef>
            </a:pPr>
            <a:r>
              <a:rPr lang="en-GB" sz="1050" u="sng" dirty="0">
                <a:solidFill>
                  <a:srgbClr val="0563C1"/>
                </a:solidFill>
                <a:effectLst/>
                <a:latin typeface="Arial" panose="020B0604020202020204" pitchFamily="34" charset="0"/>
                <a:ea typeface="Times New Roman" panose="02020603050405020304" pitchFamily="18" charset="0"/>
                <a:hlinkClick r:id="rId2" tooltip="C:Usersmtk65284Documents3GPPtsg_ranWG2_RL2TSGR2_118-eDocsR2-2206440.zip"/>
              </a:rPr>
              <a:t>R2-2206440</a:t>
            </a:r>
            <a:r>
              <a:rPr lang="en-GB" sz="1050" dirty="0">
                <a:effectLst/>
                <a:latin typeface="Arial" panose="020B0604020202020204" pitchFamily="34" charset="0"/>
                <a:ea typeface="Times New Roman" panose="02020603050405020304" pitchFamily="18" charset="0"/>
              </a:rPr>
              <a:t>   LS on Rel-17 RAN4 UE feature list for NR (R4-2210437)</a:t>
            </a:r>
          </a:p>
          <a:p>
            <a:pPr marL="799465" indent="-799465">
              <a:spcBef>
                <a:spcPts val="300"/>
              </a:spcBef>
            </a:pPr>
            <a:r>
              <a:rPr lang="en-GB" sz="1050" u="sng" dirty="0">
                <a:solidFill>
                  <a:srgbClr val="0563C1"/>
                </a:solidFill>
                <a:effectLst/>
                <a:latin typeface="Arial" panose="020B0604020202020204" pitchFamily="34" charset="0"/>
                <a:ea typeface="Times New Roman" panose="02020603050405020304" pitchFamily="18" charset="0"/>
                <a:hlinkClick r:id="rId3" tooltip="C:Usersmtk65284Documents3GPPtsg_ranWG2_RL2TSGR2_118-eDocsR2-2206472.zip"/>
              </a:rPr>
              <a:t>R2-2206472</a:t>
            </a:r>
            <a:r>
              <a:rPr lang="en-GB" sz="1050" dirty="0">
                <a:effectLst/>
                <a:latin typeface="Arial" panose="020B0604020202020204" pitchFamily="34" charset="0"/>
                <a:ea typeface="Times New Roman" panose="02020603050405020304" pitchFamily="18" charset="0"/>
              </a:rPr>
              <a:t>   LS on updated Rel-17 RAN1 UE features list for NR (R1-2205328)</a:t>
            </a:r>
          </a:p>
          <a:p>
            <a:pPr marL="799465" indent="-799465">
              <a:spcBef>
                <a:spcPts val="300"/>
              </a:spcBef>
            </a:pPr>
            <a:r>
              <a:rPr lang="en-GB" sz="1050" u="sng" dirty="0">
                <a:solidFill>
                  <a:srgbClr val="0563C1"/>
                </a:solidFill>
                <a:effectLst/>
                <a:latin typeface="Arial" panose="020B0604020202020204" pitchFamily="34" charset="0"/>
                <a:ea typeface="Times New Roman" panose="02020603050405020304" pitchFamily="18" charset="0"/>
                <a:hlinkClick r:id="rId4" tooltip="C:Usersmtk65284Documents3GPPtsg_ranWG2_RL2TSGR2_118-eDocsR2-2206474.zip"/>
              </a:rPr>
              <a:t>R2-2206474</a:t>
            </a:r>
            <a:r>
              <a:rPr lang="en-GB" sz="1050" dirty="0">
                <a:effectLst/>
                <a:latin typeface="Arial" panose="020B0604020202020204" pitchFamily="34" charset="0"/>
                <a:ea typeface="Times New Roman" panose="02020603050405020304" pitchFamily="18" charset="0"/>
              </a:rPr>
              <a:t>   Reply LS on updated Rel-17 RAN1 UE features list for NR (R1-2205341)</a:t>
            </a:r>
          </a:p>
          <a:p>
            <a:r>
              <a:rPr lang="en-US" sz="1200" dirty="0">
                <a:latin typeface="Calibri" panose="020F0502020204030204" pitchFamily="34" charset="0"/>
                <a:ea typeface="DengXian" panose="02010600030101010101" pitchFamily="2" charset="-122"/>
              </a:rPr>
              <a:t>.. and earlier </a:t>
            </a:r>
            <a:r>
              <a:rPr lang="en-US" sz="1200" dirty="0" err="1">
                <a:latin typeface="Calibri" panose="020F0502020204030204" pitchFamily="34" charset="0"/>
                <a:ea typeface="DengXian" panose="02010600030101010101" pitchFamily="2" charset="-122"/>
              </a:rPr>
              <a:t>LSes</a:t>
            </a:r>
            <a:r>
              <a:rPr lang="en-US" sz="1200" dirty="0">
                <a:latin typeface="Calibri" panose="020F0502020204030204" pitchFamily="34" charset="0"/>
                <a:ea typeface="DengXian" panose="02010600030101010101" pitchFamily="2" charset="-122"/>
              </a:rPr>
              <a:t>. </a:t>
            </a:r>
            <a:endParaRPr lang="en-GB" sz="1200" dirty="0">
              <a:effectLst/>
              <a:latin typeface="Calibri" panose="020F0502020204030204" pitchFamily="34" charset="0"/>
              <a:ea typeface="DengXian" panose="02010600030101010101" pitchFamily="2" charset="-122"/>
            </a:endParaRPr>
          </a:p>
          <a:p>
            <a:endParaRPr lang="en-GB" sz="1200" dirty="0">
              <a:effectLst/>
              <a:latin typeface="Calibri" panose="020F0502020204030204" pitchFamily="34" charset="0"/>
              <a:ea typeface="DengXian" panose="02010600030101010101" pitchFamily="2" charset="-122"/>
            </a:endParaRPr>
          </a:p>
          <a:p>
            <a:r>
              <a:rPr lang="en-GB" sz="1200" dirty="0">
                <a:latin typeface="Calibri" panose="020F0502020204030204" pitchFamily="34" charset="0"/>
                <a:ea typeface="DengXian" panose="02010600030101010101" pitchFamily="2" charset="-122"/>
              </a:rPr>
              <a:t>Not yet implemented, </a:t>
            </a:r>
            <a:r>
              <a:rPr lang="en-GB" sz="1200" dirty="0" err="1">
                <a:latin typeface="Calibri" panose="020F0502020204030204" pitchFamily="34" charset="0"/>
                <a:ea typeface="DengXian" panose="02010600030101010101" pitchFamily="2" charset="-122"/>
              </a:rPr>
              <a:t>LSes</a:t>
            </a:r>
            <a:r>
              <a:rPr lang="en-GB" sz="1200" dirty="0">
                <a:latin typeface="Calibri" panose="020F0502020204030204" pitchFamily="34" charset="0"/>
                <a:ea typeface="DengXian" panose="02010600030101010101" pitchFamily="2" charset="-122"/>
              </a:rPr>
              <a:t> available during W2 (May meeting) or after the meeting. </a:t>
            </a:r>
            <a:endParaRPr lang="en-GB" sz="1200" dirty="0">
              <a:effectLst/>
              <a:latin typeface="Calibri" panose="020F0502020204030204" pitchFamily="34" charset="0"/>
              <a:ea typeface="DengXian" panose="02010600030101010101" pitchFamily="2" charset="-122"/>
            </a:endParaRPr>
          </a:p>
          <a:p>
            <a:r>
              <a:rPr lang="en-GB" sz="1200" dirty="0">
                <a:effectLst/>
                <a:latin typeface="Calibri" panose="020F0502020204030204" pitchFamily="34" charset="0"/>
                <a:ea typeface="DengXian" panose="02010600030101010101" pitchFamily="2" charset="-122"/>
              </a:rPr>
              <a:t>R4-2211190	LS on Rel-17 RAN4 UE feature list for NR</a:t>
            </a:r>
          </a:p>
          <a:p>
            <a:r>
              <a:rPr lang="en-US" sz="1200" dirty="0">
                <a:latin typeface="Calibri" panose="020F0502020204030204" pitchFamily="34" charset="0"/>
                <a:ea typeface="DengXian" panose="02010600030101010101" pitchFamily="2" charset="-122"/>
              </a:rPr>
              <a:t>R1-2205609	</a:t>
            </a:r>
            <a:r>
              <a:rPr lang="en-GB" sz="1200" dirty="0">
                <a:latin typeface="Calibri" panose="020F0502020204030204" pitchFamily="34" charset="0"/>
                <a:ea typeface="DengXian" panose="02010600030101010101" pitchFamily="2" charset="-122"/>
              </a:rPr>
              <a:t>LS on updated Rel-17 RAN1 UE features list for NR</a:t>
            </a:r>
          </a:p>
          <a:p>
            <a:endParaRPr lang="en-GB" sz="1200" dirty="0">
              <a:effectLst/>
              <a:latin typeface="Calibri" panose="020F0502020204030204" pitchFamily="34" charset="0"/>
              <a:ea typeface="DengXian" panose="02010600030101010101" pitchFamily="2" charset="-122"/>
            </a:endParaRPr>
          </a:p>
          <a:p>
            <a:r>
              <a:rPr lang="en-US" sz="1200" b="1" dirty="0">
                <a:effectLst/>
                <a:latin typeface="Calibri" panose="020F0502020204030204" pitchFamily="34" charset="0"/>
                <a:ea typeface="DengXian" panose="02010600030101010101" pitchFamily="2" charset="-122"/>
              </a:rPr>
              <a:t>Impact to ASN1 freeze</a:t>
            </a:r>
          </a:p>
          <a:p>
            <a:r>
              <a:rPr lang="en-GB" sz="1200" dirty="0">
                <a:latin typeface="Calibri" panose="020F0502020204030204" pitchFamily="34" charset="0"/>
                <a:ea typeface="DengXian" panose="02010600030101010101" pitchFamily="2" charset="-122"/>
              </a:rPr>
              <a:t>The Rapporteur reports that the parts that has been implemented in signalling are stable, and additions next quarter can be implemented by non-critical extensions, thus it is feasible to assume backwards compatibility from now. </a:t>
            </a:r>
          </a:p>
          <a:p>
            <a:endParaRPr lang="en-GB" sz="1200" dirty="0">
              <a:effectLst/>
              <a:latin typeface="Calibri" panose="020F0502020204030204" pitchFamily="34" charset="0"/>
              <a:ea typeface="DengXian" panose="02010600030101010101" pitchFamily="2" charset="-122"/>
            </a:endParaRPr>
          </a:p>
        </p:txBody>
      </p:sp>
      <p:sp>
        <p:nvSpPr>
          <p:cNvPr id="8" name="TextBox 7">
            <a:extLst>
              <a:ext uri="{FF2B5EF4-FFF2-40B4-BE49-F238E27FC236}">
                <a16:creationId xmlns:a16="http://schemas.microsoft.com/office/drawing/2014/main" id="{03F3BB82-96C6-4C8E-9085-17782C8B22E1}"/>
              </a:ext>
            </a:extLst>
          </p:cNvPr>
          <p:cNvSpPr txBox="1"/>
          <p:nvPr/>
        </p:nvSpPr>
        <p:spPr>
          <a:xfrm>
            <a:off x="760730" y="5624354"/>
            <a:ext cx="3873500" cy="246221"/>
          </a:xfrm>
          <a:prstGeom prst="rect">
            <a:avLst/>
          </a:prstGeom>
          <a:noFill/>
        </p:spPr>
        <p:txBody>
          <a:bodyPr wrap="square">
            <a:spAutoFit/>
          </a:bodyPr>
          <a:lstStyle/>
          <a:p>
            <a:r>
              <a:rPr lang="en-GB" sz="1000" i="1" dirty="0">
                <a:latin typeface="Calibri" panose="020F0502020204030204" pitchFamily="34" charset="0"/>
                <a:ea typeface="DengXian" panose="02010600030101010101" pitchFamily="2" charset="-122"/>
              </a:rPr>
              <a:t>Source: Intel Inc. (UE Cap Rapporteur)</a:t>
            </a:r>
            <a:endParaRPr lang="en-GB" sz="1000" i="1" dirty="0">
              <a:effectLst/>
              <a:latin typeface="Calibri" panose="020F0502020204030204" pitchFamily="34" charset="0"/>
              <a:ea typeface="DengXian" panose="02010600030101010101" pitchFamily="2" charset="-122"/>
            </a:endParaRPr>
          </a:p>
        </p:txBody>
      </p:sp>
    </p:spTree>
    <p:extLst>
      <p:ext uri="{BB962C8B-B14F-4D97-AF65-F5344CB8AC3E}">
        <p14:creationId xmlns:p14="http://schemas.microsoft.com/office/powerpoint/2010/main" val="16308269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RAN2 WI progress </a:t>
            </a:r>
          </a:p>
        </p:txBody>
      </p:sp>
      <p:sp>
        <p:nvSpPr>
          <p:cNvPr id="4" name="Content Placeholder 2"/>
          <p:cNvSpPr txBox="1">
            <a:spLocks/>
          </p:cNvSpPr>
          <p:nvPr/>
        </p:nvSpPr>
        <p:spPr bwMode="auto">
          <a:xfrm>
            <a:off x="985361" y="2171699"/>
            <a:ext cx="4591153" cy="4192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Progress in Q2 was very good.</a:t>
            </a:r>
          </a:p>
          <a:p>
            <a:pPr marL="0" indent="0">
              <a:buNone/>
            </a:pPr>
            <a:endParaRPr lang="en-US" sz="1800" dirty="0"/>
          </a:p>
          <a:p>
            <a:pPr marL="0" indent="0">
              <a:buNone/>
            </a:pPr>
            <a:endParaRPr lang="en-US" sz="1800" dirty="0"/>
          </a:p>
          <a:p>
            <a:pPr marL="0" indent="0">
              <a:buNone/>
            </a:pPr>
            <a:endParaRPr lang="en-US" sz="1800" dirty="0"/>
          </a:p>
          <a:p>
            <a:r>
              <a:rPr lang="en-US" sz="1800" dirty="0"/>
              <a:t>SA / CT led WIs</a:t>
            </a:r>
          </a:p>
          <a:p>
            <a:pPr marL="457200" lvl="1" indent="0">
              <a:buNone/>
            </a:pPr>
            <a:r>
              <a:rPr lang="en-US" sz="1400" dirty="0"/>
              <a:t>Completed this quarter</a:t>
            </a:r>
          </a:p>
          <a:p>
            <a:pPr lvl="1"/>
            <a:r>
              <a:rPr lang="en-US" sz="1400" dirty="0"/>
              <a:t>MINT (TEI17)</a:t>
            </a:r>
            <a:endParaRPr lang="en-US" sz="1800" dirty="0"/>
          </a:p>
        </p:txBody>
      </p:sp>
      <p:sp>
        <p:nvSpPr>
          <p:cNvPr id="5" name="Content Placeholder 2">
            <a:extLst>
              <a:ext uri="{FF2B5EF4-FFF2-40B4-BE49-F238E27FC236}">
                <a16:creationId xmlns:a16="http://schemas.microsoft.com/office/drawing/2014/main" id="{3774EBC8-2776-4954-BC02-31D39CBECBF4}"/>
              </a:ext>
            </a:extLst>
          </p:cNvPr>
          <p:cNvSpPr txBox="1">
            <a:spLocks/>
          </p:cNvSpPr>
          <p:nvPr/>
        </p:nvSpPr>
        <p:spPr bwMode="auto">
          <a:xfrm>
            <a:off x="5769204" y="2091839"/>
            <a:ext cx="5208241"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RAN4 led WI or tasks: </a:t>
            </a:r>
          </a:p>
          <a:p>
            <a:pPr marL="457200" lvl="1" indent="0">
              <a:buNone/>
            </a:pPr>
            <a:r>
              <a:rPr lang="en-US" sz="1400" dirty="0"/>
              <a:t>Completed last quarter:</a:t>
            </a:r>
          </a:p>
          <a:p>
            <a:pPr lvl="1"/>
            <a:r>
              <a:rPr lang="en-US" sz="1400" dirty="0" err="1"/>
              <a:t>NR_MG_enh</a:t>
            </a:r>
            <a:r>
              <a:rPr lang="en-US" sz="1400" dirty="0"/>
              <a:t>-Core</a:t>
            </a:r>
          </a:p>
          <a:p>
            <a:pPr lvl="1"/>
            <a:r>
              <a:rPr lang="en-US" sz="1400" dirty="0"/>
              <a:t>NR_FR2_FWA_Bn257_Bn258-Core, </a:t>
            </a:r>
          </a:p>
          <a:p>
            <a:pPr lvl="1"/>
            <a:r>
              <a:rPr lang="en-US" sz="1400" dirty="0"/>
              <a:t>NR_BCS4-Core, </a:t>
            </a:r>
          </a:p>
          <a:p>
            <a:pPr lvl="1"/>
            <a:r>
              <a:rPr lang="en-US" sz="1400" dirty="0"/>
              <a:t>NR_SAR_PC2_interB_SUL_2BUL, </a:t>
            </a:r>
          </a:p>
          <a:p>
            <a:pPr lvl="1"/>
            <a:r>
              <a:rPr lang="en-US" sz="1400" dirty="0"/>
              <a:t>NR_HST_FR1_enh, NR_HST_FR2, </a:t>
            </a:r>
          </a:p>
          <a:p>
            <a:pPr lvl="1"/>
            <a:r>
              <a:rPr lang="en-US" sz="1400" dirty="0"/>
              <a:t>NR_DL1024QAM_FR1-Core, </a:t>
            </a:r>
          </a:p>
          <a:p>
            <a:pPr lvl="1"/>
            <a:r>
              <a:rPr lang="en-US" sz="1400" dirty="0"/>
              <a:t>NR_RF_FR1_enh, </a:t>
            </a:r>
          </a:p>
          <a:p>
            <a:pPr lvl="1"/>
            <a:r>
              <a:rPr lang="en-US" sz="1400" dirty="0"/>
              <a:t>NR_RRM_enh2-Core</a:t>
            </a:r>
          </a:p>
          <a:p>
            <a:pPr marL="457200" lvl="1" indent="0">
              <a:buNone/>
            </a:pPr>
            <a:r>
              <a:rPr lang="en-US" sz="1400" dirty="0"/>
              <a:t>Completed this quarter</a:t>
            </a:r>
          </a:p>
          <a:p>
            <a:pPr lvl="1"/>
            <a:r>
              <a:rPr lang="en-US" sz="1400" dirty="0"/>
              <a:t>n77 for Canada</a:t>
            </a:r>
          </a:p>
          <a:p>
            <a:pPr marL="457200" lvl="1" indent="0">
              <a:buNone/>
            </a:pPr>
            <a:r>
              <a:rPr lang="en-US" sz="1400" dirty="0"/>
              <a:t>RAN2 not complete:  </a:t>
            </a:r>
          </a:p>
          <a:p>
            <a:pPr lvl="1"/>
            <a:r>
              <a:rPr lang="nn-NO" sz="1400" dirty="0"/>
              <a:t>NR_RF_FR2_req_enh2</a:t>
            </a:r>
          </a:p>
          <a:p>
            <a:pPr lvl="2"/>
            <a:r>
              <a:rPr lang="en-GB" sz="1000" dirty="0">
                <a:effectLst/>
                <a:ea typeface="DengXian" panose="02010600030101010101" pitchFamily="2" charset="-122"/>
                <a:cs typeface="Times New Roman" panose="02020603050405020304" pitchFamily="18" charset="0"/>
              </a:rPr>
              <a:t>CR provided fo</a:t>
            </a:r>
            <a:r>
              <a:rPr lang="en-GB" sz="1000" dirty="0">
                <a:ea typeface="DengXian" panose="02010600030101010101" pitchFamily="2" charset="-122"/>
                <a:cs typeface="Times New Roman" panose="02020603050405020304" pitchFamily="18" charset="0"/>
              </a:rPr>
              <a:t>r </a:t>
            </a:r>
            <a:r>
              <a:rPr lang="en-GB" sz="1000" dirty="0">
                <a:effectLst/>
                <a:ea typeface="DengXian" panose="02010600030101010101" pitchFamily="2" charset="-122"/>
                <a:cs typeface="Times New Roman" panose="02020603050405020304" pitchFamily="18" charset="0"/>
              </a:rPr>
              <a:t>FR2 FBG2 CA BW classes. CBM IBM reporting still open</a:t>
            </a:r>
            <a:endParaRPr lang="nn-NO" sz="1000" dirty="0">
              <a:ea typeface="DengXian" panose="02010600030101010101" pitchFamily="2" charset="-122"/>
              <a:cs typeface="Times New Roman" panose="02020603050405020304" pitchFamily="18" charset="0"/>
            </a:endParaRPr>
          </a:p>
          <a:p>
            <a:pPr marL="0" indent="0">
              <a:buNone/>
            </a:pPr>
            <a:br>
              <a:rPr lang="en-US" sz="1800" dirty="0"/>
            </a:br>
            <a:endParaRPr lang="en-US" sz="1800" dirty="0"/>
          </a:p>
        </p:txBody>
      </p:sp>
    </p:spTree>
    <p:extLst>
      <p:ext uri="{BB962C8B-B14F-4D97-AF65-F5344CB8AC3E}">
        <p14:creationId xmlns:p14="http://schemas.microsoft.com/office/powerpoint/2010/main" val="249461487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RAN2 progress</a:t>
            </a:r>
          </a:p>
        </p:txBody>
      </p:sp>
      <p:sp>
        <p:nvSpPr>
          <p:cNvPr id="4" name="Content Placeholder 2"/>
          <p:cNvSpPr txBox="1">
            <a:spLocks/>
          </p:cNvSpPr>
          <p:nvPr/>
        </p:nvSpPr>
        <p:spPr bwMode="auto">
          <a:xfrm>
            <a:off x="838200" y="1855259"/>
            <a:ext cx="4380689"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RAN1 led WIs: </a:t>
            </a:r>
          </a:p>
          <a:p>
            <a:pPr marL="457200" lvl="1" indent="0">
              <a:buNone/>
            </a:pPr>
            <a:r>
              <a:rPr lang="en-US" sz="1400" dirty="0"/>
              <a:t>Completed last Quarter: </a:t>
            </a:r>
          </a:p>
          <a:p>
            <a:pPr lvl="1"/>
            <a:r>
              <a:rPr lang="en-US" sz="1400" dirty="0" err="1"/>
              <a:t>NR_cov_enh</a:t>
            </a:r>
            <a:r>
              <a:rPr lang="en-US" sz="1400" dirty="0"/>
              <a:t>-Core,</a:t>
            </a:r>
          </a:p>
          <a:p>
            <a:pPr lvl="1"/>
            <a:r>
              <a:rPr lang="en-US" sz="1400" dirty="0"/>
              <a:t>NB_IOTenh4_LTE_eMTC6-Core, </a:t>
            </a:r>
          </a:p>
          <a:p>
            <a:pPr lvl="1"/>
            <a:r>
              <a:rPr lang="en-US" sz="1400" dirty="0"/>
              <a:t>NR_DSS-Core</a:t>
            </a:r>
          </a:p>
          <a:p>
            <a:pPr lvl="1"/>
            <a:r>
              <a:rPr lang="en-US" sz="1400" dirty="0" err="1"/>
              <a:t>NR_SL_enh</a:t>
            </a:r>
            <a:r>
              <a:rPr lang="en-US" sz="1400" dirty="0"/>
              <a:t>-Core</a:t>
            </a:r>
          </a:p>
          <a:p>
            <a:pPr lvl="1"/>
            <a:r>
              <a:rPr lang="en-US" sz="1400" dirty="0" err="1"/>
              <a:t>NR_feMIMO</a:t>
            </a:r>
            <a:r>
              <a:rPr lang="en-US" sz="1400" dirty="0"/>
              <a:t>-Core</a:t>
            </a:r>
          </a:p>
          <a:p>
            <a:r>
              <a:rPr lang="en-US" sz="1800" dirty="0"/>
              <a:t>RAN3 led WIs: </a:t>
            </a:r>
          </a:p>
          <a:p>
            <a:pPr marL="457200" lvl="1" indent="0">
              <a:buNone/>
            </a:pPr>
            <a:r>
              <a:rPr lang="en-US" sz="1400" dirty="0"/>
              <a:t>Completed last Quarter:  </a:t>
            </a:r>
          </a:p>
          <a:p>
            <a:pPr lvl="1"/>
            <a:r>
              <a:rPr lang="en-US" sz="1400" dirty="0" err="1"/>
              <a:t>NR_ENDC_SON_MDT_enh</a:t>
            </a:r>
            <a:r>
              <a:rPr lang="en-US" sz="1400" dirty="0"/>
              <a:t>-Core</a:t>
            </a:r>
          </a:p>
          <a:p>
            <a:pPr lvl="1"/>
            <a:r>
              <a:rPr lang="en-US" sz="1400" dirty="0" err="1"/>
              <a:t>NR_QoE</a:t>
            </a:r>
            <a:r>
              <a:rPr lang="en-US" sz="1400" dirty="0"/>
              <a:t>-Core</a:t>
            </a:r>
          </a:p>
          <a:p>
            <a:pPr lvl="1"/>
            <a:r>
              <a:rPr lang="en-US" sz="1400" dirty="0" err="1"/>
              <a:t>NG_RAN_PRN_enh</a:t>
            </a:r>
            <a:r>
              <a:rPr lang="en-US" sz="1400" dirty="0"/>
              <a:t>-Core</a:t>
            </a:r>
          </a:p>
          <a:p>
            <a:pPr lvl="1"/>
            <a:r>
              <a:rPr lang="en-US" sz="1400" dirty="0"/>
              <a:t>UPIP_SEC_LTE-RAN-Core</a:t>
            </a:r>
          </a:p>
          <a:p>
            <a:endParaRPr lang="en-US" sz="1800" dirty="0"/>
          </a:p>
          <a:p>
            <a:endParaRPr lang="en-US" sz="1800" dirty="0"/>
          </a:p>
        </p:txBody>
      </p:sp>
      <p:sp>
        <p:nvSpPr>
          <p:cNvPr id="5" name="Content Placeholder 2">
            <a:extLst>
              <a:ext uri="{FF2B5EF4-FFF2-40B4-BE49-F238E27FC236}">
                <a16:creationId xmlns:a16="http://schemas.microsoft.com/office/drawing/2014/main" id="{3774EBC8-2776-4954-BC02-31D39CBECBF4}"/>
              </a:ext>
            </a:extLst>
          </p:cNvPr>
          <p:cNvSpPr txBox="1">
            <a:spLocks/>
          </p:cNvSpPr>
          <p:nvPr/>
        </p:nvSpPr>
        <p:spPr bwMode="auto">
          <a:xfrm>
            <a:off x="5586953" y="1855259"/>
            <a:ext cx="4380688"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RAN2 led WIs: </a:t>
            </a:r>
          </a:p>
          <a:p>
            <a:pPr marL="457200" lvl="1" indent="0">
              <a:buNone/>
            </a:pPr>
            <a:r>
              <a:rPr lang="en-US" sz="1400" dirty="0"/>
              <a:t>Completed last quarter: </a:t>
            </a:r>
          </a:p>
          <a:p>
            <a:pPr lvl="1"/>
            <a:r>
              <a:rPr lang="en-US" sz="1400" dirty="0"/>
              <a:t>NR_MBS-Core</a:t>
            </a:r>
          </a:p>
          <a:p>
            <a:pPr lvl="1"/>
            <a:r>
              <a:rPr lang="en-US" sz="1400" dirty="0"/>
              <a:t>LTE_NR_DC_enh2-Core</a:t>
            </a:r>
          </a:p>
          <a:p>
            <a:pPr lvl="1"/>
            <a:r>
              <a:rPr lang="en-US" sz="1400" dirty="0"/>
              <a:t>LTE_NR_MUSIM-Core</a:t>
            </a:r>
          </a:p>
          <a:p>
            <a:pPr lvl="1"/>
            <a:r>
              <a:rPr lang="en-US" sz="1400" dirty="0" err="1"/>
              <a:t>NR_SmallData_INACTIVE</a:t>
            </a:r>
            <a:r>
              <a:rPr lang="en-US" sz="1400" dirty="0"/>
              <a:t>-Core</a:t>
            </a:r>
          </a:p>
          <a:p>
            <a:pPr lvl="1"/>
            <a:r>
              <a:rPr lang="en-US" sz="1400" dirty="0" err="1"/>
              <a:t>NR_SL_Relay</a:t>
            </a:r>
            <a:r>
              <a:rPr lang="en-US" sz="1400" dirty="0"/>
              <a:t>-Core</a:t>
            </a:r>
          </a:p>
          <a:p>
            <a:pPr lvl="1"/>
            <a:r>
              <a:rPr lang="en-US" sz="1400" dirty="0" err="1"/>
              <a:t>NR_UE_pow_sav_enh</a:t>
            </a:r>
            <a:r>
              <a:rPr lang="en-US" sz="1400" dirty="0"/>
              <a:t>-Core</a:t>
            </a:r>
          </a:p>
          <a:p>
            <a:pPr lvl="1"/>
            <a:r>
              <a:rPr lang="en-US" sz="1400" dirty="0" err="1"/>
              <a:t>NR_pos_enh</a:t>
            </a:r>
            <a:r>
              <a:rPr lang="en-US" sz="1400" dirty="0"/>
              <a:t>-Core</a:t>
            </a:r>
          </a:p>
          <a:p>
            <a:pPr lvl="1"/>
            <a:r>
              <a:rPr lang="en-US" sz="1400" dirty="0" err="1"/>
              <a:t>NR_NTN_solutions</a:t>
            </a:r>
            <a:r>
              <a:rPr lang="en-US" sz="1400" dirty="0"/>
              <a:t>-Core</a:t>
            </a:r>
          </a:p>
          <a:p>
            <a:pPr lvl="1"/>
            <a:r>
              <a:rPr lang="en-US" sz="1400" dirty="0" err="1"/>
              <a:t>NR_UDC_enh</a:t>
            </a:r>
            <a:r>
              <a:rPr lang="en-US" sz="1400" dirty="0"/>
              <a:t>-Core</a:t>
            </a:r>
          </a:p>
          <a:p>
            <a:pPr lvl="1"/>
            <a:r>
              <a:rPr lang="en-US" sz="1400" dirty="0" err="1"/>
              <a:t>NR_IIOT_URLLC_enh</a:t>
            </a:r>
            <a:r>
              <a:rPr lang="en-US" sz="1400" dirty="0"/>
              <a:t>-Core</a:t>
            </a:r>
          </a:p>
          <a:p>
            <a:pPr lvl="1"/>
            <a:r>
              <a:rPr lang="en-US" sz="1400" dirty="0" err="1"/>
              <a:t>NR_redcap</a:t>
            </a:r>
            <a:r>
              <a:rPr lang="en-US" sz="1400" dirty="0"/>
              <a:t>-Core</a:t>
            </a:r>
          </a:p>
          <a:p>
            <a:pPr marL="457200" lvl="1" indent="0">
              <a:buNone/>
            </a:pPr>
            <a:r>
              <a:rPr lang="en-US" sz="1400" dirty="0"/>
              <a:t>Completed this quarter</a:t>
            </a:r>
          </a:p>
          <a:p>
            <a:pPr lvl="1"/>
            <a:r>
              <a:rPr lang="en-US" sz="1400" dirty="0" err="1"/>
              <a:t>NR_IAB_enh</a:t>
            </a:r>
            <a:r>
              <a:rPr lang="en-US" sz="1400" dirty="0"/>
              <a:t>-Core</a:t>
            </a:r>
          </a:p>
          <a:p>
            <a:pPr lvl="1"/>
            <a:r>
              <a:rPr lang="en-US" sz="1400" dirty="0" err="1"/>
              <a:t>NR_Slice</a:t>
            </a:r>
            <a:r>
              <a:rPr lang="en-US" sz="1400" dirty="0"/>
              <a:t> -Core</a:t>
            </a:r>
          </a:p>
          <a:p>
            <a:pPr lvl="1"/>
            <a:r>
              <a:rPr lang="en-US" sz="1400" dirty="0" err="1"/>
              <a:t>LTE_NBIOT_eMTC_NTN</a:t>
            </a:r>
            <a:endParaRPr lang="en-US" sz="1400" dirty="0"/>
          </a:p>
          <a:p>
            <a:pPr marL="457200" lvl="1" indent="0">
              <a:buNone/>
            </a:pPr>
            <a:endParaRPr lang="en-US" sz="1400" dirty="0"/>
          </a:p>
          <a:p>
            <a:pPr marL="0" indent="0">
              <a:buNone/>
            </a:pPr>
            <a:br>
              <a:rPr lang="en-US" sz="1800" dirty="0"/>
            </a:br>
            <a:endParaRPr lang="en-US" sz="1800" dirty="0"/>
          </a:p>
        </p:txBody>
      </p:sp>
    </p:spTree>
    <p:extLst>
      <p:ext uri="{BB962C8B-B14F-4D97-AF65-F5344CB8AC3E}">
        <p14:creationId xmlns:p14="http://schemas.microsoft.com/office/powerpoint/2010/main" val="32982182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47793</TotalTime>
  <Words>3843</Words>
  <Application>Microsoft Office PowerPoint</Application>
  <PresentationFormat>Widescreen</PresentationFormat>
  <Paragraphs>342</Paragraphs>
  <Slides>21</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 </vt:lpstr>
      <vt:lpstr>Arial</vt:lpstr>
      <vt:lpstr>Calibri</vt:lpstr>
      <vt:lpstr>Calibri Light</vt:lpstr>
      <vt:lpstr>Times New Roman</vt:lpstr>
      <vt:lpstr>Wingdings</vt:lpstr>
      <vt:lpstr>Office Theme</vt:lpstr>
      <vt:lpstr>Status Report  RAN WG2  to TSG-RAN #96</vt:lpstr>
      <vt:lpstr>RAN2 Meetings in the period</vt:lpstr>
      <vt:lpstr>Maintenance R16 and earlier</vt:lpstr>
      <vt:lpstr>Maintenance Rel 16 and earlier</vt:lpstr>
      <vt:lpstr>Rel-17 tdocs and CRs</vt:lpstr>
      <vt:lpstr>Rel-17 RRC ASN1 review</vt:lpstr>
      <vt:lpstr>Rel-17 NR UE capabilities</vt:lpstr>
      <vt:lpstr>Rel-17 RAN2 WI progress </vt:lpstr>
      <vt:lpstr>Rel-17 RAN2 progress</vt:lpstr>
      <vt:lpstr>Rel-17 Specific Issues</vt:lpstr>
      <vt:lpstr>Rel-17 ASN.1 freeze</vt:lpstr>
      <vt:lpstr>RAN2 Load - statistics</vt:lpstr>
      <vt:lpstr>RAN2 load - GTW overtime</vt:lpstr>
      <vt:lpstr>RAN2 load – RAN2 Chair remarks</vt:lpstr>
      <vt:lpstr>PowerPoint Presentation</vt:lpstr>
      <vt:lpstr>Appendix: TEI report  The TEI Report lists the TEI related CRs agreed by RAN2 in 2020 Q2 with comments if any. Cat A CRs not listed (see tdoc lists)</vt:lpstr>
      <vt:lpstr>TEI Report 1(5)</vt:lpstr>
      <vt:lpstr>TEI Report 2(5)</vt:lpstr>
      <vt:lpstr>TEI Report 3(5)</vt:lpstr>
      <vt:lpstr>TEI Report 4(5)</vt:lpstr>
      <vt:lpstr>TEI Report 5(5)</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963</cp:revision>
  <dcterms:created xsi:type="dcterms:W3CDTF">2010-02-05T13:52:04Z</dcterms:created>
  <dcterms:modified xsi:type="dcterms:W3CDTF">2022-06-04T13:54:41Z</dcterms:modified>
  <cp:contentStatus>Template 2017</cp:contentStatus>
</cp:coreProperties>
</file>