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20"/>
  </p:notesMasterIdLst>
  <p:sldIdLst>
    <p:sldId id="434" r:id="rId3"/>
    <p:sldId id="435" r:id="rId4"/>
    <p:sldId id="1090" r:id="rId5"/>
    <p:sldId id="448" r:id="rId6"/>
    <p:sldId id="2096" r:id="rId7"/>
    <p:sldId id="2099" r:id="rId8"/>
    <p:sldId id="1091" r:id="rId9"/>
    <p:sldId id="1100" r:id="rId10"/>
    <p:sldId id="1095" r:id="rId11"/>
    <p:sldId id="2098" r:id="rId12"/>
    <p:sldId id="2095" r:id="rId13"/>
    <p:sldId id="2097" r:id="rId14"/>
    <p:sldId id="2094" r:id="rId15"/>
    <p:sldId id="1181" r:id="rId16"/>
    <p:sldId id="1093" r:id="rId17"/>
    <p:sldId id="1094" r:id="rId18"/>
    <p:sldId id="1089" r:id="rId19"/>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C5C5C5"/>
    <a:srgbClr val="C800BE"/>
    <a:srgbClr val="FA7100"/>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8557BE-9470-4BC8-A05D-341A5C44E9BF}" v="8" dt="2022-03-24T03:19:59.2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113" d="100"/>
          <a:sy n="113" d="100"/>
        </p:scale>
        <p:origin x="150"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3/23/2022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ran/TSG_RAN/TSGR_95e/Docs/RP-220028.zip" TargetMode="External"/><Relationship Id="rId2" Type="http://schemas.openxmlformats.org/officeDocument/2006/relationships/hyperlink" Target="http://www.3gpp.org/ftp/tsg_ran/TSG_RAN/TSGR_94e/Docs/RP-213532.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5e/Docs/RP-220950.zip" TargetMode="External"/><Relationship Id="rId5" Type="http://schemas.openxmlformats.org/officeDocument/2006/relationships/hyperlink" Target="http://www.3gpp.org/ftp/tsg_ran/TSG_RAN/TSGR_95e/Docs/RP-220921.zip" TargetMode="External"/><Relationship Id="rId4" Type="http://schemas.openxmlformats.org/officeDocument/2006/relationships/hyperlink" Target="http://www.3gpp.org/ftp/tsg_ran/TSG_RAN/TSGR_95e/Docs/RP-220920.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ran/TSG_RAN/TSGR_95e/Docs/RP-220980.zip" TargetMode="External"/><Relationship Id="rId2" Type="http://schemas.openxmlformats.org/officeDocument/2006/relationships/hyperlink" Target="http://www.3gpp.org/ftp/tsg_ran/TSG_RAN/TSGR_95e/Docs/RP-220068.zip" TargetMode="Externa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8" Type="http://schemas.openxmlformats.org/officeDocument/2006/relationships/hyperlink" Target="http://www.3gpp.org/ftp/tsg_ran/TSG_RAN/TSGR_95e/Docs/RP-220932.zip" TargetMode="External"/><Relationship Id="rId13" Type="http://schemas.openxmlformats.org/officeDocument/2006/relationships/hyperlink" Target="http://www.3gpp.org/ftp/tsg_ran/TSG_RAN/TSGR_95e/Docs/RP-221012.zip" TargetMode="External"/><Relationship Id="rId3" Type="http://schemas.openxmlformats.org/officeDocument/2006/relationships/hyperlink" Target="http://www.3gpp.org/ftp/tsg_ran/TSG_RAN/TSGR_95e/Docs/RP-220068.zip" TargetMode="External"/><Relationship Id="rId7" Type="http://schemas.openxmlformats.org/officeDocument/2006/relationships/hyperlink" Target="http://www.3gpp.org/ftp/tsg_ran/TSG_RAN/TSGR_95e/Docs/RP-221018.zip" TargetMode="External"/><Relationship Id="rId12" Type="http://schemas.openxmlformats.org/officeDocument/2006/relationships/hyperlink" Target="http://www.3gpp.org/ftp/tsg_ran/TSG_RAN/TSGR_95e/Docs/RP-220988.zip" TargetMode="External"/><Relationship Id="rId2" Type="http://schemas.openxmlformats.org/officeDocument/2006/relationships/hyperlink" Target="http://www.3gpp.org/ftp/tsg_ran/TSG_RAN/TSGR_95e/Docs/RP-220987.zip" TargetMode="External"/><Relationship Id="rId16" Type="http://schemas.openxmlformats.org/officeDocument/2006/relationships/hyperlink" Target="http://www.3gpp.org/ftp/tsg_ran/TSG_RAN/TSGR_95e/Docs/RP-220962.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5e/Docs/RP-220977.zip" TargetMode="External"/><Relationship Id="rId11" Type="http://schemas.openxmlformats.org/officeDocument/2006/relationships/hyperlink" Target="http://www.3gpp.org/ftp/tsg_ran/TSG_RAN/TSGR_95e/Docs/RP-221001.zip" TargetMode="External"/><Relationship Id="rId5" Type="http://schemas.openxmlformats.org/officeDocument/2006/relationships/hyperlink" Target="http://www.3gpp.org/ftp/tsg_ran/TSG_RAN/TSGR_95e/Docs/RP-220974.zip" TargetMode="External"/><Relationship Id="rId15" Type="http://schemas.openxmlformats.org/officeDocument/2006/relationships/hyperlink" Target="http://www.3gpp.org/ftp/tsg_ran/TSG_RAN/TSGR_95e/Docs/RP-220916.zip" TargetMode="External"/><Relationship Id="rId10" Type="http://schemas.openxmlformats.org/officeDocument/2006/relationships/hyperlink" Target="http://www.3gpp.org/ftp/tsg_ran/TSG_RAN/TSGR_95e/Docs/RP-221016.zip" TargetMode="External"/><Relationship Id="rId4" Type="http://schemas.openxmlformats.org/officeDocument/2006/relationships/hyperlink" Target="http://www.3gpp.org/ftp/tsg_ran/TSG_RAN/TSGR_95e/Docs/RP-220967.zip" TargetMode="External"/><Relationship Id="rId9" Type="http://schemas.openxmlformats.org/officeDocument/2006/relationships/hyperlink" Target="http://www.3gpp.org/ftp/tsg_ran/TSG_RAN/TSGR_95e/Docs/RP-220956.zip" TargetMode="External"/><Relationship Id="rId14" Type="http://schemas.openxmlformats.org/officeDocument/2006/relationships/hyperlink" Target="http://www.3gpp.org/ftp/tsg_ran/TSG_RAN/TSGR_95e/Docs/RP-220985.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ran/TSG_RAN/TSGR_95e/Docs/RP-220938.zip" TargetMode="External"/><Relationship Id="rId7" Type="http://schemas.openxmlformats.org/officeDocument/2006/relationships/hyperlink" Target="http://www.3gpp.org/ftp/tsg_ran/TSG_RAN/TSGR_95e/Docs/RP-220068.zip" TargetMode="External"/><Relationship Id="rId2" Type="http://schemas.openxmlformats.org/officeDocument/2006/relationships/hyperlink" Target="http://www.3gpp.org/ftp/tsg_ran/TSG_RAN/TSGR_95e/Docs/RP-220955.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4e/Docs/RP-213603.zip" TargetMode="External"/><Relationship Id="rId5" Type="http://schemas.openxmlformats.org/officeDocument/2006/relationships/hyperlink" Target="http://www.3gpp.org/ftp/tsg_ran/TSG_RAN/TSGR_95e/Docs/RP-220461.zip" TargetMode="External"/><Relationship Id="rId4" Type="http://schemas.openxmlformats.org/officeDocument/2006/relationships/hyperlink" Target="http://www.3gpp.org/ftp/tsg_ran/TSG_RAN/TSGR_95e/Docs/RP-220979.zip"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ran/TSG_RAN/TSGR_95e/Docs/RP-220908.zip" TargetMode="External"/><Relationship Id="rId2" Type="http://schemas.openxmlformats.org/officeDocument/2006/relationships/hyperlink" Target="http://www.3gpp.org/ftp/tsg_ran/TSG_RAN/TSGR_95e/Docs/RP-220048.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95e/Docs/RP-220912.zip" TargetMode="External"/><Relationship Id="rId4" Type="http://schemas.openxmlformats.org/officeDocument/2006/relationships/hyperlink" Target="http://www.3gpp.org/ftp/tsg_ran/TSG_RAN/TSGR_95e/Docs/RP-220911.zi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hyperlink" Target="http://www.3gpp.org/ftp/tsg_ran/TSG_RAN/TSGR_95e/Docs/RP-220065.zip" TargetMode="External"/><Relationship Id="rId3" Type="http://schemas.openxmlformats.org/officeDocument/2006/relationships/hyperlink" Target="http://www.3gpp.org/ftp/tsg_ran/TSG_RAN/TSGR_95e/Docs/RP-220313.zip" TargetMode="External"/><Relationship Id="rId7" Type="http://schemas.openxmlformats.org/officeDocument/2006/relationships/hyperlink" Target="http://www.3gpp.org/ftp/tsg_ran/TSG_RAN/TSGR_95e/Docs/RP-220506.zip" TargetMode="External"/><Relationship Id="rId2" Type="http://schemas.openxmlformats.org/officeDocument/2006/relationships/hyperlink" Target="http://www.3gpp.org/ftp/tsg_ran/TSG_RAN/TSGR_95e/Docs/RP-220878.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5e/Docs/RP-220239.zip" TargetMode="External"/><Relationship Id="rId5" Type="http://schemas.openxmlformats.org/officeDocument/2006/relationships/hyperlink" Target="http://www.3gpp.org/ftp/tsg_ran/TSG_RAN/TSGR_95e/Docs/RP-220238.zip" TargetMode="External"/><Relationship Id="rId4" Type="http://schemas.openxmlformats.org/officeDocument/2006/relationships/hyperlink" Target="http://www.3gpp.org/ftp/tsg_ran/TSG_RAN/TSGR_95e/Docs/RP-220314.zip" TargetMode="External"/><Relationship Id="rId9" Type="http://schemas.openxmlformats.org/officeDocument/2006/relationships/hyperlink" Target="http://www.3gpp.org/ftp/tsg_ran/TSG_RAN/TSGR_95e/Docs/RP-220882.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ftp/tsg_ran/TSG_RAN/TSGR_95e/Docs/RP-221015.zip" TargetMode="External"/><Relationship Id="rId2" Type="http://schemas.openxmlformats.org/officeDocument/2006/relationships/hyperlink" Target="http://www.3gpp.org/ftp/tsg_ran/TSG_RAN/TSGR_95e/Docs/RP-220906.zip" TargetMode="Externa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95e/Docs/RP-220067.zip" TargetMode="External"/><Relationship Id="rId2" Type="http://schemas.openxmlformats.org/officeDocument/2006/relationships/hyperlink" Target="http://www.3gpp.org/ftp/tsg_ran/TSG_RAN/TSGR_95e/Docs/RP-220926.zip" TargetMode="Externa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hyperlink" Target="http://www.3gpp.org/ftp/tsg_ran/TSG_RAN/TSGR_95e/Docs/RP-220857.zip" TargetMode="Externa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TSG RAN#95-e Highlights</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u="sng" dirty="0"/>
              <a:t>Source:</a:t>
            </a:r>
            <a:r>
              <a:rPr lang="en-US" dirty="0"/>
              <a:t> TSG RAN Plenary Chair</a:t>
            </a:r>
          </a:p>
        </p:txBody>
      </p:sp>
      <p:sp>
        <p:nvSpPr>
          <p:cNvPr id="5" name="TextBox 4">
            <a:extLst>
              <a:ext uri="{FF2B5EF4-FFF2-40B4-BE49-F238E27FC236}">
                <a16:creationId xmlns:a16="http://schemas.microsoft.com/office/drawing/2014/main" id="{55BB95B6-96F8-4C7B-843E-16CFF3CC2E82}"/>
              </a:ext>
            </a:extLst>
          </p:cNvPr>
          <p:cNvSpPr txBox="1"/>
          <p:nvPr/>
        </p:nvSpPr>
        <p:spPr>
          <a:xfrm>
            <a:off x="10863360" y="841437"/>
            <a:ext cx="1338828" cy="369332"/>
          </a:xfrm>
          <a:prstGeom prst="rect">
            <a:avLst/>
          </a:prstGeom>
          <a:noFill/>
        </p:spPr>
        <p:txBody>
          <a:bodyPr wrap="none" rtlCol="0">
            <a:spAutoFit/>
          </a:bodyPr>
          <a:lstStyle/>
          <a:p>
            <a:r>
              <a:rPr lang="en-US" sz="1800">
                <a:effectLst/>
                <a:latin typeface="Arial" panose="020B0604020202020204" pitchFamily="34" charset="0"/>
                <a:ea typeface="Calibri" panose="020F0502020204030204" pitchFamily="34" charset="0"/>
              </a:rPr>
              <a:t>SP-220270</a:t>
            </a:r>
            <a:endParaRPr lang="en-US" sz="2400" dirty="0">
              <a:highlight>
                <a:srgbClr val="FFFF00"/>
              </a:highlight>
            </a:endParaRPr>
          </a:p>
        </p:txBody>
      </p:sp>
      <p:sp>
        <p:nvSpPr>
          <p:cNvPr id="6" name="TextBox 5">
            <a:extLst>
              <a:ext uri="{FF2B5EF4-FFF2-40B4-BE49-F238E27FC236}">
                <a16:creationId xmlns:a16="http://schemas.microsoft.com/office/drawing/2014/main" id="{3885BFE2-6F8A-4C8F-B036-D3F48D3D3B77}"/>
              </a:ext>
            </a:extLst>
          </p:cNvPr>
          <p:cNvSpPr txBox="1"/>
          <p:nvPr/>
        </p:nvSpPr>
        <p:spPr>
          <a:xfrm>
            <a:off x="10863360" y="259313"/>
            <a:ext cx="1941557" cy="369332"/>
          </a:xfrm>
          <a:prstGeom prst="rect">
            <a:avLst/>
          </a:prstGeom>
          <a:noFill/>
        </p:spPr>
        <p:txBody>
          <a:bodyPr wrap="none" rtlCol="0">
            <a:spAutoFit/>
          </a:bodyPr>
          <a:lstStyle/>
          <a:p>
            <a:r>
              <a:rPr lang="en-US" dirty="0">
                <a:latin typeface="Arial" panose="020B0604020202020204" pitchFamily="34" charset="0"/>
              </a:rPr>
              <a:t>Agenda Item: 4.7</a:t>
            </a:r>
            <a:endParaRPr lang="en-US" sz="2400"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1143000"/>
          </a:xfrm>
        </p:spPr>
        <p:txBody>
          <a:bodyPr/>
          <a:lstStyle/>
          <a:p>
            <a:r>
              <a:rPr lang="en-US" dirty="0"/>
              <a:t>RAN Rel-17 Projects Update	</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43165" y="1371603"/>
            <a:ext cx="13909194" cy="4830233"/>
          </a:xfrm>
        </p:spPr>
        <p:txBody>
          <a:bodyPr/>
          <a:lstStyle/>
          <a:p>
            <a:r>
              <a:rPr lang="en-US" sz="2400" b="1" dirty="0"/>
              <a:t>RAN Rel-17 is functionally frozen</a:t>
            </a:r>
          </a:p>
          <a:p>
            <a:r>
              <a:rPr lang="en-US" sz="2400" dirty="0"/>
              <a:t>Intensive discussion for some projects regarding aspects such as completion level, exception sheet, dependency on other TSGs, etc</a:t>
            </a:r>
            <a:r>
              <a:rPr lang="en-US" sz="2800" dirty="0"/>
              <a:t>.</a:t>
            </a:r>
          </a:p>
          <a:p>
            <a:pPr lvl="1"/>
            <a:r>
              <a:rPr lang="en-US" sz="2000" dirty="0"/>
              <a:t>There are projects with approved exception sheet</a:t>
            </a:r>
          </a:p>
          <a:p>
            <a:pPr lvl="1"/>
            <a:r>
              <a:rPr lang="en-US" sz="2000" b="1" dirty="0"/>
              <a:t>One working agreement was resolved in a very smooth and constructive manner (no voting necessary)</a:t>
            </a:r>
          </a:p>
          <a:p>
            <a:r>
              <a:rPr lang="en-US" sz="2400" dirty="0"/>
              <a:t>In particular, Rel-17 RAN slicing has the following conclusion:</a:t>
            </a:r>
          </a:p>
          <a:p>
            <a:pPr lvl="1"/>
            <a:r>
              <a:rPr lang="en-US" sz="2000" dirty="0"/>
              <a:t>The CR package for RAN slicing and Common RACH partitioning are approved in RAN#95e and can be updated according to SA2 situation after their April meeting. </a:t>
            </a:r>
            <a:r>
              <a:rPr lang="en-US" sz="2000" b="1" dirty="0">
                <a:solidFill>
                  <a:srgbClr val="FF0000"/>
                </a:solidFill>
              </a:rPr>
              <a:t>This is conditioned on that network control for slice based cell reselection is ensured.</a:t>
            </a:r>
          </a:p>
          <a:p>
            <a:pPr lvl="1"/>
            <a:r>
              <a:rPr lang="en-US" sz="2000" b="1" dirty="0">
                <a:solidFill>
                  <a:srgbClr val="FF0000"/>
                </a:solidFill>
              </a:rPr>
              <a:t>RAN2 and RAN3 will need to discuss and update specifications in May meeting based on the conclusion of SA2 April meeting on slice grouping and slice priority, as necessary</a:t>
            </a:r>
            <a:r>
              <a:rPr lang="en-US" sz="2000" dirty="0">
                <a:solidFill>
                  <a:srgbClr val="FF0000"/>
                </a:solidFill>
              </a:rPr>
              <a:t>. </a:t>
            </a:r>
            <a:r>
              <a:rPr lang="en-US" sz="2000" dirty="0"/>
              <a:t>RAN3 allocate 1 TU for May meeting for RAN slicing</a:t>
            </a:r>
          </a:p>
          <a:p>
            <a:pPr lvl="1"/>
            <a:r>
              <a:rPr lang="en-US" sz="2000" dirty="0"/>
              <a:t>Note: this project is extended to June with the approved exception sheet</a:t>
            </a:r>
          </a:p>
        </p:txBody>
      </p:sp>
    </p:spTree>
    <p:extLst>
      <p:ext uri="{BB962C8B-B14F-4D97-AF65-F5344CB8AC3E}">
        <p14:creationId xmlns:p14="http://schemas.microsoft.com/office/powerpoint/2010/main" val="91897595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1143000"/>
          </a:xfrm>
        </p:spPr>
        <p:txBody>
          <a:bodyPr/>
          <a:lstStyle/>
          <a:p>
            <a:r>
              <a:rPr lang="en-US" dirty="0"/>
              <a:t>5Gi Merger Update	</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43165" y="1371603"/>
            <a:ext cx="13909194" cy="4830233"/>
          </a:xfrm>
        </p:spPr>
        <p:txBody>
          <a:bodyPr/>
          <a:lstStyle/>
          <a:p>
            <a:r>
              <a:rPr lang="en-US" sz="2800" dirty="0"/>
              <a:t>Note: the WF on merging 5Gi into 5G was approved in RAN#94-e in </a:t>
            </a:r>
            <a:r>
              <a:rPr lang="en-US" sz="2800" dirty="0">
                <a:hlinkClick r:id="rId2"/>
              </a:rPr>
              <a:t>RP-213532</a:t>
            </a:r>
            <a:r>
              <a:rPr lang="en-US" sz="2400" dirty="0"/>
              <a:t>, </a:t>
            </a:r>
            <a:r>
              <a:rPr lang="en-US" sz="2800" dirty="0"/>
              <a:t>with specific milestones set for both 3GPP and TSDSI</a:t>
            </a:r>
          </a:p>
          <a:p>
            <a:r>
              <a:rPr lang="en-US" sz="2800" dirty="0"/>
              <a:t>RAN received the LS from TSDSI in </a:t>
            </a:r>
            <a:r>
              <a:rPr lang="en-US" sz="2800" dirty="0">
                <a:hlinkClick r:id="rId3"/>
              </a:rPr>
              <a:t>RP-220028</a:t>
            </a:r>
            <a:r>
              <a:rPr lang="en-US" sz="2800" dirty="0"/>
              <a:t> in RAN#95-e</a:t>
            </a:r>
          </a:p>
          <a:p>
            <a:pPr lvl="1"/>
            <a:r>
              <a:rPr lang="en-US" sz="2400" dirty="0"/>
              <a:t>TSDSI confirms their commitment not to further maintain 5Gi as a separate standard for its evolution, as also communicated to PCG, TEC and ITU-R</a:t>
            </a:r>
          </a:p>
          <a:p>
            <a:pPr lvl="1"/>
            <a:r>
              <a:rPr lang="en-US" sz="2400" dirty="0"/>
              <a:t>TSDSI requests RAN#95e to approve the technically endorsed CRs, as per agreed WF</a:t>
            </a:r>
          </a:p>
          <a:p>
            <a:r>
              <a:rPr lang="en-US" sz="2800" dirty="0"/>
              <a:t>RAN approved </a:t>
            </a:r>
            <a:r>
              <a:rPr lang="en-US" sz="2800" dirty="0" err="1"/>
              <a:t>approved</a:t>
            </a:r>
            <a:r>
              <a:rPr lang="en-US" sz="2800" dirty="0"/>
              <a:t> the 2 pending CRs (</a:t>
            </a:r>
            <a:r>
              <a:rPr lang="en-US" sz="2800" dirty="0">
                <a:hlinkClick r:id="rId4"/>
              </a:rPr>
              <a:t>RP-220920</a:t>
            </a:r>
            <a:r>
              <a:rPr lang="en-US" sz="2800" dirty="0"/>
              <a:t> and </a:t>
            </a:r>
            <a:r>
              <a:rPr lang="en-US" sz="2800" dirty="0">
                <a:hlinkClick r:id="rId5"/>
              </a:rPr>
              <a:t>RP-220921</a:t>
            </a:r>
            <a:r>
              <a:rPr lang="en-US" sz="2800" dirty="0"/>
              <a:t>), along with a reply LS to TSDSI (cc PCG) in </a:t>
            </a:r>
            <a:r>
              <a:rPr lang="en-US" sz="2800" dirty="0">
                <a:hlinkClick r:id="rId6"/>
              </a:rPr>
              <a:t>RP-220950</a:t>
            </a:r>
            <a:r>
              <a:rPr lang="en-US" sz="2800" dirty="0"/>
              <a:t>, informing them of the RAN#95-e outcome.</a:t>
            </a:r>
          </a:p>
          <a:p>
            <a:r>
              <a:rPr lang="en-US" sz="2800" b="1" dirty="0">
                <a:effectLst>
                  <a:outerShdw blurRad="38100" dist="38100" dir="2700000" algn="tl">
                    <a:srgbClr val="000000">
                      <a:alpha val="43137"/>
                    </a:srgbClr>
                  </a:outerShdw>
                </a:effectLst>
              </a:rPr>
              <a:t>The 5Gi merger is completed from RAN perspective</a:t>
            </a:r>
          </a:p>
        </p:txBody>
      </p:sp>
    </p:spTree>
    <p:extLst>
      <p:ext uri="{BB962C8B-B14F-4D97-AF65-F5344CB8AC3E}">
        <p14:creationId xmlns:p14="http://schemas.microsoft.com/office/powerpoint/2010/main" val="105855219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Rel-18 Projects Update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2555" y="1143006"/>
            <a:ext cx="13756312" cy="4830233"/>
          </a:xfrm>
        </p:spPr>
        <p:txBody>
          <a:bodyPr/>
          <a:lstStyle/>
          <a:p>
            <a:r>
              <a:rPr lang="en-US" sz="2800" dirty="0"/>
              <a:t>RAN#95-e spent limited time on updating RAN1/2/3-led Rel-18 projects</a:t>
            </a:r>
          </a:p>
          <a:p>
            <a:pPr lvl="1"/>
            <a:r>
              <a:rPr lang="en-US" sz="2400" dirty="0"/>
              <a:t>Primary focus was on RAN4-led Rel-18 projects</a:t>
            </a:r>
          </a:p>
          <a:p>
            <a:r>
              <a:rPr lang="en-US" sz="2800" dirty="0"/>
              <a:t>RAN#95-e approved RAN4-led Rel-18 package in </a:t>
            </a:r>
            <a:r>
              <a:rPr lang="en-US" sz="2800" dirty="0">
                <a:hlinkClick r:id="rId2"/>
              </a:rPr>
              <a:t>RP-220068</a:t>
            </a:r>
            <a:endParaRPr lang="en-US" sz="2800" dirty="0"/>
          </a:p>
          <a:p>
            <a:pPr lvl="1"/>
            <a:r>
              <a:rPr lang="en-US" sz="2400" dirty="0"/>
              <a:t>The corresponding TU budget is endorsed in </a:t>
            </a:r>
            <a:r>
              <a:rPr lang="en-US" sz="2800" dirty="0">
                <a:hlinkClick r:id="rId3"/>
              </a:rPr>
              <a:t>RP-220980</a:t>
            </a:r>
            <a:endParaRPr lang="en-US" sz="2800" dirty="0">
              <a:hlinkClick r:id="rId2"/>
            </a:endParaRPr>
          </a:p>
          <a:p>
            <a:pPr lvl="1"/>
            <a:r>
              <a:rPr lang="en-US" sz="2400" dirty="0"/>
              <a:t>All the corresponding SIDs/WIDs are approved – see subsequent slides for more details</a:t>
            </a:r>
          </a:p>
          <a:p>
            <a:pPr lvl="1"/>
            <a:r>
              <a:rPr lang="en-US" sz="2400" dirty="0"/>
              <a:t>Highly appreciate the great efforts and the constructive spirit of all delegates in making it happen!</a:t>
            </a:r>
          </a:p>
          <a:p>
            <a:pPr lvl="1"/>
            <a:endParaRPr lang="en-US" sz="2400" dirty="0"/>
          </a:p>
          <a:p>
            <a:endParaRPr lang="en-US" sz="2400" dirty="0"/>
          </a:p>
          <a:p>
            <a:pPr lvl="2"/>
            <a:endParaRPr lang="en-US" sz="2134" dirty="0"/>
          </a:p>
        </p:txBody>
      </p:sp>
    </p:spTree>
    <p:extLst>
      <p:ext uri="{BB962C8B-B14F-4D97-AF65-F5344CB8AC3E}">
        <p14:creationId xmlns:p14="http://schemas.microsoft.com/office/powerpoint/2010/main" val="102829253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506896" y="228603"/>
            <a:ext cx="14166813" cy="491064"/>
          </a:xfrm>
        </p:spPr>
        <p:txBody>
          <a:bodyPr/>
          <a:lstStyle/>
          <a:p>
            <a:r>
              <a:rPr lang="en-US" sz="3600" dirty="0"/>
              <a:t>RAN R18 Package: RAN4-led Projects</a:t>
            </a:r>
          </a:p>
        </p:txBody>
      </p:sp>
      <p:graphicFrame>
        <p:nvGraphicFramePr>
          <p:cNvPr id="5" name="Table 4">
            <a:extLst>
              <a:ext uri="{FF2B5EF4-FFF2-40B4-BE49-F238E27FC236}">
                <a16:creationId xmlns:a16="http://schemas.microsoft.com/office/drawing/2014/main" id="{E85C8980-CA98-4304-964B-96F3ED6C390F}"/>
              </a:ext>
            </a:extLst>
          </p:cNvPr>
          <p:cNvGraphicFramePr>
            <a:graphicFrameLocks noGrp="1"/>
          </p:cNvGraphicFramePr>
          <p:nvPr>
            <p:extLst>
              <p:ext uri="{D42A27DB-BD31-4B8C-83A1-F6EECF244321}">
                <p14:modId xmlns:p14="http://schemas.microsoft.com/office/powerpoint/2010/main" val="1216319033"/>
              </p:ext>
            </p:extLst>
          </p:nvPr>
        </p:nvGraphicFramePr>
        <p:xfrm>
          <a:off x="2122190" y="914401"/>
          <a:ext cx="10936224" cy="4932192"/>
        </p:xfrm>
        <a:graphic>
          <a:graphicData uri="http://schemas.openxmlformats.org/drawingml/2006/table">
            <a:tbl>
              <a:tblPr firstRow="1" firstCol="1" bandRow="1">
                <a:tableStyleId>{5C22544A-7EE6-4342-B048-85BDC9FD1C3A}</a:tableStyleId>
              </a:tblPr>
              <a:tblGrid>
                <a:gridCol w="2487609">
                  <a:extLst>
                    <a:ext uri="{9D8B030D-6E8A-4147-A177-3AD203B41FA5}">
                      <a16:colId xmlns:a16="http://schemas.microsoft.com/office/drawing/2014/main" val="3320743825"/>
                    </a:ext>
                  </a:extLst>
                </a:gridCol>
                <a:gridCol w="8448615">
                  <a:extLst>
                    <a:ext uri="{9D8B030D-6E8A-4147-A177-3AD203B41FA5}">
                      <a16:colId xmlns:a16="http://schemas.microsoft.com/office/drawing/2014/main" val="3752338053"/>
                    </a:ext>
                  </a:extLst>
                </a:gridCol>
              </a:tblGrid>
              <a:tr h="459429">
                <a:tc>
                  <a:txBody>
                    <a:bodyPr/>
                    <a:lstStyle/>
                    <a:p>
                      <a:pPr marL="0" marR="0" algn="ctr">
                        <a:spcBef>
                          <a:spcPts val="0"/>
                        </a:spcBef>
                        <a:spcAft>
                          <a:spcPts val="0"/>
                        </a:spcAft>
                      </a:pPr>
                      <a:r>
                        <a:rPr lang="en-US" sz="1800" b="1" dirty="0" err="1">
                          <a:effectLst/>
                        </a:rPr>
                        <a:t>Tdoc</a:t>
                      </a:r>
                      <a:r>
                        <a:rPr lang="en-US" sz="1800" b="1" dirty="0">
                          <a:effectLst/>
                        </a:rPr>
                        <a:t>#</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800" b="1" dirty="0">
                          <a:effectLst/>
                        </a:rPr>
                        <a:t>Title</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4185844634"/>
                  </a:ext>
                </a:extLst>
              </a:tr>
              <a:tr h="294104">
                <a:tc>
                  <a:txBody>
                    <a:bodyPr/>
                    <a:lstStyle/>
                    <a:p>
                      <a:pPr lvl="1"/>
                      <a:r>
                        <a:rPr lang="en-US" sz="1800" dirty="0">
                          <a:hlinkClick r:id="rId2"/>
                        </a:rPr>
                        <a:t>RP-220987</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t>WI: Further RF requirements enhancement for NR frequency range 1 (FR1)</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826150594"/>
                  </a:ext>
                </a:extLst>
              </a:tr>
              <a:tr h="308330">
                <a:tc>
                  <a:txBody>
                    <a:bodyPr/>
                    <a:lstStyle/>
                    <a:p>
                      <a:pPr lvl="1"/>
                      <a:r>
                        <a:rPr lang="en-US" sz="1800" dirty="0">
                          <a:hlinkClick r:id="rId4"/>
                        </a:rPr>
                        <a:t>RP-220967</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NR RF requirements enhancement for frequency range 2 (FR2), Phase 3 </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70621407"/>
                  </a:ext>
                </a:extLst>
              </a:tr>
              <a:tr h="318203">
                <a:tc>
                  <a:txBody>
                    <a:bodyPr/>
                    <a:lstStyle/>
                    <a:p>
                      <a:pPr lvl="1"/>
                      <a:r>
                        <a:rPr lang="en-US" sz="1800" dirty="0">
                          <a:hlinkClick r:id="rId5"/>
                        </a:rPr>
                        <a:t>RP-220974</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Requirement for NR frequency range 2 (FR2) multi-Rx chain DL reception </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21194443"/>
                  </a:ext>
                </a:extLst>
              </a:tr>
              <a:tr h="330200">
                <a:tc>
                  <a:txBody>
                    <a:bodyPr/>
                    <a:lstStyle/>
                    <a:p>
                      <a:pPr lvl="1"/>
                      <a:r>
                        <a:rPr lang="en-US" sz="1800" dirty="0">
                          <a:hlinkClick r:id="rId6"/>
                        </a:rPr>
                        <a:t>RP-220977</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Even Further RRM enhancement for NR and MR-DC </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394473138"/>
                  </a:ext>
                </a:extLst>
              </a:tr>
              <a:tr h="551634">
                <a:tc>
                  <a:txBody>
                    <a:bodyPr/>
                    <a:lstStyle/>
                    <a:p>
                      <a:pPr lvl="1"/>
                      <a:r>
                        <a:rPr lang="en-US" sz="1800" dirty="0">
                          <a:hlinkClick r:id="rId7"/>
                        </a:rPr>
                        <a:t>RP-221018</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Further Enhancements on NR and MR-DC Measurement Gaps and Measurements without Gaps</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4039739157"/>
                  </a:ext>
                </a:extLst>
              </a:tr>
              <a:tr h="333933">
                <a:tc>
                  <a:txBody>
                    <a:bodyPr/>
                    <a:lstStyle/>
                    <a:p>
                      <a:pPr lvl="1"/>
                      <a:r>
                        <a:rPr lang="en-US" sz="1800" dirty="0">
                          <a:hlinkClick r:id="rId8"/>
                        </a:rPr>
                        <a:t>RP-220932</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NR demodulation performance evolution </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984883356"/>
                  </a:ext>
                </a:extLst>
              </a:tr>
              <a:tr h="338666">
                <a:tc>
                  <a:txBody>
                    <a:bodyPr/>
                    <a:lstStyle/>
                    <a:p>
                      <a:pPr lvl="1"/>
                      <a:r>
                        <a:rPr lang="en-US" sz="1800" dirty="0">
                          <a:hlinkClick r:id="rId9"/>
                        </a:rPr>
                        <a:t>RP-220956</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SI: Study on simplification of band combination specification</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616062630"/>
                  </a:ext>
                </a:extLst>
              </a:tr>
              <a:tr h="295797">
                <a:tc>
                  <a:txBody>
                    <a:bodyPr/>
                    <a:lstStyle/>
                    <a:p>
                      <a:pPr lvl="1"/>
                      <a:r>
                        <a:rPr lang="en-US" sz="1800" dirty="0">
                          <a:hlinkClick r:id="rId10"/>
                        </a:rPr>
                        <a:t>RP-221016</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rPr>
                        <a:t>SI: Study on enhancement for 700/800/900MHz band combinations</a:t>
                      </a:r>
                    </a:p>
                  </a:txBody>
                  <a:tcPr marL="68580" marR="68580" marT="0" marB="0"/>
                </a:tc>
                <a:extLst>
                  <a:ext uri="{0D108BD9-81ED-4DB2-BD59-A6C34878D82A}">
                    <a16:rowId xmlns:a16="http://schemas.microsoft.com/office/drawing/2014/main" val="3645760672"/>
                  </a:ext>
                </a:extLst>
              </a:tr>
              <a:tr h="292146">
                <a:tc>
                  <a:txBody>
                    <a:bodyPr/>
                    <a:lstStyle/>
                    <a:p>
                      <a:pPr lvl="1"/>
                      <a:r>
                        <a:rPr lang="en-US" sz="1800" dirty="0">
                          <a:hlinkClick r:id="rId11"/>
                        </a:rPr>
                        <a:t>RP-221001</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rPr>
                        <a:t>SI: NR BS RF requirement evolution</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30795267"/>
                  </a:ext>
                </a:extLst>
              </a:tr>
              <a:tr h="312470">
                <a:tc>
                  <a:txBody>
                    <a:bodyPr/>
                    <a:lstStyle/>
                    <a:p>
                      <a:pPr lvl="1"/>
                      <a:r>
                        <a:rPr lang="en-US" sz="1800" dirty="0">
                          <a:hlinkClick r:id="rId12"/>
                        </a:rPr>
                        <a:t>RP-220988</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t>SI: Study on NR frequency range 2 (FR2) Over-the-Air (OTA) testing enhancements</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494731813"/>
                  </a:ext>
                </a:extLst>
              </a:tr>
              <a:tr h="270933">
                <a:tc>
                  <a:txBody>
                    <a:bodyPr/>
                    <a:lstStyle/>
                    <a:p>
                      <a:pPr lvl="1"/>
                      <a:r>
                        <a:rPr lang="en-US" sz="1800" dirty="0">
                          <a:hlinkClick r:id="rId13"/>
                        </a:rPr>
                        <a:t>RP-221012</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Support of intra-band non-collocated EN-DC/NR-CA deployment</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724837458"/>
                  </a:ext>
                </a:extLst>
              </a:tr>
              <a:tr h="137160">
                <a:tc>
                  <a:txBody>
                    <a:bodyPr/>
                    <a:lstStyle/>
                    <a:p>
                      <a:pPr lvl="1"/>
                      <a:r>
                        <a:rPr lang="en-US" sz="1800" dirty="0">
                          <a:hlinkClick r:id="rId14"/>
                        </a:rPr>
                        <a:t>RP-220985</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Enhanced NR support for high speed train scenario in frequency range 2 (FR2)</a:t>
                      </a:r>
                      <a:endParaRPr lang="en-US" sz="2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801022139"/>
                  </a:ext>
                </a:extLst>
              </a:tr>
              <a:tr h="137160">
                <a:tc>
                  <a:txBody>
                    <a:bodyPr/>
                    <a:lstStyle/>
                    <a:p>
                      <a:pPr marL="609566" marR="0" lvl="1" indent="0" algn="l" defTabSz="1219133" rtl="0" eaLnBrk="1" fontAlgn="auto" latinLnBrk="0" hangingPunct="1">
                        <a:lnSpc>
                          <a:spcPct val="100000"/>
                        </a:lnSpc>
                        <a:spcBef>
                          <a:spcPts val="0"/>
                        </a:spcBef>
                        <a:spcAft>
                          <a:spcPts val="0"/>
                        </a:spcAft>
                        <a:buClrTx/>
                        <a:buSzTx/>
                        <a:buFontTx/>
                        <a:buNone/>
                        <a:tabLst/>
                        <a:defRPr/>
                      </a:pPr>
                      <a:r>
                        <a:rPr lang="en-US" sz="1800" dirty="0">
                          <a:hlinkClick r:id="rId15"/>
                        </a:rPr>
                        <a:t>RP-220916</a:t>
                      </a:r>
                      <a:endParaRPr lang="en-US" sz="1800" dirty="0"/>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rPr>
                        <a:t>WI: BS/UE EMC enhancements</a:t>
                      </a:r>
                    </a:p>
                  </a:txBody>
                  <a:tcPr marL="68580" marR="68580" marT="0" marB="0"/>
                </a:tc>
                <a:extLst>
                  <a:ext uri="{0D108BD9-81ED-4DB2-BD59-A6C34878D82A}">
                    <a16:rowId xmlns:a16="http://schemas.microsoft.com/office/drawing/2014/main" val="1833297929"/>
                  </a:ext>
                </a:extLst>
              </a:tr>
              <a:tr h="146073">
                <a:tc>
                  <a:txBody>
                    <a:bodyPr/>
                    <a:lstStyle/>
                    <a:p>
                      <a:pPr marL="609566" marR="0" lvl="1" indent="0" algn="l" defTabSz="1219133" rtl="0" eaLnBrk="1" fontAlgn="auto" latinLnBrk="0" hangingPunct="1">
                        <a:lnSpc>
                          <a:spcPct val="100000"/>
                        </a:lnSpc>
                        <a:spcBef>
                          <a:spcPts val="0"/>
                        </a:spcBef>
                        <a:spcAft>
                          <a:spcPts val="0"/>
                        </a:spcAft>
                        <a:buClrTx/>
                        <a:buSzTx/>
                        <a:buFontTx/>
                        <a:buNone/>
                        <a:tabLst/>
                        <a:defRPr/>
                      </a:pPr>
                      <a:r>
                        <a:rPr lang="en-US" sz="1800" dirty="0">
                          <a:hlinkClick r:id="rId16"/>
                        </a:rPr>
                        <a:t>RP-220962</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rPr>
                        <a:t>WI: Air-to-ground network for NR</a:t>
                      </a:r>
                    </a:p>
                  </a:txBody>
                  <a:tcPr marL="68580" marR="68580" marT="0" marB="0"/>
                </a:tc>
                <a:extLst>
                  <a:ext uri="{0D108BD9-81ED-4DB2-BD59-A6C34878D82A}">
                    <a16:rowId xmlns:a16="http://schemas.microsoft.com/office/drawing/2014/main" val="2342347249"/>
                  </a:ext>
                </a:extLst>
              </a:tr>
            </a:tbl>
          </a:graphicData>
        </a:graphic>
      </p:graphicFrame>
    </p:spTree>
    <p:extLst>
      <p:ext uri="{BB962C8B-B14F-4D97-AF65-F5344CB8AC3E}">
        <p14:creationId xmlns:p14="http://schemas.microsoft.com/office/powerpoint/2010/main" val="219361540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506896" y="228603"/>
            <a:ext cx="14166813" cy="491064"/>
          </a:xfrm>
        </p:spPr>
        <p:txBody>
          <a:bodyPr/>
          <a:lstStyle/>
          <a:p>
            <a:r>
              <a:rPr lang="en-US" sz="3600" dirty="0"/>
              <a:t>RAN R18 Package: RAN4-led Projects – Cont’d</a:t>
            </a:r>
          </a:p>
        </p:txBody>
      </p:sp>
      <p:sp>
        <p:nvSpPr>
          <p:cNvPr id="5" name="Content Placeholder 2">
            <a:extLst>
              <a:ext uri="{FF2B5EF4-FFF2-40B4-BE49-F238E27FC236}">
                <a16:creationId xmlns:a16="http://schemas.microsoft.com/office/drawing/2014/main" id="{8562BDE1-6E39-468B-B9BA-405B1FF1D691}"/>
              </a:ext>
            </a:extLst>
          </p:cNvPr>
          <p:cNvSpPr>
            <a:spLocks noGrp="1"/>
          </p:cNvSpPr>
          <p:nvPr>
            <p:ph idx="1"/>
          </p:nvPr>
        </p:nvSpPr>
        <p:spPr>
          <a:xfrm>
            <a:off x="640601" y="1066087"/>
            <a:ext cx="13752731" cy="4725825"/>
          </a:xfrm>
        </p:spPr>
        <p:txBody>
          <a:bodyPr/>
          <a:lstStyle/>
          <a:p>
            <a:r>
              <a:rPr lang="en-US" sz="2800" dirty="0"/>
              <a:t>Additionally, RAN#95-e approved the following RAN4 projects</a:t>
            </a:r>
          </a:p>
          <a:p>
            <a:pPr lvl="1"/>
            <a:r>
              <a:rPr lang="en-US" sz="2400" dirty="0">
                <a:hlinkClick r:id="rId2"/>
              </a:rPr>
              <a:t>RP-220955</a:t>
            </a:r>
            <a:r>
              <a:rPr lang="en-US" sz="2400" dirty="0"/>
              <a:t> contains updated RAN4 aspects for RAN2-led Rel-18 MUSIM project</a:t>
            </a:r>
          </a:p>
          <a:p>
            <a:pPr lvl="1"/>
            <a:r>
              <a:rPr lang="en-US" sz="2400" dirty="0">
                <a:hlinkClick r:id="rId3"/>
              </a:rPr>
              <a:t>RP-220938</a:t>
            </a:r>
            <a:r>
              <a:rPr lang="en-US" sz="2400" dirty="0"/>
              <a:t> contains a new Rel-18 WID handling RAN4 aspects for Rel-17 IoT project, while </a:t>
            </a:r>
            <a:r>
              <a:rPr lang="en-US" sz="2400" dirty="0">
                <a:hlinkClick r:id="rId4"/>
              </a:rPr>
              <a:t>RP-220979</a:t>
            </a:r>
            <a:r>
              <a:rPr lang="en-US" sz="2400" dirty="0"/>
              <a:t> contains updated RAN4 aspects for RAN2-led Rel-18 IoT-NTN project</a:t>
            </a:r>
          </a:p>
          <a:p>
            <a:pPr lvl="1"/>
            <a:r>
              <a:rPr lang="en-US" sz="2400" dirty="0">
                <a:hlinkClick r:id="rId5"/>
              </a:rPr>
              <a:t>RP-220461</a:t>
            </a:r>
            <a:r>
              <a:rPr lang="en-US" sz="2400" dirty="0"/>
              <a:t> contains the extension to a Rel-18 SI on irregular bandwidths</a:t>
            </a:r>
          </a:p>
          <a:p>
            <a:r>
              <a:rPr lang="en-US" sz="2800" dirty="0"/>
              <a:t>Note: in RAN#94-e, the following RAN4-led item was approved:</a:t>
            </a:r>
          </a:p>
          <a:p>
            <a:pPr lvl="1"/>
            <a:r>
              <a:rPr lang="en-US" sz="2400" dirty="0">
                <a:hlinkClick r:id="rId6"/>
              </a:rPr>
              <a:t>RP-213603</a:t>
            </a:r>
            <a:r>
              <a:rPr lang="en-US" sz="2400" dirty="0"/>
              <a:t>: NR support for dedicated spectrum less than 5MHz for FR1</a:t>
            </a:r>
          </a:p>
          <a:p>
            <a:pPr lvl="1"/>
            <a:endParaRPr lang="en-US" sz="2000" dirty="0"/>
          </a:p>
          <a:p>
            <a:pPr lvl="1"/>
            <a:endParaRPr lang="en-US" sz="2000" dirty="0">
              <a:hlinkClick r:id="rId7"/>
            </a:endParaRPr>
          </a:p>
          <a:p>
            <a:pPr lvl="1"/>
            <a:endParaRPr lang="en-US" sz="2000" dirty="0">
              <a:hlinkClick r:id="rId7"/>
            </a:endParaRPr>
          </a:p>
          <a:p>
            <a:pPr lvl="1"/>
            <a:endParaRPr lang="en-US" sz="2000" dirty="0">
              <a:hlinkClick r:id="rId7"/>
            </a:endParaRPr>
          </a:p>
          <a:p>
            <a:pPr lvl="1"/>
            <a:endParaRPr lang="en-US" sz="1869" dirty="0"/>
          </a:p>
          <a:p>
            <a:pPr lvl="2"/>
            <a:endParaRPr lang="en-US" sz="2134" dirty="0"/>
          </a:p>
        </p:txBody>
      </p:sp>
    </p:spTree>
    <p:extLst>
      <p:ext uri="{BB962C8B-B14F-4D97-AF65-F5344CB8AC3E}">
        <p14:creationId xmlns:p14="http://schemas.microsoft.com/office/powerpoint/2010/main" val="36201555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895135" y="2392914"/>
            <a:ext cx="12746197" cy="1470025"/>
          </a:xfrm>
        </p:spPr>
        <p:txBody>
          <a:bodyPr/>
          <a:lstStyle/>
          <a:p>
            <a:r>
              <a:rPr lang="en-US" dirty="0"/>
              <a:t>ITU matters</a:t>
            </a:r>
          </a:p>
        </p:txBody>
      </p:sp>
    </p:spTree>
    <p:extLst>
      <p:ext uri="{BB962C8B-B14F-4D97-AF65-F5344CB8AC3E}">
        <p14:creationId xmlns:p14="http://schemas.microsoft.com/office/powerpoint/2010/main" val="122524110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400" dirty="0"/>
              <a:t>The following LSs were agreed by RAN and sent to SA</a:t>
            </a:r>
          </a:p>
          <a:p>
            <a:pPr lvl="1"/>
            <a:r>
              <a:rPr lang="en-US" sz="2000" dirty="0">
                <a:hlinkClick r:id="rId2"/>
              </a:rPr>
              <a:t>RP-220048</a:t>
            </a:r>
            <a:r>
              <a:rPr lang="en-US" sz="2000" dirty="0"/>
              <a:t>: DRAFT reply letter to ITU-R WP5D/TEMP/353-E = RP-211636 on the schedule for updating Recommendation ITU-R M.2150 to Revision ‘After Year 2021’ (to: SA ; cc: -; contact: Telecom Italia)</a:t>
            </a:r>
          </a:p>
          <a:p>
            <a:pPr lvl="1"/>
            <a:r>
              <a:rPr lang="en-US" sz="2000" dirty="0">
                <a:hlinkClick r:id="rId3"/>
              </a:rPr>
              <a:t>RP-220908</a:t>
            </a:r>
            <a:r>
              <a:rPr lang="en-US" sz="2000" dirty="0"/>
              <a:t>: DRAFT reply letter to ITU-R WP5D/TEMP/356 = RP-211634 on the schedule for updating Recommendation ITU-R M.2012 to Revision 6 (to: SA; cc: -; contact: Telecom Italia)</a:t>
            </a:r>
          </a:p>
          <a:p>
            <a:pPr lvl="1"/>
            <a:r>
              <a:rPr lang="en-US" sz="2000" dirty="0">
                <a:hlinkClick r:id="rId4"/>
              </a:rPr>
              <a:t>RP-220911:</a:t>
            </a:r>
            <a:r>
              <a:rPr lang="en-US" sz="2000" dirty="0"/>
              <a:t> Draft reply LS to ITU-R WP5D/TEMP/482rev1 = RP-212699 (update to RP-213642) on work towards two new recommendations "Generic unwanted emission characteristics of base / mobile stations using the terrestrial radio interfaces of IMT-2020" (to: SA; cc: -; contact: Telecom Italia)</a:t>
            </a:r>
          </a:p>
          <a:p>
            <a:pPr marL="171450" indent="-171450"/>
            <a:r>
              <a:rPr lang="en-US" sz="2400" dirty="0"/>
              <a:t>The following LS was approved by RAN and sent to SA</a:t>
            </a:r>
          </a:p>
          <a:p>
            <a:pPr lvl="1"/>
            <a:r>
              <a:rPr lang="en-US" sz="2000" dirty="0">
                <a:hlinkClick r:id="rId5"/>
              </a:rPr>
              <a:t>RP-22091</a:t>
            </a:r>
            <a:r>
              <a:rPr lang="en-US" sz="2000" dirty="0">
                <a:hlinkClick r:id="rId4"/>
              </a:rPr>
              <a:t>2:</a:t>
            </a:r>
            <a:r>
              <a:rPr lang="en-US" sz="2000" dirty="0"/>
              <a:t> LS related to 5GAA_WG4_S-220014 = RP-220044 on "online ITS communication standards database from ITU" (to: SA; cc: CT; contact: Deutsche Telekom)</a:t>
            </a:r>
            <a:endParaRPr lang="en-US" sz="1600" dirty="0"/>
          </a:p>
          <a:p>
            <a:endParaRPr lang="en-US" sz="2000" dirty="0"/>
          </a:p>
        </p:txBody>
      </p:sp>
    </p:spTree>
    <p:extLst>
      <p:ext uri="{BB962C8B-B14F-4D97-AF65-F5344CB8AC3E}">
        <p14:creationId xmlns:p14="http://schemas.microsoft.com/office/powerpoint/2010/main" val="421688384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A59E-B3E2-4A9D-8B8C-1B0A419C0C63}"/>
              </a:ext>
            </a:extLst>
          </p:cNvPr>
          <p:cNvSpPr>
            <a:spLocks noGrp="1"/>
          </p:cNvSpPr>
          <p:nvPr>
            <p:ph type="ctrTitle"/>
          </p:nvPr>
        </p:nvSpPr>
        <p:spPr>
          <a:xfrm>
            <a:off x="2004562" y="2693987"/>
            <a:ext cx="12746197" cy="1470025"/>
          </a:xfrm>
        </p:spPr>
        <p:txBody>
          <a:bodyPr/>
          <a:lstStyle/>
          <a:p>
            <a:r>
              <a:rPr lang="en-US" dirty="0"/>
              <a:t>Questions?</a:t>
            </a:r>
          </a:p>
        </p:txBody>
      </p:sp>
    </p:spTree>
    <p:extLst>
      <p:ext uri="{BB962C8B-B14F-4D97-AF65-F5344CB8AC3E}">
        <p14:creationId xmlns:p14="http://schemas.microsoft.com/office/powerpoint/2010/main" val="285719523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241" y="1242485"/>
            <a:ext cx="13756312" cy="4830233"/>
          </a:xfrm>
        </p:spPr>
        <p:txBody>
          <a:bodyPr/>
          <a:lstStyle/>
          <a:p>
            <a:pPr lvl="0"/>
            <a:r>
              <a:rPr lang="en-US" sz="3600" dirty="0"/>
              <a:t>Administrative aspects</a:t>
            </a:r>
          </a:p>
          <a:p>
            <a:pPr lvl="0"/>
            <a:r>
              <a:rPr lang="en-US" sz="3600" dirty="0"/>
              <a:t>Planning aspects</a:t>
            </a:r>
          </a:p>
          <a:p>
            <a:pPr lvl="0"/>
            <a:r>
              <a:rPr lang="en-US" sz="3600" dirty="0"/>
              <a:t>TSG RAN project update</a:t>
            </a:r>
          </a:p>
          <a:p>
            <a:pPr lvl="1"/>
            <a:r>
              <a:rPr lang="en-US" sz="3069" dirty="0"/>
              <a:t>Rel-17 RAN projects update</a:t>
            </a:r>
          </a:p>
          <a:p>
            <a:pPr lvl="1"/>
            <a:r>
              <a:rPr lang="en-US" sz="3069" dirty="0"/>
              <a:t>Rel-18 RAN projects update</a:t>
            </a:r>
          </a:p>
          <a:p>
            <a:pPr lvl="1"/>
            <a:r>
              <a:rPr lang="en-US" sz="3600" dirty="0"/>
              <a:t>ITU matters</a:t>
            </a:r>
          </a:p>
        </p:txBody>
      </p:sp>
    </p:spTree>
    <p:extLst>
      <p:ext uri="{BB962C8B-B14F-4D97-AF65-F5344CB8AC3E}">
        <p14:creationId xmlns:p14="http://schemas.microsoft.com/office/powerpoint/2010/main" val="400819234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74535" y="2536847"/>
            <a:ext cx="12746197" cy="1470025"/>
          </a:xfrm>
        </p:spPr>
        <p:txBody>
          <a:bodyPr/>
          <a:lstStyle/>
          <a:p>
            <a:r>
              <a:rPr lang="en-US" dirty="0"/>
              <a:t>Administrative aspects</a:t>
            </a:r>
          </a:p>
        </p:txBody>
      </p:sp>
    </p:spTree>
    <p:extLst>
      <p:ext uri="{BB962C8B-B14F-4D97-AF65-F5344CB8AC3E}">
        <p14:creationId xmlns:p14="http://schemas.microsoft.com/office/powerpoint/2010/main" val="219182445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Administrative Aspects	1/3</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47809" y="1193803"/>
            <a:ext cx="13438658" cy="4830233"/>
          </a:xfrm>
        </p:spPr>
        <p:txBody>
          <a:bodyPr/>
          <a:lstStyle/>
          <a:p>
            <a:r>
              <a:rPr lang="en-US" sz="2800" dirty="0"/>
              <a:t>Inclusive Language </a:t>
            </a:r>
          </a:p>
          <a:p>
            <a:pPr lvl="1"/>
            <a:r>
              <a:rPr lang="en-US" sz="2400" dirty="0"/>
              <a:t>Email discussion summary can be found in </a:t>
            </a:r>
            <a:r>
              <a:rPr lang="en-US" sz="2400" dirty="0">
                <a:hlinkClick r:id="rId2"/>
              </a:rPr>
              <a:t>RP-220878</a:t>
            </a:r>
            <a:endParaRPr lang="en-US" sz="2400" dirty="0"/>
          </a:p>
          <a:p>
            <a:pPr lvl="1"/>
            <a:r>
              <a:rPr lang="en-US" sz="2400" dirty="0">
                <a:hlinkClick r:id="rId3"/>
              </a:rPr>
              <a:t>RP-220313</a:t>
            </a:r>
            <a:r>
              <a:rPr lang="en-US" sz="2400" dirty="0"/>
              <a:t> (CR to TS 44.318) and </a:t>
            </a:r>
            <a:r>
              <a:rPr lang="en-US" sz="2400" dirty="0">
                <a:hlinkClick r:id="rId4"/>
              </a:rPr>
              <a:t>RP-220314</a:t>
            </a:r>
            <a:r>
              <a:rPr lang="en-US" sz="2400" dirty="0"/>
              <a:t> (CR to TS 45.008) are approved</a:t>
            </a:r>
          </a:p>
          <a:p>
            <a:pPr lvl="1"/>
            <a:r>
              <a:rPr lang="en-US" sz="2400" dirty="0">
                <a:hlinkClick r:id="rId5"/>
              </a:rPr>
              <a:t>RP-220238</a:t>
            </a:r>
            <a:r>
              <a:rPr lang="en-US" sz="2400" dirty="0"/>
              <a:t> (CRs for NR from RAN3), </a:t>
            </a:r>
            <a:r>
              <a:rPr lang="en-US" sz="2400" dirty="0">
                <a:hlinkClick r:id="rId6"/>
              </a:rPr>
              <a:t>RP-220239</a:t>
            </a:r>
            <a:r>
              <a:rPr lang="en-US" sz="2400" dirty="0"/>
              <a:t> (CR for E-UTRAN from RAN3), and </a:t>
            </a:r>
            <a:r>
              <a:rPr lang="en-US" sz="2400" dirty="0">
                <a:hlinkClick r:id="rId7"/>
              </a:rPr>
              <a:t>RP-220506 </a:t>
            </a:r>
            <a:r>
              <a:rPr lang="en-US" sz="2400" dirty="0"/>
              <a:t>(CRs for E-UTRAN and NR from RAN2) are approved</a:t>
            </a:r>
          </a:p>
          <a:p>
            <a:r>
              <a:rPr lang="en-US" sz="2800" dirty="0"/>
              <a:t>WID Guidelines</a:t>
            </a:r>
          </a:p>
          <a:p>
            <a:pPr lvl="1"/>
            <a:r>
              <a:rPr lang="en-US" sz="2400" dirty="0"/>
              <a:t>In response to ETSI MCC contribution </a:t>
            </a:r>
            <a:r>
              <a:rPr lang="en-US" sz="2400" dirty="0">
                <a:hlinkClick r:id="rId8"/>
              </a:rPr>
              <a:t>RP-220065</a:t>
            </a:r>
            <a:r>
              <a:rPr lang="en-US" sz="2400" dirty="0"/>
              <a:t>, RAN discussed and endorsed a set of feedbacks as summarized in </a:t>
            </a:r>
            <a:r>
              <a:rPr lang="en-US" sz="2400" dirty="0">
                <a:hlinkClick r:id="rId9"/>
              </a:rPr>
              <a:t>RP-220882</a:t>
            </a:r>
            <a:r>
              <a:rPr lang="en-US" sz="2400" dirty="0"/>
              <a:t> (Sec. 5 - Overall summary/conclusion) </a:t>
            </a:r>
          </a:p>
          <a:p>
            <a:pPr lvl="2"/>
            <a:r>
              <a:rPr lang="en-US" sz="2000" dirty="0"/>
              <a:t>RAN has reviewed RP-220065, and plans to work with the guidelines taking into account the following aspects: Simplicity/Generation/Enhancements/Acronyms: General Guidance/Acronyms: Consistency/Study/”New WID on”/”Structured Feature”</a:t>
            </a:r>
          </a:p>
        </p:txBody>
      </p:sp>
    </p:spTree>
    <p:extLst>
      <p:ext uri="{BB962C8B-B14F-4D97-AF65-F5344CB8AC3E}">
        <p14:creationId xmlns:p14="http://schemas.microsoft.com/office/powerpoint/2010/main" val="158626989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228603"/>
            <a:ext cx="11671540" cy="605361"/>
          </a:xfrm>
        </p:spPr>
        <p:txBody>
          <a:bodyPr/>
          <a:lstStyle/>
          <a:p>
            <a:r>
              <a:rPr lang="en-US" dirty="0"/>
              <a:t>Administrative Aspects	2/3</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8433" y="1013883"/>
            <a:ext cx="13438658" cy="4830233"/>
          </a:xfrm>
        </p:spPr>
        <p:txBody>
          <a:bodyPr/>
          <a:lstStyle/>
          <a:p>
            <a:r>
              <a:rPr lang="en-US" altLang="zh-CN" sz="2800" dirty="0"/>
              <a:t>RAN#95-e agreed</a:t>
            </a:r>
            <a:r>
              <a:rPr lang="en-US" sz="2800" dirty="0"/>
              <a:t> NOT to automatically upgrade UTRAN specs (25 and some 34 spec. series) to Rel-17, as endorsed in </a:t>
            </a:r>
            <a:r>
              <a:rPr lang="en-US" sz="2800" dirty="0">
                <a:hlinkClick r:id="rId2"/>
              </a:rPr>
              <a:t>RP-220906</a:t>
            </a:r>
            <a:r>
              <a:rPr lang="en-US" sz="2800" dirty="0"/>
              <a:t>, with LS sent to SA/CT in </a:t>
            </a:r>
            <a:r>
              <a:rPr lang="en-US" sz="2800" dirty="0">
                <a:hlinkClick r:id="rId3"/>
              </a:rPr>
              <a:t>RP-221015</a:t>
            </a:r>
            <a:endParaRPr lang="en-US" sz="2800" dirty="0"/>
          </a:p>
          <a:p>
            <a:pPr lvl="1"/>
            <a:r>
              <a:rPr lang="en-US" sz="2400" dirty="0"/>
              <a:t>25 series : Do not upgrade any 25-series specifications to Rel-17.</a:t>
            </a:r>
          </a:p>
          <a:p>
            <a:pPr lvl="2"/>
            <a:r>
              <a:rPr lang="en-US" sz="1800" dirty="0"/>
              <a:t>Note: All 25-series specifications which are currently under CR control are led by TSG RAN, RAN WG3 or RAN WG4.</a:t>
            </a:r>
          </a:p>
          <a:p>
            <a:pPr lvl="1"/>
            <a:r>
              <a:rPr lang="en-US" sz="2400" dirty="0"/>
              <a:t>34 series : Do not upgrade RAN4 specs TS 34.124 &amp; 34.926, and RAN2 spec TS 34.109.</a:t>
            </a:r>
          </a:p>
          <a:p>
            <a:pPr lvl="2"/>
            <a:r>
              <a:rPr lang="en-US" sz="1800" dirty="0"/>
              <a:t>Note 1: For RAN WG5 responsible 34-series specifications, the decision to upgrade administratively is made by RAN5 independent of the release schedule, e.g., following the guidelines in PRD18, so 34 series specifications under RAN5 control may still be upgraded to REL-17.</a:t>
            </a:r>
          </a:p>
          <a:p>
            <a:pPr lvl="2"/>
            <a:r>
              <a:rPr lang="en-US" sz="1800" dirty="0"/>
              <a:t>Note 2: There is only </a:t>
            </a:r>
            <a:r>
              <a:rPr lang="en-US" sz="1800" dirty="0">
                <a:solidFill>
                  <a:srgbClr val="FF0000"/>
                </a:solidFill>
              </a:rPr>
              <a:t>one remaining 34-series specification under CR control which is not led by TSG RAN or RAN WGs which is TS 34.131 led by CT WG6, latest version 16.0.0. So the handling of this TS is up to CT6.</a:t>
            </a:r>
          </a:p>
          <a:p>
            <a:pPr lvl="1"/>
            <a:r>
              <a:rPr lang="en-US" altLang="zh-CN" sz="2400" dirty="0"/>
              <a:t>Two options were identified to handle the cross-spec reference issue (see </a:t>
            </a:r>
            <a:r>
              <a:rPr lang="en-US" sz="2400" dirty="0">
                <a:hlinkClick r:id="rId3"/>
              </a:rPr>
              <a:t>RP-221015</a:t>
            </a:r>
            <a:r>
              <a:rPr lang="en-US" sz="2400" dirty="0"/>
              <a:t>)</a:t>
            </a:r>
          </a:p>
          <a:p>
            <a:pPr lvl="1"/>
            <a:r>
              <a:rPr lang="en-US" sz="2400" dirty="0"/>
              <a:t>As in LS </a:t>
            </a:r>
            <a:r>
              <a:rPr lang="en-US" sz="2400" dirty="0">
                <a:hlinkClick r:id="rId3"/>
              </a:rPr>
              <a:t>RP-221015</a:t>
            </a:r>
            <a:r>
              <a:rPr lang="en-US" sz="2400" dirty="0"/>
              <a:t> action:</a:t>
            </a:r>
            <a:r>
              <a:rPr lang="en-US" sz="2400" b="1" dirty="0">
                <a:solidFill>
                  <a:srgbClr val="FF0000"/>
                </a:solidFill>
              </a:rPr>
              <a:t> TSG RAN respectfully asks TSG SA and TSG CT to consider TSG RAN’s request to not upgrade the 25 series and some 34 series specifications to Release 17, and decide a unified solution to update corresponding cross-spec references for the TSG#96 meeting.</a:t>
            </a:r>
            <a:endParaRPr lang="en-US" altLang="zh-CN" sz="2935" dirty="0"/>
          </a:p>
          <a:p>
            <a:pPr lvl="2"/>
            <a:endParaRPr lang="en-US" sz="2000" dirty="0"/>
          </a:p>
        </p:txBody>
      </p:sp>
    </p:spTree>
    <p:extLst>
      <p:ext uri="{BB962C8B-B14F-4D97-AF65-F5344CB8AC3E}">
        <p14:creationId xmlns:p14="http://schemas.microsoft.com/office/powerpoint/2010/main" val="169549471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228603"/>
            <a:ext cx="11671540" cy="605361"/>
          </a:xfrm>
        </p:spPr>
        <p:txBody>
          <a:bodyPr/>
          <a:lstStyle/>
          <a:p>
            <a:r>
              <a:rPr lang="en-US" dirty="0"/>
              <a:t>Administrative Aspects	3/3</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13942" y="1185337"/>
            <a:ext cx="13438658" cy="4830233"/>
          </a:xfrm>
        </p:spPr>
        <p:txBody>
          <a:bodyPr/>
          <a:lstStyle/>
          <a:p>
            <a:r>
              <a:rPr lang="en-US" altLang="zh-CN" sz="2800" dirty="0"/>
              <a:t>TSG RAN </a:t>
            </a:r>
            <a:r>
              <a:rPr lang="en-US" altLang="zh-CN" sz="2800" dirty="0" err="1"/>
              <a:t>ToR</a:t>
            </a:r>
            <a:r>
              <a:rPr lang="en-US" altLang="zh-CN" sz="2800" dirty="0"/>
              <a:t> update shared to RAN in</a:t>
            </a:r>
            <a:r>
              <a:rPr lang="en-US" sz="2800" dirty="0">
                <a:hlinkClick r:id="rId2"/>
              </a:rPr>
              <a:t> RP-220926</a:t>
            </a:r>
            <a:r>
              <a:rPr lang="en-US" altLang="zh-CN" sz="2800" dirty="0"/>
              <a:t> </a:t>
            </a:r>
          </a:p>
          <a:p>
            <a:pPr lvl="1"/>
            <a:r>
              <a:rPr lang="en-US" altLang="zh-CN" sz="2400" dirty="0"/>
              <a:t>It’s a “for information” document to RAN#95-e</a:t>
            </a:r>
          </a:p>
          <a:p>
            <a:pPr lvl="1"/>
            <a:r>
              <a:rPr lang="en-US" altLang="zh-CN" sz="2400" dirty="0"/>
              <a:t>No dedicated email thread, but valuable comments received (</a:t>
            </a:r>
            <a:r>
              <a:rPr lang="en-US" altLang="zh-CN" sz="2400" dirty="0" err="1"/>
              <a:t>ToR</a:t>
            </a:r>
            <a:r>
              <a:rPr lang="en-US" altLang="zh-CN" sz="2400" dirty="0"/>
              <a:t> was revised from </a:t>
            </a:r>
            <a:r>
              <a:rPr lang="en-US" sz="2400" dirty="0">
                <a:hlinkClick r:id="rId3"/>
              </a:rPr>
              <a:t>RP-220067</a:t>
            </a:r>
            <a:r>
              <a:rPr lang="en-US" sz="2400" dirty="0"/>
              <a:t>)</a:t>
            </a:r>
            <a:endParaRPr lang="en-US" altLang="zh-CN" sz="2400" dirty="0"/>
          </a:p>
          <a:p>
            <a:pPr lvl="2"/>
            <a:endParaRPr lang="en-US" sz="2000" dirty="0"/>
          </a:p>
        </p:txBody>
      </p:sp>
    </p:spTree>
    <p:extLst>
      <p:ext uri="{BB962C8B-B14F-4D97-AF65-F5344CB8AC3E}">
        <p14:creationId xmlns:p14="http://schemas.microsoft.com/office/powerpoint/2010/main" val="120344735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66068" y="2553780"/>
            <a:ext cx="12746197" cy="1470025"/>
          </a:xfrm>
        </p:spPr>
        <p:txBody>
          <a:bodyPr/>
          <a:lstStyle/>
          <a:p>
            <a:r>
              <a:rPr lang="en-US" dirty="0"/>
              <a:t>Planning Aspects</a:t>
            </a:r>
          </a:p>
        </p:txBody>
      </p:sp>
    </p:spTree>
    <p:extLst>
      <p:ext uri="{BB962C8B-B14F-4D97-AF65-F5344CB8AC3E}">
        <p14:creationId xmlns:p14="http://schemas.microsoft.com/office/powerpoint/2010/main" val="290090491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754" y="272795"/>
            <a:ext cx="11706046" cy="639488"/>
          </a:xfrm>
        </p:spPr>
        <p:txBody>
          <a:bodyPr/>
          <a:lstStyle/>
          <a:p>
            <a:r>
              <a:rPr lang="en-US" dirty="0"/>
              <a:t>RAN timeline and Meeting </a:t>
            </a:r>
            <a:r>
              <a:rPr lang="en-US"/>
              <a:t>Planning </a:t>
            </a:r>
            <a:endParaRPr lang="en-US"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95805" y="908586"/>
            <a:ext cx="13756312" cy="874183"/>
          </a:xfrm>
        </p:spPr>
        <p:txBody>
          <a:bodyPr/>
          <a:lstStyle/>
          <a:p>
            <a:r>
              <a:rPr lang="en-US" sz="2400" dirty="0"/>
              <a:t>Based on the latest decision from the meeting hosting decision group, RAN#95-e discussed and endorsed the meeting planning for the rest of 2022 in </a:t>
            </a:r>
            <a:r>
              <a:rPr lang="en-US" sz="2400" dirty="0">
                <a:hlinkClick r:id="rId2"/>
              </a:rPr>
              <a:t>RP-220857</a:t>
            </a:r>
            <a:endParaRPr lang="en-US" sz="2400" dirty="0"/>
          </a:p>
          <a:p>
            <a:pPr lvl="1"/>
            <a:endParaRPr lang="en-US" sz="1800" dirty="0"/>
          </a:p>
        </p:txBody>
      </p:sp>
      <p:pic>
        <p:nvPicPr>
          <p:cNvPr id="4" name="Picture 3">
            <a:extLst>
              <a:ext uri="{FF2B5EF4-FFF2-40B4-BE49-F238E27FC236}">
                <a16:creationId xmlns:a16="http://schemas.microsoft.com/office/drawing/2014/main" id="{61890A8B-3C1C-4615-AF35-442CB367836B}"/>
              </a:ext>
            </a:extLst>
          </p:cNvPr>
          <p:cNvPicPr>
            <a:picLocks noChangeAspect="1"/>
          </p:cNvPicPr>
          <p:nvPr/>
        </p:nvPicPr>
        <p:blipFill>
          <a:blip r:embed="rId3"/>
          <a:stretch>
            <a:fillRect/>
          </a:stretch>
        </p:blipFill>
        <p:spPr>
          <a:xfrm>
            <a:off x="1219200" y="1702873"/>
            <a:ext cx="12038097" cy="5078928"/>
          </a:xfrm>
          <a:prstGeom prst="rect">
            <a:avLst/>
          </a:prstGeom>
        </p:spPr>
      </p:pic>
    </p:spTree>
    <p:extLst>
      <p:ext uri="{BB962C8B-B14F-4D97-AF65-F5344CB8AC3E}">
        <p14:creationId xmlns:p14="http://schemas.microsoft.com/office/powerpoint/2010/main" val="401173505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903601" y="2469114"/>
            <a:ext cx="12746197" cy="1470025"/>
          </a:xfrm>
        </p:spPr>
        <p:txBody>
          <a:bodyPr/>
          <a:lstStyle/>
          <a:p>
            <a:r>
              <a:rPr lang="en-US" dirty="0"/>
              <a:t>TSG-RAN Projects Update</a:t>
            </a:r>
          </a:p>
        </p:txBody>
      </p:sp>
    </p:spTree>
    <p:extLst>
      <p:ext uri="{BB962C8B-B14F-4D97-AF65-F5344CB8AC3E}">
        <p14:creationId xmlns:p14="http://schemas.microsoft.com/office/powerpoint/2010/main" val="9070108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36952</TotalTime>
  <Words>1343</Words>
  <Application>Microsoft Office PowerPoint</Application>
  <PresentationFormat>Custom</PresentationFormat>
  <Paragraphs>112</Paragraphs>
  <Slides>17</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Nokia Pure Headline Ultra Light</vt:lpstr>
      <vt:lpstr>Nokia Pure Text</vt:lpstr>
      <vt:lpstr>Nokia Pure Text Light</vt:lpstr>
      <vt:lpstr>Arial</vt:lpstr>
      <vt:lpstr>Calibri</vt:lpstr>
      <vt:lpstr>Wingdings</vt:lpstr>
      <vt:lpstr>Nokia White Master with headline</vt:lpstr>
      <vt:lpstr>2_Office Theme</vt:lpstr>
      <vt:lpstr>TSG RAN#95-e Highlights</vt:lpstr>
      <vt:lpstr>Outline</vt:lpstr>
      <vt:lpstr>Administrative aspects</vt:lpstr>
      <vt:lpstr>Administrative Aspects 1/3</vt:lpstr>
      <vt:lpstr>Administrative Aspects 2/3</vt:lpstr>
      <vt:lpstr>Administrative Aspects 3/3</vt:lpstr>
      <vt:lpstr>Planning Aspects</vt:lpstr>
      <vt:lpstr>RAN timeline and Meeting Planning </vt:lpstr>
      <vt:lpstr>TSG-RAN Projects Update</vt:lpstr>
      <vt:lpstr>RAN Rel-17 Projects Update </vt:lpstr>
      <vt:lpstr>5Gi Merger Update </vt:lpstr>
      <vt:lpstr>RAN Rel-18 Projects Update</vt:lpstr>
      <vt:lpstr>RAN R18 Package: RAN4-led Projects</vt:lpstr>
      <vt:lpstr>RAN R18 Package: RAN4-led Projects – Cont’d</vt:lpstr>
      <vt:lpstr>ITU matters</vt:lpstr>
      <vt:lpstr>ITU matters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650</cp:revision>
  <dcterms:created xsi:type="dcterms:W3CDTF">2018-05-24T11:49:12Z</dcterms:created>
  <dcterms:modified xsi:type="dcterms:W3CDTF">2022-03-24T03:52:34Z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