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bookmarkIdSeed="3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934" r:id="rId2"/>
    <p:sldId id="982" r:id="rId3"/>
    <p:sldId id="984" r:id="rId4"/>
    <p:sldId id="985" r:id="rId5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767130-D9E1-41B1-AE7A-075A1ECE30B5}" v="23" dt="2022-03-22T14:50:02.6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68" d="100"/>
          <a:sy n="68" d="100"/>
        </p:scale>
        <p:origin x="448" y="56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305" y="730256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GB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Moderator's summary for discussion [95e-12</a:t>
            </a: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GB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RAN4-R18-</a:t>
            </a:r>
            <a:r>
              <a:rPr lang="en-US" altLang="zh-CN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OTATest</a:t>
            </a:r>
            <a:r>
              <a:rPr lang="en-GB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Moderator (Qualcomm Incorporated)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2496" y="173199"/>
            <a:ext cx="59228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err="1">
                <a:latin typeface="Arial" panose="020B0604020202020204" pitchFamily="34" charset="0"/>
                <a:ea typeface="+mj-ea"/>
              </a:rPr>
              <a:t>3GPP</a:t>
            </a:r>
            <a:r>
              <a:rPr lang="en-US" altLang="zh-CN" sz="1600" b="1" dirty="0">
                <a:latin typeface="Arial" panose="020B0604020202020204" pitchFamily="34" charset="0"/>
                <a:ea typeface="+mj-ea"/>
              </a:rPr>
              <a:t> TSG RAN Meeting #95-e 	</a:t>
            </a:r>
          </a:p>
          <a:p>
            <a:r>
              <a:rPr lang="en-US" altLang="zh-CN" sz="1600" b="1" dirty="0">
                <a:latin typeface="Arial" panose="020B0604020202020204" pitchFamily="34" charset="0"/>
                <a:ea typeface="+mj-ea"/>
              </a:rPr>
              <a:t>Electronic Meeting, March 17 - 23, 2022</a:t>
            </a:r>
            <a:endParaRPr lang="zh-CN" altLang="zh-CN" sz="1600" b="1" dirty="0">
              <a:latin typeface="Arial" panose="020B0604020202020204" pitchFamily="34" charset="0"/>
              <a:ea typeface="+mj-ea"/>
            </a:endParaRPr>
          </a:p>
          <a:p>
            <a:r>
              <a:rPr lang="en-US" altLang="zh-CN" sz="1600" b="1" dirty="0">
                <a:latin typeface="Arial" panose="020B0604020202020204" pitchFamily="34" charset="0"/>
                <a:ea typeface="+mj-ea"/>
              </a:rPr>
              <a:t>Agenda item: 9.1.4</a:t>
            </a:r>
            <a:endParaRPr lang="en-US" sz="1600" b="1" dirty="0">
              <a:latin typeface="Arial" panose="020B0604020202020204" pitchFamily="34" charset="0"/>
              <a:ea typeface="+mj-ea"/>
            </a:endParaRPr>
          </a:p>
          <a:p>
            <a:endParaRPr lang="en-US" dirty="0">
              <a:latin typeface="Arial" panose="020B0604020202020204" pitchFamily="34" charset="0"/>
              <a:ea typeface="+mj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8870623" y="188588"/>
            <a:ext cx="2995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Arial" panose="020B0604020202020204" pitchFamily="34" charset="0"/>
                <a:ea typeface="+mj-ea"/>
              </a:rPr>
              <a:t>RP-220978 </a:t>
            </a:r>
          </a:p>
          <a:p>
            <a:pPr algn="r"/>
            <a:r>
              <a:rPr lang="en-US" sz="1200" b="1" dirty="0">
                <a:latin typeface="Arial" panose="020B0604020202020204" pitchFamily="34" charset="0"/>
              </a:rPr>
              <a:t>	            (Rev of RP-220872)</a:t>
            </a:r>
            <a:endParaRPr lang="en-US" sz="1600" dirty="0">
              <a:latin typeface="Arial" panose="020B0604020202020204" pitchFamily="34" charset="0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83276" y="1695847"/>
            <a:ext cx="11025447" cy="4496874"/>
          </a:xfrm>
        </p:spPr>
        <p:txBody>
          <a:bodyPr/>
          <a:lstStyle/>
          <a:p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This email thread is to discuss the detailed scope for RAN4 Rel-18 OTA testing proposals. The following two</a:t>
            </a:r>
            <a:b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topics are covered:</a:t>
            </a:r>
          </a:p>
          <a:p>
            <a:pPr lvl="1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Finalize the SID on Study on NR FR2 OTA testing enhancements</a:t>
            </a:r>
          </a:p>
          <a:p>
            <a:pPr lvl="1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 how to handle the other OTA topics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2535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01181" y="1209138"/>
            <a:ext cx="10972799" cy="5210515"/>
          </a:xfrm>
        </p:spPr>
        <p:txBody>
          <a:bodyPr/>
          <a:lstStyle/>
          <a:p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Justification</a:t>
            </a:r>
          </a:p>
          <a:p>
            <a:pPr lvl="1"/>
            <a:r>
              <a:rPr lang="en-GB" sz="16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 RAN1 Rel-17 WI on further enhancements on MIMO for NR (Acronym: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NR_FeMIMO</a:t>
            </a:r>
            <a:r>
              <a:rPr lang="en-GB" sz="16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), the objective is to extend the specification to support several aspects on NR MIMO including multi-panel UEs which also has RAN4 impact. With RAN4 considering an objective to define requirements for UEs with multi-panel reception and up to 4DL layers for FR2-1, the FR2 test methodologies for RF, RRM, and demodulation need to be enhanced to support the verification of these new requirements, together with a preliminary assessment of the related uncertainties.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Detailed objective:</a:t>
            </a:r>
            <a:endParaRPr lang="zh-CN" altLang="zh-C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1"/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objectives for FR2-1 OTA testing for UEs with multi-panel reception and 4DL layer are as follows.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/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Define a test methodology for RF/RRM/Demodulation requirements testing for devices that can receive simultaneously from multiple Angle of Arrival (</a:t>
            </a:r>
            <a:r>
              <a:rPr lang="en-GB" sz="1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AoA</a:t>
            </a: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3"/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multiple </a:t>
            </a:r>
            <a:r>
              <a:rPr lang="en-GB" sz="1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AoA</a:t>
            </a: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test setup should enable testing of up to 2 DL Layers with dual polarization for each angle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3"/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 RRM, the target should be to allow testing of 4 </a:t>
            </a:r>
            <a:r>
              <a:rPr lang="en-GB" sz="1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AoAs</a:t>
            </a: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with 2 simultaneously active </a:t>
            </a:r>
            <a:r>
              <a:rPr lang="en-GB" sz="1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AoAs</a:t>
            </a: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4"/>
            <a:r>
              <a:rPr lang="en-GB" sz="1200" strike="sngStrike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Note: The angular distance between tested </a:t>
            </a:r>
            <a:r>
              <a:rPr lang="en-GB" sz="1200" strike="sngStrike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AoAs</a:t>
            </a:r>
            <a:r>
              <a:rPr lang="en-GB" sz="1200" strike="sngStrike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should be minimized while maintaining good isolation between test equipment (TE) probes</a:t>
            </a:r>
            <a:endParaRPr lang="en-US" sz="1200" strike="sngStrike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/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Define a test methodology for up to 4 DL MIMO layer demodulation testing</a:t>
            </a:r>
          </a:p>
          <a:p>
            <a:pPr lvl="2"/>
            <a:r>
              <a:rPr lang="en-GB" sz="1200" u="sng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Note: Revisit whether or not to include the case of transmitting </a:t>
            </a:r>
            <a:r>
              <a:rPr lang="en-US" sz="1200" u="sng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simultaneously in RAN#97</a:t>
            </a:r>
          </a:p>
          <a:p>
            <a:pPr lvl="2"/>
            <a:r>
              <a:rPr lang="en-US" sz="1200" u="sng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Note: Revisit whether or not to include other number of </a:t>
            </a:r>
            <a:r>
              <a:rPr lang="en-US" sz="1200" u="sng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AoAs</a:t>
            </a:r>
            <a:r>
              <a:rPr lang="en-US" sz="1200" u="sng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in RAN#97</a:t>
            </a:r>
          </a:p>
          <a:p>
            <a:pPr marR="0" lvl="1"/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Smartphone form factor should be the first priority, other UE types should also be discussed as 2nd priority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Develop the related preliminary uncertainty assessments for the test methodologies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FR2 test methods defined in TR 38.810 and TR 38.884 should be used as the baseline. 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tests shall take the test system reuse, test system complexity and test time into account to keep the whole test costs within a reasonable level.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GB" altLang="zh-CN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127761" y="268542"/>
            <a:ext cx="9112251" cy="1143000"/>
          </a:xfrm>
        </p:spPr>
        <p:txBody>
          <a:bodyPr/>
          <a:lstStyle/>
          <a:p>
            <a:pPr lvl="1"/>
            <a:r>
              <a:rPr lang="en-GB" altLang="zh-CN" sz="2400" dirty="0">
                <a:latin typeface="+mj-ea"/>
                <a:ea typeface="+mj-ea"/>
                <a:cs typeface="+mj-cs"/>
              </a:rPr>
              <a:t>Topic#1: SID </a:t>
            </a:r>
            <a:r>
              <a:rPr lang="en-US" sz="2400" dirty="0">
                <a:latin typeface="+mj-ea"/>
                <a:ea typeface="+mj-ea"/>
                <a:cs typeface="+mj-cs"/>
              </a:rPr>
              <a:t>on Study on NR FR2 OTA testing enhancements </a:t>
            </a:r>
            <a:br>
              <a:rPr lang="en-US" sz="1400" dirty="0"/>
            </a:br>
            <a:endParaRPr lang="zh-CN" altLang="zh-CN" sz="2400" dirty="0">
              <a:latin typeface="+mj-e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31549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09601" y="1417638"/>
            <a:ext cx="10972800" cy="4525963"/>
          </a:xfrm>
        </p:spPr>
        <p:txBody>
          <a:bodyPr/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how to handle other OTA topic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342900">
              <a:buBlip>
                <a:blip r:embed="rId2"/>
              </a:buBlip>
            </a:pP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other OTA topics including Dynamic OTA testing method for FR2-1, FR2 testing framework for FWA devices (PC1/PC5), Rel-17 OTA leftovers and follow-up work for ongoing Rel-17 SISO OTA and MIMO OTA will be postponed and revisited in future RAN plenary meetings designated as the checking point by RAN chair.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>
              <a:buBlip>
                <a:blip r:embed="rId2"/>
              </a:buBlip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above WF is agreeable.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moderator’s recommendation is to capture the above WF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into the meeting minutes.</a:t>
            </a:r>
          </a:p>
          <a:p>
            <a:pPr marL="342900" lvl="1" indent="-342900">
              <a:buBlip>
                <a:blip r:embed="rId2"/>
              </a:buBlip>
            </a:pPr>
            <a:endParaRPr lang="en-US" sz="1600" dirty="0">
              <a:cs typeface="+mn-cs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09601" y="274638"/>
            <a:ext cx="9274232" cy="1143000"/>
          </a:xfrm>
        </p:spPr>
        <p:txBody>
          <a:bodyPr/>
          <a:lstStyle/>
          <a:p>
            <a:r>
              <a:rPr lang="en-US" altLang="zh-CN" sz="2400" dirty="0"/>
              <a:t>Topic#2 :</a:t>
            </a:r>
            <a:r>
              <a:rPr lang="zh-CN" altLang="zh-CN" sz="2400" dirty="0"/>
              <a:t> </a:t>
            </a:r>
            <a:r>
              <a:rPr lang="en-US" altLang="zh-CN" sz="2400" dirty="0"/>
              <a:t>How to handle other OTA topics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468403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519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微软雅黑</vt:lpstr>
      <vt:lpstr>Arial</vt:lpstr>
      <vt:lpstr>Arial Black</vt:lpstr>
      <vt:lpstr>Calibri</vt:lpstr>
      <vt:lpstr>Times New Roman</vt:lpstr>
      <vt:lpstr>3gpp</vt:lpstr>
      <vt:lpstr>Moderator's summary for discussion [95e-12-RAN4-R18-OTATest]</vt:lpstr>
      <vt:lpstr>Introduction</vt:lpstr>
      <vt:lpstr>Topic#1: SID on Study on NR FR2 OTA testing enhancements  </vt:lpstr>
      <vt:lpstr>Topic#2 : How to handle other OTA topics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2022-02-11T17:15:37Z</dcterms:created>
  <dcterms:modified xsi:type="dcterms:W3CDTF">2022-03-22T14:51:46Z</dcterms:modified>
</cp:coreProperties>
</file>