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3"/>
  </p:notesMasterIdLst>
  <p:sldIdLst>
    <p:sldId id="434" r:id="rId3"/>
    <p:sldId id="1097" r:id="rId4"/>
    <p:sldId id="1094" r:id="rId5"/>
    <p:sldId id="1099" r:id="rId6"/>
    <p:sldId id="1100" r:id="rId7"/>
    <p:sldId id="1101" r:id="rId8"/>
    <p:sldId id="1102" r:id="rId9"/>
    <p:sldId id="1103" r:id="rId10"/>
    <p:sldId id="1104" r:id="rId11"/>
    <p:sldId id="1105" r:id="rId12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  <a:srgbClr val="0066FF"/>
    <a:srgbClr val="E0E51B"/>
    <a:srgbClr val="53FFA1"/>
    <a:srgbClr val="C800BE"/>
    <a:srgbClr val="FBFADD"/>
    <a:srgbClr val="FBFBDD"/>
    <a:srgbClr val="F5F6E2"/>
    <a:srgbClr val="F1F2E6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4303A1-FCE4-48B8-88D8-CBA6E680DD01}" v="2" dt="2022-03-23T07:45:21.9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1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entin Gheorghiu" userId="1b05222c-5bbc-409b-8b8f-fa45e84d6a9d" providerId="ADAL" clId="{A24303A1-FCE4-48B8-88D8-CBA6E680DD01}"/>
    <pc:docChg chg="undo redo custSel modSld">
      <pc:chgData name="Valentin Gheorghiu" userId="1b05222c-5bbc-409b-8b8f-fa45e84d6a9d" providerId="ADAL" clId="{A24303A1-FCE4-48B8-88D8-CBA6E680DD01}" dt="2022-03-23T07:45:21.971" v="6" actId="1076"/>
      <pc:docMkLst>
        <pc:docMk/>
      </pc:docMkLst>
      <pc:sldChg chg="modSp mod">
        <pc:chgData name="Valentin Gheorghiu" userId="1b05222c-5bbc-409b-8b8f-fa45e84d6a9d" providerId="ADAL" clId="{A24303A1-FCE4-48B8-88D8-CBA6E680DD01}" dt="2022-03-23T07:45:21.971" v="6" actId="1076"/>
        <pc:sldMkLst>
          <pc:docMk/>
          <pc:sldMk cId="399343419" sldId="434"/>
        </pc:sldMkLst>
        <pc:spChg chg="mod">
          <ac:chgData name="Valentin Gheorghiu" userId="1b05222c-5bbc-409b-8b8f-fa45e84d6a9d" providerId="ADAL" clId="{A24303A1-FCE4-48B8-88D8-CBA6E680DD01}" dt="2022-03-23T07:45:21.971" v="6" actId="1076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Valentin Gheorghiu" userId="1b05222c-5bbc-409b-8b8f-fa45e84d6a9d" providerId="ADAL" clId="{A24303A1-FCE4-48B8-88D8-CBA6E680DD01}" dt="2022-03-23T07:45:18.329" v="5" actId="1076"/>
          <ac:spMkLst>
            <pc:docMk/>
            <pc:sldMk cId="399343419" sldId="434"/>
            <ac:spMk id="3" creationId="{D0131E32-5769-4333-B8D6-800B757A4D6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0881" y="3224308"/>
            <a:ext cx="12746197" cy="1470025"/>
          </a:xfrm>
        </p:spPr>
        <p:txBody>
          <a:bodyPr/>
          <a:lstStyle/>
          <a:p>
            <a:r>
              <a:rPr lang="en-US" sz="4800" dirty="0"/>
              <a:t>Moderator's summary for discussion [95e-05-RAN4-R18-FR2MultiRx]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4796" y="5400971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Moderator (Qualcomm Incorporated)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9347200" y="1457029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RP-220973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RAN#95-e</a:t>
            </a:r>
          </a:p>
          <a:p>
            <a:r>
              <a:rPr lang="en-US" b="1" dirty="0"/>
              <a:t>17</a:t>
            </a:r>
            <a:r>
              <a:rPr lang="en-US" b="1" baseline="30000" dirty="0"/>
              <a:t>th</a:t>
            </a:r>
            <a:r>
              <a:rPr lang="en-US" b="1" dirty="0"/>
              <a:t> – 23</a:t>
            </a:r>
            <a:r>
              <a:rPr lang="en-US" b="1" baseline="30000" dirty="0"/>
              <a:t>rd</a:t>
            </a:r>
            <a:r>
              <a:rPr lang="en-US" b="1" dirty="0"/>
              <a:t>, March 2022</a:t>
            </a:r>
          </a:p>
          <a:p>
            <a:endParaRPr lang="en-US" b="1" dirty="0"/>
          </a:p>
          <a:p>
            <a:r>
              <a:rPr lang="en-US" b="1" dirty="0"/>
              <a:t>Agenda Item: 9.1.4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337C0-2575-46DE-8260-253ABB4A9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16A85-BB0C-4F1D-B42D-0E328664C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145136"/>
            <a:ext cx="13756312" cy="5614587"/>
          </a:xfrm>
        </p:spPr>
        <p:txBody>
          <a:bodyPr/>
          <a:lstStyle/>
          <a:p>
            <a:r>
              <a:rPr kumimoji="1" lang="en-US" altLang="ja-JP" dirty="0"/>
              <a:t>Agreed objectives for the performance part after the GTW discussion</a:t>
            </a:r>
          </a:p>
          <a:p>
            <a:pPr marL="342900" lvl="0" indent="-34290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Introduce necessary requirement(s) for enhanced FR2 UEs with simultaneous DL reception from different directions with different QCL </a:t>
            </a:r>
            <a:r>
              <a:rPr lang="en-US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TypeD</a:t>
            </a: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RSs on a single component carrier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RRM Performance requirements and test cases corresponding to the new core requirements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RRM test cases to verify the UE behavior/functionalities needed to support this feature in case existing requirements are reused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altLang="ja-JP" sz="1400" dirty="0">
                <a:effectLst/>
                <a:latin typeface="TimesNewRomanPSMT"/>
                <a:ea typeface="TimesNewRomanPSMT"/>
                <a:cs typeface="TimesNewRomanPSMT"/>
              </a:rPr>
              <a:t>UE demodulation requirements: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Specify performance requirements for enhanced FR2 UEs supporting up to 4 DL MIMO layers with dual TCI with different QCL </a:t>
            </a:r>
            <a:r>
              <a:rPr lang="en-US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typeD</a:t>
            </a: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on a single component carrier.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900"/>
              </a:spcAft>
              <a:buFont typeface="Arial" panose="020B0604020202020204" pitchFamily="34" charset="0"/>
              <a:buChar char="–"/>
              <a:tabLst>
                <a:tab pos="1600200" algn="l"/>
              </a:tabLst>
            </a:pPr>
            <a:r>
              <a:rPr lang="en-US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Demod</a:t>
            </a: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requirements on up to 4 DL MIMO layers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900"/>
              </a:spcAft>
              <a:buFont typeface="Arial" panose="020B0604020202020204" pitchFamily="34" charset="0"/>
              <a:buChar char="–"/>
              <a:tabLst>
                <a:tab pos="1600200" algn="l"/>
              </a:tabLst>
            </a:pP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CSI requirements to support up to 4-layer with 2 TCIs and Rel-17 </a:t>
            </a:r>
            <a:r>
              <a:rPr lang="en-US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mTRP</a:t>
            </a: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Type I codebook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Extension of requirements to cover intra-band CA can be considered after the single carrier requirements are defined</a:t>
            </a: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0" indent="0" hangingPunct="0">
              <a:spcAft>
                <a:spcPts val="900"/>
              </a:spcAft>
              <a:buNone/>
            </a:pP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NOTE: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0" indent="0" algn="just" hangingPunct="0">
              <a:spcAft>
                <a:spcPts val="900"/>
              </a:spcAft>
              <a:buNone/>
              <a:tabLst>
                <a:tab pos="1224280" algn="l"/>
              </a:tabLst>
            </a:pP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	− For the dual-TCI demodulation requirement case, focus on UEs supporting </a:t>
            </a:r>
            <a:r>
              <a:rPr lang="en-GB" altLang="ja-JP" sz="140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“</a:t>
            </a: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simultaneousReceptionDiffTypeD-r16” UE capability, and for the 2- or 4-layer downlink MIMO reception, focus on UEs supporting the basic </a:t>
            </a:r>
            <a:r>
              <a:rPr lang="en-US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mTRP</a:t>
            </a: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CSI reporting capability (FG 23-7-1/1b of NR </a:t>
            </a:r>
            <a:r>
              <a:rPr lang="en-US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FeMIMO</a:t>
            </a:r>
            <a:r>
              <a:rPr lang="en-US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).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3226196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840" y="228603"/>
            <a:ext cx="13756312" cy="694264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400" dirty="0"/>
              <a:t>The thread [95e-05-RAN4-R18-FR2MultiRx] discussed and refined the WID on Requirement for NR frequency range 2 (FR2) multi-Rx chain DL reception</a:t>
            </a:r>
          </a:p>
          <a:p>
            <a:r>
              <a:rPr lang="en-US" sz="2400" dirty="0"/>
              <a:t>The summary of the discussion is shown in the next few slides</a:t>
            </a:r>
          </a:p>
          <a:p>
            <a:pPr lvl="1"/>
            <a:r>
              <a:rPr lang="en-US" sz="1869" dirty="0"/>
              <a:t>The entire discussion can be found in the attachment</a:t>
            </a:r>
          </a:p>
          <a:p>
            <a:r>
              <a:rPr lang="en-US" sz="2400" dirty="0"/>
              <a:t>The discussion took place over 3 rounds (initial, intermediate and final) and also in a GTW session</a:t>
            </a:r>
          </a:p>
          <a:p>
            <a:endParaRPr lang="en-US" sz="2400" dirty="0"/>
          </a:p>
          <a:p>
            <a:endParaRPr lang="en-US" sz="24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080476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sz="4400" dirty="0"/>
              <a:t>Motivation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400" dirty="0"/>
              <a:t>Motivation was discussed in all 3 rounds to refine some of the paragraphs, especially the ones related to the definition of requirements for single TCI</a:t>
            </a:r>
          </a:p>
          <a:p>
            <a:r>
              <a:rPr lang="en-US" sz="2400" dirty="0"/>
              <a:t>In the end it was agreed to keep the references to single TCI but de-prioritize the definition of the requirements and come back later to revise the WI as needed </a:t>
            </a:r>
          </a:p>
          <a:p>
            <a:endParaRPr lang="en-US" sz="2400" dirty="0"/>
          </a:p>
          <a:p>
            <a:r>
              <a:rPr lang="en-US" sz="2400" dirty="0"/>
              <a:t>Additional information for remote access of RAN#96 will be shared later</a:t>
            </a:r>
          </a:p>
          <a:p>
            <a:pPr lvl="1"/>
            <a:r>
              <a:rPr lang="en-US" sz="1869" dirty="0"/>
              <a:t>E.g. regular availability of meeting minutes during the meeting week, quasi-live access to the meeting server, etc.</a:t>
            </a:r>
          </a:p>
          <a:p>
            <a:pPr lvl="1"/>
            <a:r>
              <a:rPr lang="en-US" sz="1869" dirty="0"/>
              <a:t>Note: per 3GPP work procedure, remote attendance does not formally count as participation to the meeting. Hence, remote participants cannot formally object meeting decisions, or participate in show of hands.</a:t>
            </a:r>
          </a:p>
          <a:p>
            <a:r>
              <a:rPr lang="en-US" sz="2400" dirty="0"/>
              <a:t>The Ukraine situation and ensuing potential major travel disruptions will be very closely monitored. </a:t>
            </a:r>
          </a:p>
          <a:p>
            <a:pPr lvl="1"/>
            <a:r>
              <a:rPr lang="en-US" sz="2000" dirty="0"/>
              <a:t>This issue will be raised to the PCG and seek guidance how to decide on potentially necessary actions regarding the planned F2F meetings depending on how the situation develops</a:t>
            </a:r>
          </a:p>
          <a:p>
            <a:r>
              <a:rPr lang="en-US" sz="2400" dirty="0"/>
              <a:t>After TSG#96, it is intended to collect learnings from TSG#96 for future potential adjustments</a:t>
            </a:r>
          </a:p>
          <a:p>
            <a:r>
              <a:rPr lang="en-US" sz="2400" dirty="0"/>
              <a:t>A “Covid information corner” on the 3GPP website will be set up to collect all up-to-date travel related information pertaining to the upcoming meeting locations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4DEC6-0268-45F4-BA72-78558F6E9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RF core requirements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13625-43C9-4E54-BD38-58EEC8C5FC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Some aspects of the RF core objectives were refined based on the outcome of the RAN4 package e-mail discussion in RP-220057.</a:t>
            </a:r>
          </a:p>
          <a:p>
            <a:pPr lvl="1"/>
            <a:r>
              <a:rPr kumimoji="1" lang="en-US" altLang="ja-JP" dirty="0"/>
              <a:t>It was agreed to introduce a </a:t>
            </a:r>
            <a:r>
              <a:rPr kumimoji="1" lang="en-US" altLang="ja-JP" dirty="0" err="1"/>
              <a:t>subbullet</a:t>
            </a:r>
            <a:r>
              <a:rPr kumimoji="1" lang="en-US" altLang="ja-JP" dirty="0"/>
              <a:t> clarifying that the legacy spherical coverage requirement for reception from a single direction will be kept.</a:t>
            </a:r>
          </a:p>
          <a:p>
            <a:pPr lvl="1"/>
            <a:r>
              <a:rPr kumimoji="1" lang="en-US" altLang="ja-JP" dirty="0"/>
              <a:t>It was also agreed that PC3 will be prioritized and other power classes will be considered after the PC3 requirements framework is finalized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57229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2299E-8502-4711-B71F-D0109053A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RRM Core part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23B77-ADB1-4C7C-86E3-844BF13A3A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/>
              <a:t>The RRM objectives initially captured in RP-220057 were all in the performance part.</a:t>
            </a:r>
          </a:p>
          <a:p>
            <a:pPr lvl="1"/>
            <a:r>
              <a:rPr kumimoji="1" lang="en-US" altLang="ja-JP" dirty="0"/>
              <a:t>The group agreed that part of these objectives are related to core requirements so these were moved to the core part of the WI objectives</a:t>
            </a:r>
          </a:p>
          <a:p>
            <a:pPr lvl="1"/>
            <a:r>
              <a:rPr kumimoji="1" lang="en-US" altLang="ja-JP" dirty="0"/>
              <a:t>The objectives were further clarified to refer to the exact RRM requirements that will be discussed and specified if needed</a:t>
            </a:r>
          </a:p>
          <a:p>
            <a:pPr lvl="2"/>
            <a:r>
              <a:rPr kumimoji="1" lang="en-US" altLang="ja-JP" dirty="0"/>
              <a:t>Impact on L3 measurements was debated and it was agreed that the starting point for the discussion will be the impact from any changes to L1-RSRP measurement delay requirements</a:t>
            </a:r>
          </a:p>
          <a:p>
            <a:pPr lvl="1"/>
            <a:r>
              <a:rPr kumimoji="1" lang="en-US" altLang="ja-JP" dirty="0"/>
              <a:t>It was discussed and agreed to include an objective regarding the introduction of requirements for receive timing difference between different directions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899960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ECB52-EA6B-4EDB-BF70-681151868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Performance part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920BFF-FED8-478F-9659-8696B53441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ja-JP" dirty="0"/>
              <a:t>The objectives related to the performance part for both RRM and </a:t>
            </a:r>
            <a:r>
              <a:rPr kumimoji="1" lang="en-US" altLang="ja-JP" dirty="0" err="1"/>
              <a:t>demod</a:t>
            </a:r>
            <a:r>
              <a:rPr kumimoji="1" lang="en-US" altLang="ja-JP" dirty="0"/>
              <a:t> were discussed</a:t>
            </a:r>
          </a:p>
          <a:p>
            <a:pPr lvl="1"/>
            <a:r>
              <a:rPr kumimoji="1" lang="en-US" altLang="ja-JP" dirty="0"/>
              <a:t>For RRM, the objectives refer to introduction of requirements and test cases corresponding to the new core requirements and also to introduction of tests </a:t>
            </a:r>
            <a:r>
              <a:rPr lang="en-US" altLang="ja-JP" dirty="0"/>
              <a:t>to verify the UE behavior/functionalities in case existing requirements are reused</a:t>
            </a:r>
          </a:p>
          <a:p>
            <a:pPr lvl="1"/>
            <a:r>
              <a:rPr kumimoji="1" lang="en-US" altLang="ja-JP" dirty="0"/>
              <a:t>For </a:t>
            </a:r>
            <a:r>
              <a:rPr kumimoji="1" lang="en-US" altLang="ja-JP" dirty="0" err="1"/>
              <a:t>demod</a:t>
            </a:r>
            <a:r>
              <a:rPr kumimoji="1" lang="en-US" altLang="ja-JP" dirty="0"/>
              <a:t>, it was agreed to include objectives to define requirements for </a:t>
            </a:r>
            <a:r>
              <a:rPr kumimoji="1" lang="en-US" altLang="ja-JP" dirty="0" err="1"/>
              <a:t>demod</a:t>
            </a:r>
            <a:r>
              <a:rPr kumimoji="1" lang="en-US" altLang="ja-JP" dirty="0"/>
              <a:t> and CSI with dual TCI</a:t>
            </a:r>
          </a:p>
          <a:p>
            <a:pPr lvl="1"/>
            <a:r>
              <a:rPr kumimoji="1" lang="en-US" altLang="ja-JP" dirty="0"/>
              <a:t>References to requirements for single TCI were removed with the understanding that this can be revisited as the work progresses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1031198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001F2-21DA-4A32-A0B8-E17E46774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CA support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774A1-1728-421E-B3E3-6D6F205F8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The requirements will be defined for single carrier only</a:t>
            </a:r>
          </a:p>
          <a:p>
            <a:r>
              <a:rPr kumimoji="1" lang="en-US" altLang="ja-JP" dirty="0"/>
              <a:t>It was debated whether these should be extended to intra-band Ca also</a:t>
            </a:r>
          </a:p>
          <a:p>
            <a:pPr lvl="1"/>
            <a:r>
              <a:rPr kumimoji="1" lang="en-US" altLang="ja-JP" dirty="0"/>
              <a:t>Considering that intra-band CA is important to obtain throughput gains in real deployments, it was agreed to add an objective to the </a:t>
            </a:r>
            <a:r>
              <a:rPr kumimoji="1" lang="en-US" altLang="ja-JP" dirty="0" err="1"/>
              <a:t>demod</a:t>
            </a:r>
            <a:r>
              <a:rPr kumimoji="1" lang="en-US" altLang="ja-JP" dirty="0"/>
              <a:t> part that intra-band CA can be considered after the single CC requirements are finalized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035604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E48B0-A959-4123-8B4A-B83B13AE4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19169-AE18-41F5-8CD7-00285CE15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454152"/>
            <a:ext cx="13756312" cy="5175248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dirty="0"/>
              <a:t>Agreed motivation after GTW session:</a:t>
            </a:r>
          </a:p>
          <a:p>
            <a:pPr indent="63500" hangingPunct="0">
              <a:spcAft>
                <a:spcPts val="900"/>
              </a:spcAft>
            </a:pPr>
            <a:r>
              <a:rPr lang="en-GB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The existing Rel-15 NR FR2 minimum UE requirements are defined with an assumption that UE is equipped with a single antenna panel and capable to perform DL reception using a single RX beam/chain reception. Furthermore, the UE performance requirements are limited for DL MIMO rank 1 and 2. In FR2, 4-layer MIMO reception requires beam reception from at least two directions. Although this is supported by the MIMO features since Rel-15, no performance requirements have yet been specified. This is important for high-rate MIMO in FR2, as well as for FR2 HST scenarios. 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indent="63500" hangingPunct="0">
              <a:spcAft>
                <a:spcPts val="900"/>
              </a:spcAft>
            </a:pPr>
            <a:r>
              <a:rPr lang="en-GB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During Rel-16 and Rel-17, the support of NR FR2 CA with IBM (Independent Beam Management) and CBM (Common Beam Management) with simultaneous DL reception on different component carriers from the co-located and non-col-located TRPs was defined. The IBM concept implies a UE is capable of DL simultaneous reception on different UE panels/chains using separate beams on different component carriers and requires improved UE baseband and RF capabilities (multiple baseband chains and support of multiple antenna panels). 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indent="63500" hangingPunct="0">
              <a:spcAft>
                <a:spcPts val="900"/>
              </a:spcAft>
            </a:pPr>
            <a:r>
              <a:rPr lang="en-GB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Several enhancements to enable efficient and robust DL multi-TRP/panel operation were introduced in the Rel-16 NR </a:t>
            </a:r>
            <a:r>
              <a:rPr lang="en-GB" altLang="ja-JP" sz="18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eMIMO</a:t>
            </a:r>
            <a:r>
              <a:rPr lang="en-GB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WI. For instance, DL transmission schemes with simultaneous and non-simultaneous multi-beam reception from multiple TRPs/panels were introduced. The simultaneous reception may require support of simultaneous multi-panel operation with several independent RX beams/chains at the UE side. As part of this item, a new FR2 UE capability for simultaneous multi-beam reception was introduced (simultaneousReceptionDiffTypeD-r16). However, no RF, RRM or performance requirements were defined in Rel-16 and Rel-17 for FR2 UEs with simultaneousReceptionDiffTypeD-r16 capability.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indent="63500" hangingPunct="0">
              <a:spcAft>
                <a:spcPts val="900"/>
              </a:spcAft>
            </a:pPr>
            <a:r>
              <a:rPr lang="en-GB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Enhanced NR FR2 UEs with multi-beam simultaneous reception and multiple RX chains can provide a meaningful performance improvement in FR2 improving both demodulation performance (4-layer DL MIMO), RRM performance and improve RF spherical coverage. This work item aims to introduce the requirements for UEs capable of multi-beam/chain simultaneous DL reception on a single component carrier to achieve improved RF, RRM and UE demodulation performance. 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indent="63500" hangingPunct="0">
              <a:spcAft>
                <a:spcPts val="900"/>
              </a:spcAft>
            </a:pPr>
            <a:r>
              <a:rPr lang="en-GB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Different implementation scenarios could be considered at the UE. Single-TCI reception on different beams has been supported by the RAN1 specifications since Rel-15 via the Type I codebook, which could be achieved at the UE with either a single panel or multiple panels. Alternatively, dual TCI operation can be combined with the Rel-17 </a:t>
            </a:r>
            <a:r>
              <a:rPr lang="en-GB" altLang="ja-JP" sz="18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mTRP</a:t>
            </a:r>
            <a:r>
              <a:rPr lang="en-GB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framework even if the base station is actually deployed as a single TRP. 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indent="63500" hangingPunct="0">
              <a:spcAft>
                <a:spcPts val="900"/>
              </a:spcAft>
            </a:pPr>
            <a:r>
              <a:rPr lang="en-GB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This WI therefore provides the requirements for both single and dual TCI assumptions to specify requirements for reception of 4-layer downlink MIMO with simultaneous reception at the UE from two different directions.</a:t>
            </a:r>
            <a:r>
              <a:rPr lang="en-GB" altLang="ja-JP" sz="1800" i="1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1261942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B5925-EBF0-4040-99E8-358C984DD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714CE0-BBC6-4218-A04D-3759E7AC5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025495"/>
            <a:ext cx="13756312" cy="5734228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/>
              <a:t>Objectives agreed for core part after GTW discussion:</a:t>
            </a:r>
          </a:p>
          <a:p>
            <a:pPr marL="342900" lvl="0" indent="-34290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Introduce necessary requirement(s) for enhanced FR2 UEs with simultaneous DL reception with two different QCL </a:t>
            </a:r>
            <a:r>
              <a:rPr lang="en-US" altLang="ja-JP" sz="19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TypeD</a:t>
            </a: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RSs on single component carrier with up to 4 layer DL MIMO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Enhanced RF requirements: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Specify RF requirements, mainly spherical coverage requirements, for devices with simultaneous reception from different directions with different QCL </a:t>
            </a:r>
            <a:r>
              <a:rPr lang="en-US" altLang="ja-JP" sz="19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TypeD</a:t>
            </a: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RSs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900"/>
              </a:spcAft>
              <a:buFont typeface="Arial" panose="020B0604020202020204" pitchFamily="34" charset="0"/>
              <a:buChar char="–"/>
              <a:tabLst>
                <a:tab pos="16002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RAN4 shall specify the multi-panel spherical coverage requirements based on the directions that are within top N%-tile (N% = 50% for PC3)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The legacy spherical coverage requirement for reception from a single direction will be kept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PC3 will be prioritized, other power classes should be considered after the PC3 requirements framework is finalize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342900" lvl="0" indent="-34290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Introduce necessary requirement(s) for enhanced FR2 UEs with simultaneous DL reception from different directions with different QCL </a:t>
            </a:r>
            <a:r>
              <a:rPr lang="en-US" altLang="ja-JP" sz="19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TypeD</a:t>
            </a: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RSs on a single component carrier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Enhanced RRM requirements: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The following requirements should be studied and specified if necessary: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900"/>
              </a:spcAft>
              <a:buFont typeface="Arial" panose="020B0604020202020204" pitchFamily="34" charset="0"/>
              <a:buChar char="–"/>
              <a:tabLst>
                <a:tab pos="16002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L1-RSRP measurement delay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900"/>
              </a:spcAft>
              <a:buFont typeface="Arial" panose="020B0604020202020204" pitchFamily="34" charset="0"/>
              <a:buChar char="–"/>
              <a:tabLst>
                <a:tab pos="16002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L3 measurement delay (both cell detection delay and measurement period can be considered)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057400" lvl="4" indent="-228600" hangingPunct="0">
              <a:spcAft>
                <a:spcPts val="900"/>
              </a:spcAft>
              <a:buFont typeface="Arial" panose="020B0604020202020204" pitchFamily="34" charset="0"/>
              <a:buChar char="»"/>
              <a:tabLst>
                <a:tab pos="20574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The starting point is the enhancements related to L1-RSRP measurement enhancements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900"/>
              </a:spcAft>
              <a:buFont typeface="Arial" panose="020B0604020202020204" pitchFamily="34" charset="0"/>
              <a:buChar char="–"/>
              <a:tabLst>
                <a:tab pos="16002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RLM and BFD/CBD requirements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900"/>
              </a:spcAft>
              <a:buFont typeface="Arial" panose="020B0604020202020204" pitchFamily="34" charset="0"/>
              <a:buChar char="–"/>
              <a:tabLst>
                <a:tab pos="16002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Scheduling/measurement restrictions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900"/>
              </a:spcAft>
              <a:buFont typeface="Arial" panose="020B0604020202020204" pitchFamily="34" charset="0"/>
              <a:buChar char="–"/>
              <a:tabLst>
                <a:tab pos="16002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TCI state switching delay with dual TCI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900"/>
              </a:spcAft>
              <a:buFont typeface="Arial" panose="020B0604020202020204" pitchFamily="34" charset="0"/>
              <a:buChar char="–"/>
              <a:tabLst>
                <a:tab pos="1600200" algn="l"/>
              </a:tabLst>
            </a:pPr>
            <a:r>
              <a:rPr lang="en-US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Receive timing difference between different directions (different QCL Type D RSs)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 hangingPunct="0">
              <a:spcAft>
                <a:spcPts val="900"/>
              </a:spcAft>
              <a:buNone/>
            </a:pPr>
            <a:r>
              <a:rPr lang="en-GB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NOTE: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hangingPunct="0">
              <a:spcAft>
                <a:spcPts val="900"/>
              </a:spcAft>
              <a:buFont typeface="Wingdings" panose="05000000000000000000" pitchFamily="2" charset="2"/>
              <a:buChar char=""/>
            </a:pPr>
            <a:r>
              <a:rPr lang="en-GB" altLang="ja-JP" sz="19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The case of single TCI is handled as a second priority. Additional aspects related to single TCI can be further revisited.</a:t>
            </a:r>
            <a:endParaRPr lang="ja-JP" altLang="ja-JP" sz="19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0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1199699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45664</TotalTime>
  <Words>1576</Words>
  <Application>Microsoft Office PowerPoint</Application>
  <PresentationFormat>Custom</PresentationFormat>
  <Paragraphs>83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Nokia Pure Headline Ultra Light</vt:lpstr>
      <vt:lpstr>Nokia Pure Text</vt:lpstr>
      <vt:lpstr>Nokia Pure Text Light</vt:lpstr>
      <vt:lpstr>TimesNewRomanPSMT</vt:lpstr>
      <vt:lpstr>游明朝</vt:lpstr>
      <vt:lpstr>Arial</vt:lpstr>
      <vt:lpstr>Calibri</vt:lpstr>
      <vt:lpstr>Times New Roman</vt:lpstr>
      <vt:lpstr>Wingdings</vt:lpstr>
      <vt:lpstr>Nokia White Master with headline</vt:lpstr>
      <vt:lpstr>2_Office Theme</vt:lpstr>
      <vt:lpstr>Moderator's summary for discussion [95e-05-RAN4-R18-FR2MultiRx]</vt:lpstr>
      <vt:lpstr>Introduction</vt:lpstr>
      <vt:lpstr>Motivation</vt:lpstr>
      <vt:lpstr>RF core requirements</vt:lpstr>
      <vt:lpstr>RRM Core part</vt:lpstr>
      <vt:lpstr>Performance part</vt:lpstr>
      <vt:lpstr>CA support</vt:lpstr>
      <vt:lpstr>Annex</vt:lpstr>
      <vt:lpstr>Annex</vt:lpstr>
      <vt:lpstr>Annex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Valentin Gheorghiu</cp:lastModifiedBy>
  <cp:revision>635</cp:revision>
  <dcterms:created xsi:type="dcterms:W3CDTF">2018-05-24T11:49:12Z</dcterms:created>
  <dcterms:modified xsi:type="dcterms:W3CDTF">2022-03-23T07:45:26Z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