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56" r:id="rId2"/>
    <p:sldId id="257" r:id="rId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55" d="100"/>
          <a:sy n="155" d="100"/>
        </p:scale>
        <p:origin x="472" y="1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620881-C44C-4DBD-A265-33E4FEC62CC7}" type="datetimeFigureOut">
              <a:rPr lang="zh-CN" altLang="en-US" smtClean="0"/>
              <a:t>2022/3/23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82C719-5855-4EB7-8A47-BD8B4B892265}" type="slidenum">
              <a:rPr lang="zh-CN" altLang="en-US" smtClean="0"/>
              <a:t>‹#›</a:t>
            </a:fld>
            <a:endParaRPr lang="zh-CN" altLang="en-US"/>
          </a:p>
        </p:txBody>
      </p:sp>
    </p:spTree>
    <p:extLst>
      <p:ext uri="{BB962C8B-B14F-4D97-AF65-F5344CB8AC3E}">
        <p14:creationId xmlns:p14="http://schemas.microsoft.com/office/powerpoint/2010/main" val="1710646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A82C719-5855-4EB7-8A47-BD8B4B892265}" type="slidenum">
              <a:rPr lang="zh-CN" altLang="en-US" smtClean="0"/>
              <a:t>1</a:t>
            </a:fld>
            <a:endParaRPr lang="zh-CN" altLang="en-US"/>
          </a:p>
        </p:txBody>
      </p:sp>
    </p:spTree>
    <p:extLst>
      <p:ext uri="{BB962C8B-B14F-4D97-AF65-F5344CB8AC3E}">
        <p14:creationId xmlns:p14="http://schemas.microsoft.com/office/powerpoint/2010/main" val="34614165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1E5C664A-2C17-4234-A1AD-D67E22B0A425}" type="datetimeFigureOut">
              <a:rPr lang="zh-CN" altLang="en-US" smtClean="0"/>
              <a:t>2022/3/23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807450-CA6C-4A65-ABCC-B23D180E4616}" type="slidenum">
              <a:rPr lang="zh-CN" altLang="en-US" smtClean="0"/>
              <a:t>‹#›</a:t>
            </a:fld>
            <a:endParaRPr lang="zh-CN" altLang="en-US"/>
          </a:p>
        </p:txBody>
      </p:sp>
    </p:spTree>
    <p:extLst>
      <p:ext uri="{BB962C8B-B14F-4D97-AF65-F5344CB8AC3E}">
        <p14:creationId xmlns:p14="http://schemas.microsoft.com/office/powerpoint/2010/main" val="10441784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E5C664A-2C17-4234-A1AD-D67E22B0A425}" type="datetimeFigureOut">
              <a:rPr lang="zh-CN" altLang="en-US" smtClean="0"/>
              <a:t>2022/3/23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807450-CA6C-4A65-ABCC-B23D180E4616}" type="slidenum">
              <a:rPr lang="zh-CN" altLang="en-US" smtClean="0"/>
              <a:t>‹#›</a:t>
            </a:fld>
            <a:endParaRPr lang="zh-CN" altLang="en-US"/>
          </a:p>
        </p:txBody>
      </p:sp>
    </p:spTree>
    <p:extLst>
      <p:ext uri="{BB962C8B-B14F-4D97-AF65-F5344CB8AC3E}">
        <p14:creationId xmlns:p14="http://schemas.microsoft.com/office/powerpoint/2010/main" val="19623196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E5C664A-2C17-4234-A1AD-D67E22B0A425}" type="datetimeFigureOut">
              <a:rPr lang="zh-CN" altLang="en-US" smtClean="0"/>
              <a:t>2022/3/23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807450-CA6C-4A65-ABCC-B23D180E4616}" type="slidenum">
              <a:rPr lang="zh-CN" altLang="en-US" smtClean="0"/>
              <a:t>‹#›</a:t>
            </a:fld>
            <a:endParaRPr lang="zh-CN" altLang="en-US"/>
          </a:p>
        </p:txBody>
      </p:sp>
    </p:spTree>
    <p:extLst>
      <p:ext uri="{BB962C8B-B14F-4D97-AF65-F5344CB8AC3E}">
        <p14:creationId xmlns:p14="http://schemas.microsoft.com/office/powerpoint/2010/main" val="15692245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E5C664A-2C17-4234-A1AD-D67E22B0A425}" type="datetimeFigureOut">
              <a:rPr lang="zh-CN" altLang="en-US" smtClean="0"/>
              <a:t>2022/3/23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807450-CA6C-4A65-ABCC-B23D180E4616}" type="slidenum">
              <a:rPr lang="zh-CN" altLang="en-US" smtClean="0"/>
              <a:t>‹#›</a:t>
            </a:fld>
            <a:endParaRPr lang="zh-CN" altLang="en-US"/>
          </a:p>
        </p:txBody>
      </p:sp>
    </p:spTree>
    <p:extLst>
      <p:ext uri="{BB962C8B-B14F-4D97-AF65-F5344CB8AC3E}">
        <p14:creationId xmlns:p14="http://schemas.microsoft.com/office/powerpoint/2010/main" val="21077115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1E5C664A-2C17-4234-A1AD-D67E22B0A425}" type="datetimeFigureOut">
              <a:rPr lang="zh-CN" altLang="en-US" smtClean="0"/>
              <a:t>2022/3/23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807450-CA6C-4A65-ABCC-B23D180E4616}" type="slidenum">
              <a:rPr lang="zh-CN" altLang="en-US" smtClean="0"/>
              <a:t>‹#›</a:t>
            </a:fld>
            <a:endParaRPr lang="zh-CN" altLang="en-US"/>
          </a:p>
        </p:txBody>
      </p:sp>
    </p:spTree>
    <p:extLst>
      <p:ext uri="{BB962C8B-B14F-4D97-AF65-F5344CB8AC3E}">
        <p14:creationId xmlns:p14="http://schemas.microsoft.com/office/powerpoint/2010/main" val="27092691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1E5C664A-2C17-4234-A1AD-D67E22B0A425}" type="datetimeFigureOut">
              <a:rPr lang="zh-CN" altLang="en-US" smtClean="0"/>
              <a:t>2022/3/23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4807450-CA6C-4A65-ABCC-B23D180E4616}" type="slidenum">
              <a:rPr lang="zh-CN" altLang="en-US" smtClean="0"/>
              <a:t>‹#›</a:t>
            </a:fld>
            <a:endParaRPr lang="zh-CN" altLang="en-US"/>
          </a:p>
        </p:txBody>
      </p:sp>
    </p:spTree>
    <p:extLst>
      <p:ext uri="{BB962C8B-B14F-4D97-AF65-F5344CB8AC3E}">
        <p14:creationId xmlns:p14="http://schemas.microsoft.com/office/powerpoint/2010/main" val="32421613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1E5C664A-2C17-4234-A1AD-D67E22B0A425}" type="datetimeFigureOut">
              <a:rPr lang="zh-CN" altLang="en-US" smtClean="0"/>
              <a:t>2022/3/23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4807450-CA6C-4A65-ABCC-B23D180E4616}" type="slidenum">
              <a:rPr lang="zh-CN" altLang="en-US" smtClean="0"/>
              <a:t>‹#›</a:t>
            </a:fld>
            <a:endParaRPr lang="zh-CN" altLang="en-US"/>
          </a:p>
        </p:txBody>
      </p:sp>
    </p:spTree>
    <p:extLst>
      <p:ext uri="{BB962C8B-B14F-4D97-AF65-F5344CB8AC3E}">
        <p14:creationId xmlns:p14="http://schemas.microsoft.com/office/powerpoint/2010/main" val="3371065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1E5C664A-2C17-4234-A1AD-D67E22B0A425}" type="datetimeFigureOut">
              <a:rPr lang="zh-CN" altLang="en-US" smtClean="0"/>
              <a:t>2022/3/23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4807450-CA6C-4A65-ABCC-B23D180E4616}" type="slidenum">
              <a:rPr lang="zh-CN" altLang="en-US" smtClean="0"/>
              <a:t>‹#›</a:t>
            </a:fld>
            <a:endParaRPr lang="zh-CN" altLang="en-US"/>
          </a:p>
        </p:txBody>
      </p:sp>
    </p:spTree>
    <p:extLst>
      <p:ext uri="{BB962C8B-B14F-4D97-AF65-F5344CB8AC3E}">
        <p14:creationId xmlns:p14="http://schemas.microsoft.com/office/powerpoint/2010/main" val="33307772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E5C664A-2C17-4234-A1AD-D67E22B0A425}" type="datetimeFigureOut">
              <a:rPr lang="zh-CN" altLang="en-US" smtClean="0"/>
              <a:t>2022/3/23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4807450-CA6C-4A65-ABCC-B23D180E4616}" type="slidenum">
              <a:rPr lang="zh-CN" altLang="en-US" smtClean="0"/>
              <a:t>‹#›</a:t>
            </a:fld>
            <a:endParaRPr lang="zh-CN" altLang="en-US"/>
          </a:p>
        </p:txBody>
      </p:sp>
    </p:spTree>
    <p:extLst>
      <p:ext uri="{BB962C8B-B14F-4D97-AF65-F5344CB8AC3E}">
        <p14:creationId xmlns:p14="http://schemas.microsoft.com/office/powerpoint/2010/main" val="23208397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1E5C664A-2C17-4234-A1AD-D67E22B0A425}" type="datetimeFigureOut">
              <a:rPr lang="zh-CN" altLang="en-US" smtClean="0"/>
              <a:t>2022/3/23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4807450-CA6C-4A65-ABCC-B23D180E4616}" type="slidenum">
              <a:rPr lang="zh-CN" altLang="en-US" smtClean="0"/>
              <a:t>‹#›</a:t>
            </a:fld>
            <a:endParaRPr lang="zh-CN" altLang="en-US"/>
          </a:p>
        </p:txBody>
      </p:sp>
    </p:spTree>
    <p:extLst>
      <p:ext uri="{BB962C8B-B14F-4D97-AF65-F5344CB8AC3E}">
        <p14:creationId xmlns:p14="http://schemas.microsoft.com/office/powerpoint/2010/main" val="34162070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1E5C664A-2C17-4234-A1AD-D67E22B0A425}" type="datetimeFigureOut">
              <a:rPr lang="zh-CN" altLang="en-US" smtClean="0"/>
              <a:t>2022/3/23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4807450-CA6C-4A65-ABCC-B23D180E4616}" type="slidenum">
              <a:rPr lang="zh-CN" altLang="en-US" smtClean="0"/>
              <a:t>‹#›</a:t>
            </a:fld>
            <a:endParaRPr lang="zh-CN" altLang="en-US"/>
          </a:p>
        </p:txBody>
      </p:sp>
    </p:spTree>
    <p:extLst>
      <p:ext uri="{BB962C8B-B14F-4D97-AF65-F5344CB8AC3E}">
        <p14:creationId xmlns:p14="http://schemas.microsoft.com/office/powerpoint/2010/main" val="16548965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5C664A-2C17-4234-A1AD-D67E22B0A425}" type="datetimeFigureOut">
              <a:rPr lang="zh-CN" altLang="en-US" smtClean="0"/>
              <a:t>2022/3/23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807450-CA6C-4A65-ABCC-B23D180E4616}" type="slidenum">
              <a:rPr lang="zh-CN" altLang="en-US" smtClean="0"/>
              <a:t>‹#›</a:t>
            </a:fld>
            <a:endParaRPr lang="zh-CN" altLang="en-US"/>
          </a:p>
        </p:txBody>
      </p:sp>
    </p:spTree>
    <p:extLst>
      <p:ext uri="{BB962C8B-B14F-4D97-AF65-F5344CB8AC3E}">
        <p14:creationId xmlns:p14="http://schemas.microsoft.com/office/powerpoint/2010/main" val="2349180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31321" y="256792"/>
            <a:ext cx="11517086" cy="1024639"/>
          </a:xfrm>
          <a:prstGeom prst="rect">
            <a:avLst/>
          </a:prstGeom>
        </p:spPr>
        <p:txBody>
          <a:bodyPr wrap="square">
            <a:spAutoFit/>
          </a:bodyPr>
          <a:lstStyle/>
          <a:p>
            <a:pPr>
              <a:spcAft>
                <a:spcPts val="0"/>
              </a:spcAft>
            </a:pPr>
            <a:r>
              <a:rPr lang="en-GB" altLang="zh-CN" b="1" dirty="0">
                <a:latin typeface="Arial" panose="020B0604020202020204" pitchFamily="34" charset="0"/>
                <a:cs typeface="Times New Roman" panose="02020603050405020304" pitchFamily="18" charset="0"/>
              </a:rPr>
              <a:t>3GPP TSG RAN Meeting #95-e	                                                                                           </a:t>
            </a:r>
            <a:r>
              <a:rPr lang="en-US" altLang="zh-CN" b="1" dirty="0"/>
              <a:t>RP-220905</a:t>
            </a:r>
          </a:p>
          <a:p>
            <a:pPr marL="1260475" indent="-1260475">
              <a:lnSpc>
                <a:spcPct val="107000"/>
              </a:lnSpc>
              <a:spcAft>
                <a:spcPts val="600"/>
              </a:spcAft>
            </a:pPr>
            <a:r>
              <a:rPr lang="en-US" altLang="zh-CN" sz="1800" b="1" dirty="0">
                <a:effectLst/>
                <a:latin typeface="Arial" panose="020B0604020202020204" pitchFamily="34" charset="0"/>
                <a:ea typeface="等线" panose="02010600030101010101" pitchFamily="2" charset="-122"/>
              </a:rPr>
              <a:t>Electronic Meeting, March 17 - 23, 2022</a:t>
            </a:r>
            <a:endParaRPr lang="zh-CN" altLang="zh-CN" sz="1800" dirty="0">
              <a:effectLst/>
              <a:latin typeface="Times New Roman" panose="02020603050405020304" pitchFamily="18" charset="0"/>
              <a:ea typeface="宋体" panose="02010600030101010101" pitchFamily="2" charset="-122"/>
            </a:endParaRPr>
          </a:p>
          <a:p>
            <a:pPr marL="1260475" indent="-1260475">
              <a:lnSpc>
                <a:spcPct val="107000"/>
              </a:lnSpc>
              <a:spcAft>
                <a:spcPts val="600"/>
              </a:spcAft>
              <a:tabLst>
                <a:tab pos="180340" algn="l"/>
                <a:tab pos="360680" algn="l"/>
                <a:tab pos="541020" algn="l"/>
                <a:tab pos="721360" algn="l"/>
                <a:tab pos="901700" algn="l"/>
                <a:tab pos="1082040" algn="l"/>
                <a:tab pos="1262380" algn="l"/>
                <a:tab pos="2676525" algn="l"/>
              </a:tabLst>
            </a:pPr>
            <a:r>
              <a:rPr lang="en-US" altLang="zh-CN" sz="1800" b="1" dirty="0">
                <a:solidFill>
                  <a:srgbClr val="000000"/>
                </a:solidFill>
                <a:effectLst/>
                <a:latin typeface="Arial" panose="020B0604020202020204" pitchFamily="34" charset="0"/>
                <a:ea typeface="MS Mincho" panose="02020609040205080304" pitchFamily="49" charset="-128"/>
              </a:rPr>
              <a:t>Agenda item:</a:t>
            </a:r>
            <a:r>
              <a:rPr lang="en-US" altLang="zh-CN" sz="1800" b="1" dirty="0">
                <a:solidFill>
                  <a:srgbClr val="000000"/>
                </a:solidFill>
                <a:effectLst/>
                <a:latin typeface="等线" panose="02010600030101010101" pitchFamily="2" charset="-122"/>
                <a:ea typeface="宋体" panose="02010600030101010101" pitchFamily="2" charset="-122"/>
                <a:cs typeface="Arial" panose="020B0604020202020204" pitchFamily="34" charset="0"/>
              </a:rPr>
              <a:t>14</a:t>
            </a:r>
            <a:endParaRPr lang="zh-CN" altLang="zh-CN" sz="1800" dirty="0">
              <a:effectLst/>
              <a:latin typeface="Times New Roman" panose="02020603050405020304" pitchFamily="18" charset="0"/>
              <a:ea typeface="宋体" panose="02010600030101010101" pitchFamily="2" charset="-122"/>
            </a:endParaRPr>
          </a:p>
        </p:txBody>
      </p:sp>
      <p:sp>
        <p:nvSpPr>
          <p:cNvPr id="7" name="标题 6">
            <a:extLst>
              <a:ext uri="{FF2B5EF4-FFF2-40B4-BE49-F238E27FC236}">
                <a16:creationId xmlns:a16="http://schemas.microsoft.com/office/drawing/2014/main" id="{1241D1B4-0FC5-4F40-ADED-98582C200593}"/>
              </a:ext>
            </a:extLst>
          </p:cNvPr>
          <p:cNvSpPr>
            <a:spLocks noGrp="1"/>
          </p:cNvSpPr>
          <p:nvPr>
            <p:ph type="ctrTitle"/>
          </p:nvPr>
        </p:nvSpPr>
        <p:spPr>
          <a:xfrm>
            <a:off x="1125573" y="1968216"/>
            <a:ext cx="9940854" cy="2447947"/>
          </a:xfrm>
        </p:spPr>
        <p:txBody>
          <a:bodyPr>
            <a:normAutofit fontScale="90000"/>
          </a:bodyPr>
          <a:lstStyle/>
          <a:p>
            <a:r>
              <a:rPr lang="en-GB" altLang="zh-CN" sz="3600" dirty="0">
                <a:effectLst/>
                <a:latin typeface="Arial" panose="020B0604020202020204" pitchFamily="34" charset="0"/>
                <a:ea typeface="Malgun Gothic" panose="020B0503020000020004" pitchFamily="34" charset="-127"/>
              </a:rPr>
              <a:t>Moderator's summary for discussion </a:t>
            </a:r>
            <a:r>
              <a:rPr lang="en-GB" altLang="zh-CN" sz="3600" dirty="0">
                <a:effectLst/>
                <a:latin typeface="Times New Roman" panose="02020603050405020304" pitchFamily="18" charset="0"/>
                <a:ea typeface="宋体" panose="02010600030101010101" pitchFamily="2" charset="-122"/>
              </a:rPr>
              <a:t>[95e-45-Band-n30]</a:t>
            </a:r>
            <a:br>
              <a:rPr lang="zh-CN" altLang="zh-CN" sz="6000" dirty="0">
                <a:effectLst/>
                <a:latin typeface="Times New Roman" panose="02020603050405020304" pitchFamily="18" charset="0"/>
                <a:ea typeface="宋体" panose="02010600030101010101" pitchFamily="2" charset="-122"/>
              </a:rPr>
            </a:br>
            <a:br>
              <a:rPr lang="en-US" altLang="zh-CN" sz="6000" dirty="0">
                <a:effectLst/>
                <a:latin typeface="Times New Roman" panose="02020603050405020304" pitchFamily="18" charset="0"/>
                <a:ea typeface="宋体" panose="02010600030101010101" pitchFamily="2" charset="-122"/>
              </a:rPr>
            </a:br>
            <a:r>
              <a:rPr lang="en-US" altLang="zh-CN" sz="2000" dirty="0">
                <a:effectLst/>
                <a:latin typeface="Arial" panose="020B0604020202020204" pitchFamily="34" charset="0"/>
                <a:ea typeface="MS Mincho" panose="02020609040205080304" pitchFamily="49" charset="-128"/>
              </a:rPr>
              <a:t>RAN4 Vice-Chair (Samsung)</a:t>
            </a:r>
            <a:br>
              <a:rPr lang="zh-CN" altLang="zh-CN" sz="2000" dirty="0">
                <a:effectLst/>
                <a:latin typeface="Times New Roman" panose="02020603050405020304" pitchFamily="18" charset="0"/>
                <a:ea typeface="宋体" panose="02010600030101010101" pitchFamily="2" charset="-122"/>
              </a:rPr>
            </a:br>
            <a:endParaRPr lang="zh-CN" altLang="en-US" sz="2000" dirty="0"/>
          </a:p>
        </p:txBody>
      </p:sp>
    </p:spTree>
    <p:extLst>
      <p:ext uri="{BB962C8B-B14F-4D97-AF65-F5344CB8AC3E}">
        <p14:creationId xmlns:p14="http://schemas.microsoft.com/office/powerpoint/2010/main" val="42063448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2556" y="1135825"/>
            <a:ext cx="10334816" cy="2523768"/>
          </a:xfrm>
          <a:prstGeom prst="rect">
            <a:avLst/>
          </a:prstGeom>
        </p:spPr>
        <p:txBody>
          <a:bodyPr wrap="square">
            <a:spAutoFit/>
          </a:bodyPr>
          <a:lstStyle/>
          <a:p>
            <a:r>
              <a:rPr lang="en-US" altLang="zh-CN" b="1" dirty="0"/>
              <a:t>Observation:</a:t>
            </a:r>
          </a:p>
          <a:p>
            <a:pPr marL="285750" indent="-285750">
              <a:buFont typeface="Arial" panose="020B0604020202020204" pitchFamily="34" charset="0"/>
              <a:buChar char="•"/>
            </a:pPr>
            <a:r>
              <a:rPr lang="en-US" altLang="zh-CN" sz="1600" dirty="0"/>
              <a:t>The number of participants on this topic is quite limited, companies’ views on handing CRs diverging due to different interpretations on the regulatory requirements.</a:t>
            </a:r>
          </a:p>
          <a:p>
            <a:pPr marL="285750" indent="-285750">
              <a:buFont typeface="Arial" panose="020B0604020202020204" pitchFamily="34" charset="0"/>
              <a:buChar char="•"/>
            </a:pPr>
            <a:r>
              <a:rPr lang="en-US" altLang="zh-CN" sz="1600" dirty="0"/>
              <a:t>In order to break the deadlock, LS shall send out to get the clarification from regulatory group. And these company CRs need to be postponed to future meetings pending on the response from regulatory group.</a:t>
            </a:r>
          </a:p>
          <a:p>
            <a:r>
              <a:rPr lang="en-US" altLang="zh-CN" b="1" dirty="0"/>
              <a:t>The recommendation on t-docs as  following:</a:t>
            </a:r>
          </a:p>
          <a:p>
            <a:endParaRPr lang="en-US" altLang="zh-CN" b="1" dirty="0"/>
          </a:p>
          <a:p>
            <a:endParaRPr lang="en-US" altLang="zh-CN" b="1" dirty="0"/>
          </a:p>
          <a:p>
            <a:pPr marL="285750" lvl="0" indent="-285750" hangingPunct="0">
              <a:buFont typeface="Arial" panose="020B0604020202020204" pitchFamily="34" charset="0"/>
              <a:buChar char="•"/>
            </a:pPr>
            <a:endParaRPr lang="zh-CN" altLang="zh-CN" dirty="0"/>
          </a:p>
        </p:txBody>
      </p:sp>
      <p:sp>
        <p:nvSpPr>
          <p:cNvPr id="6" name="标题 1">
            <a:extLst>
              <a:ext uri="{FF2B5EF4-FFF2-40B4-BE49-F238E27FC236}">
                <a16:creationId xmlns:a16="http://schemas.microsoft.com/office/drawing/2014/main" id="{D46DDD9B-776F-43F0-A01D-D446852437A3}"/>
              </a:ext>
            </a:extLst>
          </p:cNvPr>
          <p:cNvSpPr>
            <a:spLocks noGrp="1"/>
          </p:cNvSpPr>
          <p:nvPr>
            <p:ph type="title"/>
          </p:nvPr>
        </p:nvSpPr>
        <p:spPr>
          <a:xfrm>
            <a:off x="777509" y="158778"/>
            <a:ext cx="10515600" cy="1325563"/>
          </a:xfrm>
        </p:spPr>
        <p:txBody>
          <a:bodyPr/>
          <a:lstStyle/>
          <a:p>
            <a:r>
              <a:rPr lang="en-US" altLang="zh-CN" b="1" u="sng" dirty="0"/>
              <a:t>Status summary</a:t>
            </a:r>
            <a:endParaRPr lang="zh-CN" altLang="en-US" dirty="0"/>
          </a:p>
        </p:txBody>
      </p:sp>
      <p:graphicFrame>
        <p:nvGraphicFramePr>
          <p:cNvPr id="7" name="表格 6">
            <a:extLst>
              <a:ext uri="{FF2B5EF4-FFF2-40B4-BE49-F238E27FC236}">
                <a16:creationId xmlns:a16="http://schemas.microsoft.com/office/drawing/2014/main" id="{7571D6BF-DD88-4D63-8C55-A0C6877262A6}"/>
              </a:ext>
            </a:extLst>
          </p:cNvPr>
          <p:cNvGraphicFramePr>
            <a:graphicFrameLocks noGrp="1"/>
          </p:cNvGraphicFramePr>
          <p:nvPr>
            <p:extLst>
              <p:ext uri="{D42A27DB-BD31-4B8C-83A1-F6EECF244321}">
                <p14:modId xmlns:p14="http://schemas.microsoft.com/office/powerpoint/2010/main" val="2966116076"/>
              </p:ext>
            </p:extLst>
          </p:nvPr>
        </p:nvGraphicFramePr>
        <p:xfrm>
          <a:off x="2096723" y="3141344"/>
          <a:ext cx="6592126" cy="2626044"/>
        </p:xfrm>
        <a:graphic>
          <a:graphicData uri="http://schemas.openxmlformats.org/drawingml/2006/table">
            <a:tbl>
              <a:tblPr firstRow="1" firstCol="1" bandRow="1">
                <a:tableStyleId>{5C22544A-7EE6-4342-B048-85BDC9FD1C3A}</a:tableStyleId>
              </a:tblPr>
              <a:tblGrid>
                <a:gridCol w="971594">
                  <a:extLst>
                    <a:ext uri="{9D8B030D-6E8A-4147-A177-3AD203B41FA5}">
                      <a16:colId xmlns:a16="http://schemas.microsoft.com/office/drawing/2014/main" val="4228648272"/>
                    </a:ext>
                  </a:extLst>
                </a:gridCol>
                <a:gridCol w="3411238">
                  <a:extLst>
                    <a:ext uri="{9D8B030D-6E8A-4147-A177-3AD203B41FA5}">
                      <a16:colId xmlns:a16="http://schemas.microsoft.com/office/drawing/2014/main" val="2701267162"/>
                    </a:ext>
                  </a:extLst>
                </a:gridCol>
                <a:gridCol w="1200569">
                  <a:extLst>
                    <a:ext uri="{9D8B030D-6E8A-4147-A177-3AD203B41FA5}">
                      <a16:colId xmlns:a16="http://schemas.microsoft.com/office/drawing/2014/main" val="2886893990"/>
                    </a:ext>
                  </a:extLst>
                </a:gridCol>
                <a:gridCol w="1008725">
                  <a:extLst>
                    <a:ext uri="{9D8B030D-6E8A-4147-A177-3AD203B41FA5}">
                      <a16:colId xmlns:a16="http://schemas.microsoft.com/office/drawing/2014/main" val="3012493819"/>
                    </a:ext>
                  </a:extLst>
                </a:gridCol>
              </a:tblGrid>
              <a:tr h="119380">
                <a:tc>
                  <a:txBody>
                    <a:bodyPr/>
                    <a:lstStyle/>
                    <a:p>
                      <a:pPr algn="ctr" fontAlgn="base" hangingPunct="0">
                        <a:lnSpc>
                          <a:spcPct val="107000"/>
                        </a:lnSpc>
                        <a:spcAft>
                          <a:spcPts val="900"/>
                        </a:spcAft>
                      </a:pPr>
                      <a:r>
                        <a:rPr lang="en-GB" sz="1000">
                          <a:effectLst/>
                        </a:rPr>
                        <a:t>T-doc number</a:t>
                      </a:r>
                      <a:endParaRPr lang="zh-CN" sz="1000">
                        <a:effectLst/>
                        <a:latin typeface="Times New Roman" panose="02020603050405020304" pitchFamily="18" charset="0"/>
                        <a:ea typeface="宋体" panose="02010600030101010101" pitchFamily="2" charset="-122"/>
                      </a:endParaRPr>
                    </a:p>
                  </a:txBody>
                  <a:tcPr marL="68580" marR="68580" marT="0" marB="0"/>
                </a:tc>
                <a:tc>
                  <a:txBody>
                    <a:bodyPr/>
                    <a:lstStyle/>
                    <a:p>
                      <a:pPr algn="ctr" fontAlgn="base" hangingPunct="0">
                        <a:lnSpc>
                          <a:spcPct val="107000"/>
                        </a:lnSpc>
                        <a:spcAft>
                          <a:spcPts val="900"/>
                        </a:spcAft>
                      </a:pPr>
                      <a:r>
                        <a:rPr lang="en-GB" sz="1000">
                          <a:effectLst/>
                        </a:rPr>
                        <a:t>Title</a:t>
                      </a:r>
                      <a:endParaRPr lang="zh-CN" sz="1000">
                        <a:effectLst/>
                        <a:latin typeface="Times New Roman" panose="02020603050405020304" pitchFamily="18" charset="0"/>
                        <a:ea typeface="宋体" panose="02010600030101010101" pitchFamily="2" charset="-122"/>
                      </a:endParaRPr>
                    </a:p>
                  </a:txBody>
                  <a:tcPr marL="68580" marR="68580" marT="0" marB="0"/>
                </a:tc>
                <a:tc>
                  <a:txBody>
                    <a:bodyPr/>
                    <a:lstStyle/>
                    <a:p>
                      <a:pPr algn="ctr" fontAlgn="base" hangingPunct="0">
                        <a:lnSpc>
                          <a:spcPct val="107000"/>
                        </a:lnSpc>
                        <a:spcAft>
                          <a:spcPts val="900"/>
                        </a:spcAft>
                      </a:pPr>
                      <a:r>
                        <a:rPr lang="en-GB" sz="1000">
                          <a:effectLst/>
                        </a:rPr>
                        <a:t>Recommendation</a:t>
                      </a:r>
                      <a:endParaRPr lang="zh-CN" sz="1000">
                        <a:effectLst/>
                        <a:latin typeface="Times New Roman" panose="02020603050405020304" pitchFamily="18" charset="0"/>
                        <a:ea typeface="宋体" panose="02010600030101010101" pitchFamily="2" charset="-122"/>
                      </a:endParaRPr>
                    </a:p>
                  </a:txBody>
                  <a:tcPr marL="68580" marR="68580" marT="0" marB="0"/>
                </a:tc>
                <a:tc>
                  <a:txBody>
                    <a:bodyPr/>
                    <a:lstStyle/>
                    <a:p>
                      <a:pPr algn="ctr" fontAlgn="base" hangingPunct="0">
                        <a:lnSpc>
                          <a:spcPct val="107000"/>
                        </a:lnSpc>
                        <a:spcAft>
                          <a:spcPts val="900"/>
                        </a:spcAft>
                      </a:pPr>
                      <a:r>
                        <a:rPr lang="en-GB" sz="1000">
                          <a:effectLst/>
                        </a:rPr>
                        <a:t>Comment</a:t>
                      </a:r>
                      <a:endParaRPr lang="zh-CN" sz="100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2080428852"/>
                  </a:ext>
                </a:extLst>
              </a:tr>
              <a:tr h="119380">
                <a:tc>
                  <a:txBody>
                    <a:bodyPr/>
                    <a:lstStyle/>
                    <a:p>
                      <a:pPr fontAlgn="base" hangingPunct="0">
                        <a:lnSpc>
                          <a:spcPct val="107000"/>
                        </a:lnSpc>
                        <a:spcAft>
                          <a:spcPts val="900"/>
                        </a:spcAft>
                      </a:pPr>
                      <a:r>
                        <a:rPr lang="en-GB" sz="800">
                          <a:effectLst/>
                        </a:rPr>
                        <a:t>RP-220454 (discussion paper)</a:t>
                      </a:r>
                      <a:endParaRPr lang="zh-CN" sz="1000">
                        <a:effectLst/>
                        <a:latin typeface="Times New Roman" panose="02020603050405020304" pitchFamily="18" charset="0"/>
                        <a:ea typeface="宋体" panose="02010600030101010101" pitchFamily="2" charset="-122"/>
                      </a:endParaRPr>
                    </a:p>
                  </a:txBody>
                  <a:tcPr marL="68580" marR="68580" marT="0" marB="0"/>
                </a:tc>
                <a:tc>
                  <a:txBody>
                    <a:bodyPr/>
                    <a:lstStyle/>
                    <a:p>
                      <a:pPr fontAlgn="base" hangingPunct="0">
                        <a:lnSpc>
                          <a:spcPct val="107000"/>
                        </a:lnSpc>
                        <a:spcAft>
                          <a:spcPts val="900"/>
                        </a:spcAft>
                      </a:pPr>
                      <a:r>
                        <a:rPr lang="en-GB" sz="800">
                          <a:effectLst/>
                        </a:rPr>
                        <a:t>Canada regulation and band n30 requirements</a:t>
                      </a:r>
                      <a:endParaRPr lang="zh-CN" sz="1000">
                        <a:effectLst/>
                        <a:latin typeface="Times New Roman" panose="02020603050405020304" pitchFamily="18" charset="0"/>
                        <a:ea typeface="宋体" panose="02010600030101010101" pitchFamily="2" charset="-122"/>
                      </a:endParaRPr>
                    </a:p>
                  </a:txBody>
                  <a:tcPr marL="68580" marR="68580" marT="0" marB="0"/>
                </a:tc>
                <a:tc>
                  <a:txBody>
                    <a:bodyPr/>
                    <a:lstStyle/>
                    <a:p>
                      <a:pPr fontAlgn="base" hangingPunct="0">
                        <a:lnSpc>
                          <a:spcPct val="107000"/>
                        </a:lnSpc>
                        <a:spcAft>
                          <a:spcPts val="900"/>
                        </a:spcAft>
                      </a:pPr>
                      <a:r>
                        <a:rPr lang="en-GB" sz="800">
                          <a:effectLst/>
                        </a:rPr>
                        <a:t>Noted</a:t>
                      </a:r>
                      <a:endParaRPr lang="zh-CN" sz="1000">
                        <a:effectLst/>
                        <a:latin typeface="Times New Roman" panose="02020603050405020304" pitchFamily="18" charset="0"/>
                        <a:ea typeface="宋体" panose="02010600030101010101" pitchFamily="2" charset="-122"/>
                      </a:endParaRPr>
                    </a:p>
                  </a:txBody>
                  <a:tcPr marL="68580" marR="68580" marT="0" marB="0"/>
                </a:tc>
                <a:tc>
                  <a:txBody>
                    <a:bodyPr/>
                    <a:lstStyle/>
                    <a:p>
                      <a:pPr fontAlgn="base" hangingPunct="0">
                        <a:lnSpc>
                          <a:spcPct val="107000"/>
                        </a:lnSpc>
                        <a:spcAft>
                          <a:spcPts val="900"/>
                        </a:spcAft>
                      </a:pPr>
                      <a:r>
                        <a:rPr lang="en-GB" sz="800">
                          <a:effectLst/>
                        </a:rPr>
                        <a:t> </a:t>
                      </a:r>
                      <a:endParaRPr lang="zh-CN" sz="100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066403644"/>
                  </a:ext>
                </a:extLst>
              </a:tr>
              <a:tr h="119380">
                <a:tc>
                  <a:txBody>
                    <a:bodyPr/>
                    <a:lstStyle/>
                    <a:p>
                      <a:pPr fontAlgn="base" hangingPunct="0">
                        <a:lnSpc>
                          <a:spcPct val="107000"/>
                        </a:lnSpc>
                        <a:spcAft>
                          <a:spcPts val="900"/>
                        </a:spcAft>
                      </a:pPr>
                      <a:r>
                        <a:rPr lang="en-GB" sz="800">
                          <a:effectLst/>
                        </a:rPr>
                        <a:t>RP-220455 (R16 CR)</a:t>
                      </a:r>
                      <a:endParaRPr lang="zh-CN" sz="1000">
                        <a:effectLst/>
                        <a:latin typeface="Times New Roman" panose="02020603050405020304" pitchFamily="18" charset="0"/>
                        <a:ea typeface="宋体" panose="02010600030101010101" pitchFamily="2" charset="-122"/>
                      </a:endParaRPr>
                    </a:p>
                  </a:txBody>
                  <a:tcPr marL="68580" marR="68580" marT="0" marB="0"/>
                </a:tc>
                <a:tc>
                  <a:txBody>
                    <a:bodyPr/>
                    <a:lstStyle/>
                    <a:p>
                      <a:pPr fontAlgn="base" hangingPunct="0">
                        <a:lnSpc>
                          <a:spcPct val="107000"/>
                        </a:lnSpc>
                        <a:spcAft>
                          <a:spcPts val="900"/>
                        </a:spcAft>
                      </a:pPr>
                      <a:r>
                        <a:rPr lang="en-GB" sz="800">
                          <a:effectLst/>
                        </a:rPr>
                        <a:t>CR to 38.101-1 on new NS for Canadian WCS regulation (R16)</a:t>
                      </a:r>
                      <a:endParaRPr lang="zh-CN" sz="1000">
                        <a:effectLst/>
                        <a:latin typeface="Times New Roman" panose="02020603050405020304" pitchFamily="18" charset="0"/>
                        <a:ea typeface="宋体" panose="02010600030101010101" pitchFamily="2" charset="-122"/>
                      </a:endParaRPr>
                    </a:p>
                  </a:txBody>
                  <a:tcPr marL="68580" marR="68580" marT="0" marB="0"/>
                </a:tc>
                <a:tc>
                  <a:txBody>
                    <a:bodyPr/>
                    <a:lstStyle/>
                    <a:p>
                      <a:pPr fontAlgn="base" hangingPunct="0">
                        <a:lnSpc>
                          <a:spcPct val="107000"/>
                        </a:lnSpc>
                        <a:spcAft>
                          <a:spcPts val="900"/>
                        </a:spcAft>
                      </a:pPr>
                      <a:r>
                        <a:rPr lang="en-GB" sz="800">
                          <a:effectLst/>
                        </a:rPr>
                        <a:t>Postponed</a:t>
                      </a:r>
                      <a:endParaRPr lang="zh-CN" sz="1000">
                        <a:effectLst/>
                        <a:latin typeface="Times New Roman" panose="02020603050405020304" pitchFamily="18" charset="0"/>
                        <a:ea typeface="宋体" panose="02010600030101010101" pitchFamily="2" charset="-122"/>
                      </a:endParaRPr>
                    </a:p>
                  </a:txBody>
                  <a:tcPr marL="68580" marR="68580" marT="0" marB="0"/>
                </a:tc>
                <a:tc>
                  <a:txBody>
                    <a:bodyPr/>
                    <a:lstStyle/>
                    <a:p>
                      <a:pPr fontAlgn="base" hangingPunct="0">
                        <a:lnSpc>
                          <a:spcPct val="107000"/>
                        </a:lnSpc>
                        <a:spcAft>
                          <a:spcPts val="900"/>
                        </a:spcAft>
                      </a:pPr>
                      <a:r>
                        <a:rPr lang="en-GB" sz="800" dirty="0">
                          <a:effectLst/>
                        </a:rPr>
                        <a:t>Continue discussion in RAN4 pending on the response from regulatory group</a:t>
                      </a:r>
                      <a:endParaRPr lang="zh-CN" sz="100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657448249"/>
                  </a:ext>
                </a:extLst>
              </a:tr>
              <a:tr h="119380">
                <a:tc>
                  <a:txBody>
                    <a:bodyPr/>
                    <a:lstStyle/>
                    <a:p>
                      <a:pPr fontAlgn="base" hangingPunct="0">
                        <a:lnSpc>
                          <a:spcPct val="107000"/>
                        </a:lnSpc>
                        <a:spcAft>
                          <a:spcPts val="900"/>
                        </a:spcAft>
                      </a:pPr>
                      <a:r>
                        <a:rPr lang="en-GB" sz="800">
                          <a:effectLst/>
                        </a:rPr>
                        <a:t>RP-220456</a:t>
                      </a:r>
                      <a:endParaRPr lang="zh-CN" sz="1000">
                        <a:effectLst/>
                      </a:endParaRPr>
                    </a:p>
                    <a:p>
                      <a:pPr fontAlgn="base" hangingPunct="0">
                        <a:lnSpc>
                          <a:spcPct val="107000"/>
                        </a:lnSpc>
                        <a:spcAft>
                          <a:spcPts val="900"/>
                        </a:spcAft>
                      </a:pPr>
                      <a:r>
                        <a:rPr lang="en-GB" sz="800">
                          <a:effectLst/>
                        </a:rPr>
                        <a:t>(R17CR)</a:t>
                      </a:r>
                      <a:endParaRPr lang="zh-CN" sz="1000">
                        <a:effectLst/>
                        <a:latin typeface="Times New Roman" panose="02020603050405020304" pitchFamily="18" charset="0"/>
                        <a:ea typeface="宋体" panose="02010600030101010101" pitchFamily="2" charset="-122"/>
                      </a:endParaRPr>
                    </a:p>
                  </a:txBody>
                  <a:tcPr marL="68580" marR="68580" marT="0" marB="0"/>
                </a:tc>
                <a:tc>
                  <a:txBody>
                    <a:bodyPr/>
                    <a:lstStyle/>
                    <a:p>
                      <a:pPr fontAlgn="base" hangingPunct="0">
                        <a:lnSpc>
                          <a:spcPct val="107000"/>
                        </a:lnSpc>
                        <a:spcAft>
                          <a:spcPts val="900"/>
                        </a:spcAft>
                      </a:pPr>
                      <a:r>
                        <a:rPr lang="en-GB" sz="800">
                          <a:effectLst/>
                        </a:rPr>
                        <a:t>CR to 38.101-1 on new NS for Canadian WCS regulation (R17)</a:t>
                      </a:r>
                      <a:endParaRPr lang="zh-CN" sz="1000">
                        <a:effectLst/>
                        <a:latin typeface="Times New Roman" panose="02020603050405020304" pitchFamily="18" charset="0"/>
                        <a:ea typeface="宋体" panose="02010600030101010101" pitchFamily="2" charset="-122"/>
                      </a:endParaRPr>
                    </a:p>
                  </a:txBody>
                  <a:tcPr marL="68580" marR="68580" marT="0" marB="0"/>
                </a:tc>
                <a:tc>
                  <a:txBody>
                    <a:bodyPr/>
                    <a:lstStyle/>
                    <a:p>
                      <a:pPr fontAlgn="base" hangingPunct="0">
                        <a:lnSpc>
                          <a:spcPct val="107000"/>
                        </a:lnSpc>
                        <a:spcAft>
                          <a:spcPts val="900"/>
                        </a:spcAft>
                      </a:pPr>
                      <a:r>
                        <a:rPr lang="en-GB" sz="800">
                          <a:effectLst/>
                        </a:rPr>
                        <a:t>Postponed</a:t>
                      </a:r>
                      <a:endParaRPr lang="zh-CN" sz="1000">
                        <a:effectLst/>
                        <a:latin typeface="Times New Roman" panose="02020603050405020304" pitchFamily="18" charset="0"/>
                        <a:ea typeface="宋体" panose="02010600030101010101" pitchFamily="2" charset="-122"/>
                      </a:endParaRPr>
                    </a:p>
                  </a:txBody>
                  <a:tcPr marL="68580" marR="68580" marT="0" marB="0"/>
                </a:tc>
                <a:tc>
                  <a:txBody>
                    <a:bodyPr/>
                    <a:lstStyle/>
                    <a:p>
                      <a:pPr marL="0" algn="l" defTabSz="914400" rtl="0" eaLnBrk="1" fontAlgn="base" latinLnBrk="0" hangingPunct="0">
                        <a:lnSpc>
                          <a:spcPct val="107000"/>
                        </a:lnSpc>
                        <a:spcAft>
                          <a:spcPts val="900"/>
                        </a:spcAft>
                      </a:pPr>
                      <a:r>
                        <a:rPr lang="en-GB" sz="800" kern="1200" dirty="0">
                          <a:solidFill>
                            <a:schemeClr val="dk1"/>
                          </a:solidFill>
                          <a:effectLst/>
                          <a:latin typeface="+mn-lt"/>
                          <a:ea typeface="+mn-ea"/>
                          <a:cs typeface="+mn-cs"/>
                        </a:rPr>
                        <a:t>Continue discussion in RAN4 </a:t>
                      </a:r>
                      <a:r>
                        <a:rPr lang="en-GB" altLang="zh-CN" sz="800" kern="1200" dirty="0">
                          <a:solidFill>
                            <a:schemeClr val="dk1"/>
                          </a:solidFill>
                          <a:effectLst/>
                          <a:latin typeface="+mn-lt"/>
                          <a:ea typeface="+mn-ea"/>
                          <a:cs typeface="+mn-cs"/>
                        </a:rPr>
                        <a:t>pending on the response from regulatory group</a:t>
                      </a:r>
                      <a:endParaRPr lang="zh-CN" altLang="en-US" sz="800" kern="1200" dirty="0">
                        <a:solidFill>
                          <a:schemeClr val="dk1"/>
                        </a:solidFill>
                        <a:effectLst/>
                        <a:latin typeface="+mn-lt"/>
                        <a:ea typeface="+mn-ea"/>
                        <a:cs typeface="+mn-cs"/>
                      </a:endParaRPr>
                    </a:p>
                  </a:txBody>
                  <a:tcPr marL="68580" marR="68580" marT="0" marB="0"/>
                </a:tc>
                <a:extLst>
                  <a:ext uri="{0D108BD9-81ED-4DB2-BD59-A6C34878D82A}">
                    <a16:rowId xmlns:a16="http://schemas.microsoft.com/office/drawing/2014/main" val="2853992767"/>
                  </a:ext>
                </a:extLst>
              </a:tr>
              <a:tr h="119380">
                <a:tc>
                  <a:txBody>
                    <a:bodyPr/>
                    <a:lstStyle/>
                    <a:p>
                      <a:pPr fontAlgn="base" hangingPunct="0">
                        <a:lnSpc>
                          <a:spcPct val="107000"/>
                        </a:lnSpc>
                        <a:spcAft>
                          <a:spcPts val="900"/>
                        </a:spcAft>
                      </a:pPr>
                      <a:r>
                        <a:rPr lang="en-US" altLang="zh-CN" sz="800" dirty="0">
                          <a:effectLst/>
                        </a:rPr>
                        <a:t>RP-220xxx (Revision</a:t>
                      </a:r>
                      <a:r>
                        <a:rPr lang="zh-CN" altLang="en-US" sz="800" dirty="0">
                          <a:effectLst/>
                        </a:rPr>
                        <a:t> </a:t>
                      </a:r>
                      <a:r>
                        <a:rPr lang="en-US" altLang="zh-CN" sz="800" dirty="0">
                          <a:effectLst/>
                        </a:rPr>
                        <a:t>of</a:t>
                      </a:r>
                      <a:r>
                        <a:rPr lang="zh-CN" altLang="en-US" sz="800" dirty="0">
                          <a:effectLst/>
                        </a:rPr>
                        <a:t> </a:t>
                      </a:r>
                      <a:r>
                        <a:rPr lang="en-US" altLang="zh-CN" sz="800" dirty="0">
                          <a:effectLst/>
                        </a:rPr>
                        <a:t>R</a:t>
                      </a:r>
                      <a:r>
                        <a:rPr lang="en-GB" sz="800" dirty="0">
                          <a:effectLst/>
                        </a:rPr>
                        <a:t>P-220465, LS out)</a:t>
                      </a:r>
                      <a:endParaRPr lang="zh-CN" sz="1000" dirty="0">
                        <a:effectLst/>
                      </a:endParaRPr>
                    </a:p>
                    <a:p>
                      <a:pPr fontAlgn="base" hangingPunct="0">
                        <a:lnSpc>
                          <a:spcPct val="107000"/>
                        </a:lnSpc>
                        <a:spcAft>
                          <a:spcPts val="900"/>
                        </a:spcAft>
                      </a:pPr>
                      <a:r>
                        <a:rPr lang="en-GB" sz="800" dirty="0">
                          <a:effectLst/>
                        </a:rPr>
                        <a:t> </a:t>
                      </a:r>
                      <a:endParaRPr lang="zh-CN" sz="1000" dirty="0">
                        <a:effectLst/>
                        <a:latin typeface="Times New Roman" panose="02020603050405020304" pitchFamily="18" charset="0"/>
                        <a:ea typeface="宋体" panose="02010600030101010101" pitchFamily="2" charset="-122"/>
                      </a:endParaRPr>
                    </a:p>
                  </a:txBody>
                  <a:tcPr marL="68580" marR="68580" marT="0" marB="0"/>
                </a:tc>
                <a:tc>
                  <a:txBody>
                    <a:bodyPr/>
                    <a:lstStyle/>
                    <a:p>
                      <a:pPr fontAlgn="base" hangingPunct="0">
                        <a:lnSpc>
                          <a:spcPct val="107000"/>
                        </a:lnSpc>
                        <a:spcAft>
                          <a:spcPts val="900"/>
                        </a:spcAft>
                      </a:pPr>
                      <a:r>
                        <a:rPr lang="en-GB" sz="800" dirty="0">
                          <a:effectLst/>
                        </a:rPr>
                        <a:t>Draft LS to clarify the RSS-195 requirement related to wireless communication service equipment operating in 2305-2320 MHz / 2345-2360MHz frequency range (to: to ISED-Canada; cc: -; contact: Apple-&gt;</a:t>
                      </a:r>
                      <a:r>
                        <a:rPr lang="en-GB" sz="800" dirty="0" err="1">
                          <a:effectLst/>
                        </a:rPr>
                        <a:t>Telus</a:t>
                      </a:r>
                      <a:r>
                        <a:rPr lang="en-GB" sz="800" dirty="0">
                          <a:effectLst/>
                        </a:rPr>
                        <a:t>)</a:t>
                      </a:r>
                      <a:endParaRPr lang="zh-CN" sz="1000" dirty="0">
                        <a:effectLst/>
                        <a:latin typeface="Times New Roman" panose="02020603050405020304" pitchFamily="18" charset="0"/>
                        <a:ea typeface="宋体" panose="02010600030101010101" pitchFamily="2" charset="-122"/>
                      </a:endParaRPr>
                    </a:p>
                  </a:txBody>
                  <a:tcPr marL="68580" marR="68580" marT="0" marB="0"/>
                </a:tc>
                <a:tc>
                  <a:txBody>
                    <a:bodyPr/>
                    <a:lstStyle/>
                    <a:p>
                      <a:pPr fontAlgn="base" hangingPunct="0">
                        <a:lnSpc>
                          <a:spcPct val="107000"/>
                        </a:lnSpc>
                        <a:spcAft>
                          <a:spcPts val="900"/>
                        </a:spcAft>
                      </a:pPr>
                      <a:r>
                        <a:rPr lang="en-GB" sz="800" dirty="0">
                          <a:effectLst/>
                          <a:highlight>
                            <a:srgbClr val="FFFF00"/>
                          </a:highlight>
                        </a:rPr>
                        <a:t>Check the formal t-doc of revision on final GTW</a:t>
                      </a:r>
                      <a:r>
                        <a:rPr lang="en-GB" sz="800" dirty="0">
                          <a:effectLst/>
                        </a:rPr>
                        <a:t> </a:t>
                      </a:r>
                      <a:endParaRPr lang="zh-CN" sz="1000" dirty="0">
                        <a:effectLst/>
                        <a:latin typeface="Times New Roman" panose="02020603050405020304" pitchFamily="18" charset="0"/>
                        <a:ea typeface="宋体" panose="02010600030101010101" pitchFamily="2" charset="-122"/>
                      </a:endParaRPr>
                    </a:p>
                  </a:txBody>
                  <a:tcPr marL="68580" marR="68580" marT="0" marB="0"/>
                </a:tc>
                <a:tc>
                  <a:txBody>
                    <a:bodyPr/>
                    <a:lstStyle/>
                    <a:p>
                      <a:pPr fontAlgn="base" hangingPunct="0">
                        <a:lnSpc>
                          <a:spcPct val="107000"/>
                        </a:lnSpc>
                        <a:spcAft>
                          <a:spcPts val="900"/>
                        </a:spcAft>
                      </a:pPr>
                      <a:r>
                        <a:rPr lang="en-GB" sz="800" dirty="0">
                          <a:effectLst/>
                        </a:rPr>
                        <a:t> </a:t>
                      </a:r>
                      <a:endParaRPr lang="zh-CN" sz="100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146545765"/>
                  </a:ext>
                </a:extLst>
              </a:tr>
            </a:tbl>
          </a:graphicData>
        </a:graphic>
      </p:graphicFrame>
    </p:spTree>
    <p:extLst>
      <p:ext uri="{BB962C8B-B14F-4D97-AF65-F5344CB8AC3E}">
        <p14:creationId xmlns:p14="http://schemas.microsoft.com/office/powerpoint/2010/main" val="329810561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116</TotalTime>
  <Words>248</Words>
  <Application>Microsoft Office PowerPoint</Application>
  <PresentationFormat>宽屏</PresentationFormat>
  <Paragraphs>33</Paragraphs>
  <Slides>2</Slides>
  <Notes>1</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vt:i4>
      </vt:variant>
    </vt:vector>
  </HeadingPairs>
  <TitlesOfParts>
    <vt:vector size="7" baseType="lpstr">
      <vt:lpstr>等线</vt:lpstr>
      <vt:lpstr>等线 Light</vt:lpstr>
      <vt:lpstr>Arial</vt:lpstr>
      <vt:lpstr>Times New Roman</vt:lpstr>
      <vt:lpstr>Office 主题​​</vt:lpstr>
      <vt:lpstr>Moderator's summary for discussion [95e-45-Band-n30]  RAN4 Vice-Chair (Samsung) </vt:lpstr>
      <vt:lpstr>Status summary</vt:lpstr>
    </vt:vector>
  </TitlesOfParts>
  <Company>P R 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[94e-34-RAN4-R17-Spectrum]</dc:title>
  <dc:creator>Haijie Qiu_Samsung</dc:creator>
  <cp:lastModifiedBy>Haijie Qiu</cp:lastModifiedBy>
  <cp:revision>20</cp:revision>
  <dcterms:created xsi:type="dcterms:W3CDTF">2021-12-16T10:19:23Z</dcterms:created>
  <dcterms:modified xsi:type="dcterms:W3CDTF">2022-03-23T12:20:55Z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ies>
</file>