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15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998E-4426-4E5B-B4CD-EB86D19585BA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523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998E-4426-4E5B-B4CD-EB86D19585BA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598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998E-4426-4E5B-B4CD-EB86D19585BA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291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998E-4426-4E5B-B4CD-EB86D19585BA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405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998E-4426-4E5B-B4CD-EB86D19585BA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611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998E-4426-4E5B-B4CD-EB86D19585BA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02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998E-4426-4E5B-B4CD-EB86D19585BA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364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998E-4426-4E5B-B4CD-EB86D19585BA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136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998E-4426-4E5B-B4CD-EB86D19585BA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412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998E-4426-4E5B-B4CD-EB86D19585BA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957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998E-4426-4E5B-B4CD-EB86D19585BA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832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8998E-4426-4E5B-B4CD-EB86D19585BA}" type="datetimeFigureOut">
              <a:rPr lang="en-US" smtClean="0"/>
              <a:t>3/21/2022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EA935-E041-446A-ADAF-C75231674F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867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[95e-44-R17-IoT-NTN-WI</a:t>
            </a:r>
            <a:r>
              <a:rPr lang="en-US" dirty="0" smtClean="0"/>
              <a:t>]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Moderator Summary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/>
              <a:t>3GPP TSG RAN 95E</a:t>
            </a:r>
            <a:r>
              <a:rPr lang="en-US" b="1" dirty="0">
                <a:latin typeface="+mj-lt"/>
              </a:rPr>
              <a:t>	</a:t>
            </a:r>
            <a:r>
              <a:rPr lang="en-US" b="1" dirty="0" smtClean="0"/>
              <a:t>RP-220904</a:t>
            </a:r>
            <a:endParaRPr lang="en-US" b="1" dirty="0"/>
          </a:p>
          <a:p>
            <a:pPr>
              <a:tabLst>
                <a:tab pos="11199813" algn="r"/>
              </a:tabLst>
            </a:pPr>
            <a:r>
              <a:rPr lang="en-US" dirty="0">
                <a:latin typeface="+mj-lt"/>
              </a:rPr>
              <a:t>March 17 - 23, 2022</a:t>
            </a:r>
            <a:r>
              <a:rPr lang="en-US" dirty="0"/>
              <a:t>	</a:t>
            </a:r>
            <a:r>
              <a:rPr lang="en-US" dirty="0">
                <a:latin typeface="+mj-lt"/>
              </a:rPr>
              <a:t>Agenda Item </a:t>
            </a:r>
            <a:r>
              <a:rPr lang="en-US" dirty="0" smtClean="0">
                <a:latin typeface="+mj-lt"/>
              </a:rPr>
              <a:t>10.4.3</a:t>
            </a:r>
            <a:endParaRPr lang="en-US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3889" y="6136105"/>
            <a:ext cx="15761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MediaTek Inc.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5240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Moderator 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Endorse/Note the updated Status Report including changes listed in the following slide </a:t>
            </a:r>
          </a:p>
          <a:p>
            <a:pPr lvl="1"/>
            <a:r>
              <a:rPr lang="en-US" sz="1600" dirty="0" smtClean="0">
                <a:solidFill>
                  <a:schemeClr val="accent6"/>
                </a:solidFill>
              </a:rPr>
              <a:t>RP-220942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(was 749r02 in drafts)</a:t>
            </a:r>
          </a:p>
          <a:p>
            <a:r>
              <a:rPr lang="en-US" sz="2000" dirty="0" smtClean="0"/>
              <a:t>Approve the updated Exception Request including changes listed in the following slide</a:t>
            </a:r>
          </a:p>
          <a:p>
            <a:pPr lvl="1"/>
            <a:r>
              <a:rPr lang="en-US" sz="1600" dirty="0" smtClean="0">
                <a:solidFill>
                  <a:schemeClr val="accent6"/>
                </a:solidFill>
              </a:rPr>
              <a:t>RP-220943</a:t>
            </a:r>
            <a:r>
              <a:rPr lang="en-US" sz="1600" dirty="0" smtClean="0"/>
              <a:t> </a:t>
            </a:r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(was 750r01 in drafts)</a:t>
            </a:r>
          </a:p>
          <a:p>
            <a:endParaRPr lang="en-US" sz="2000" dirty="0" smtClean="0"/>
          </a:p>
          <a:p>
            <a:r>
              <a:rPr lang="en-US" sz="2000" dirty="0" smtClean="0"/>
              <a:t>For item “</a:t>
            </a:r>
            <a:r>
              <a:rPr lang="en-US" sz="1800" i="1" dirty="0" err="1" smtClean="0"/>
              <a:t>i</a:t>
            </a:r>
            <a:r>
              <a:rPr lang="en-US" sz="1800" i="1" dirty="0" smtClean="0"/>
              <a:t>) Clarify how each PLMN sharing the same RAN indicates support for discontinuous coverage, whether it is implicit indication common for all PLMNs sharing the RAN or explicit indication.</a:t>
            </a:r>
            <a:r>
              <a:rPr lang="en-US" sz="2000" dirty="0" smtClean="0"/>
              <a:t>”</a:t>
            </a:r>
          </a:p>
          <a:p>
            <a:pPr lvl="1"/>
            <a:r>
              <a:rPr lang="en-US" sz="1600" dirty="0" smtClean="0"/>
              <a:t>No consensus to list it in ER/SR</a:t>
            </a:r>
          </a:p>
          <a:p>
            <a:pPr lvl="1"/>
            <a:r>
              <a:rPr lang="en-US" sz="1600" b="1" dirty="0" smtClean="0"/>
              <a:t>Moderator proposal: </a:t>
            </a:r>
            <a:r>
              <a:rPr lang="en-US" sz="1600" dirty="0" smtClean="0"/>
              <a:t>Forward compatibility (BCCH signaling) should be discussed [RAN2</a:t>
            </a:r>
            <a:r>
              <a:rPr lang="en-US" sz="1600" dirty="0"/>
              <a:t>]</a:t>
            </a:r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5379631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Status Report and Exception Request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000" dirty="0" smtClean="0"/>
              <a:t>Status Report (</a:t>
            </a:r>
            <a:r>
              <a:rPr lang="en-US" sz="2000" dirty="0" smtClean="0">
                <a:solidFill>
                  <a:schemeClr val="accent6"/>
                </a:solidFill>
              </a:rPr>
              <a:t>RP-220942</a:t>
            </a:r>
            <a:r>
              <a:rPr lang="en-US" sz="2000" dirty="0" smtClean="0"/>
              <a:t>) </a:t>
            </a:r>
          </a:p>
          <a:p>
            <a:r>
              <a:rPr lang="en-US" sz="1600" dirty="0" smtClean="0"/>
              <a:t>To include the following </a:t>
            </a:r>
            <a:r>
              <a:rPr lang="en-US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changes</a:t>
            </a:r>
            <a:r>
              <a:rPr lang="en-US" sz="1600" dirty="0" smtClean="0"/>
              <a:t>:</a:t>
            </a:r>
            <a:endParaRPr lang="en-US" sz="16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 smtClean="0"/>
              <a:t>§2.1.2 Remaining Open Issues (RAN1)</a:t>
            </a:r>
          </a:p>
          <a:p>
            <a:pPr lvl="1"/>
            <a:r>
              <a:rPr lang="en-GB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Complete maintenance phase for 8.14.1 and </a:t>
            </a:r>
            <a:r>
              <a:rPr lang="en-GB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8.14.2</a:t>
            </a:r>
          </a:p>
          <a:p>
            <a:pPr lvl="1"/>
            <a:r>
              <a:rPr lang="en-US" sz="13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NOTE: Details of uplink segment gaps as agreed in RAN1#107-e will be addressed in maintenance phase for 8.14.1</a:t>
            </a:r>
            <a:endParaRPr lang="en-US" sz="1300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 smtClean="0"/>
          </a:p>
          <a:p>
            <a:r>
              <a:rPr lang="en-US" sz="1600" dirty="0" smtClean="0"/>
              <a:t>§2.2.2 Remaining Open Issues (RAN2)</a:t>
            </a:r>
          </a:p>
          <a:p>
            <a:pPr lvl="1"/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 regarding signaled ephemeris type (FFS if two, three of four types and the details on semantics) for discontinuous coverage </a:t>
            </a:r>
          </a:p>
          <a:p>
            <a:pPr lvl="1"/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 whether epoch time </a:t>
            </a:r>
            <a:r>
              <a:rPr lang="en-US" sz="13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discontinuous coverage 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 be optional and be implicitly derived when not provided</a:t>
            </a:r>
          </a:p>
          <a:p>
            <a:pPr lvl="1"/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 whether to in addition to BCCH provide the option to share the information by dedicated RRC signaling for discontinuous coverage</a:t>
            </a:r>
          </a:p>
          <a:p>
            <a:pPr lvl="1"/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 whether anything need to be specified for AS-NAS interaction while the UE is out of coverage </a:t>
            </a:r>
          </a:p>
          <a:p>
            <a:pPr lvl="1"/>
            <a:r>
              <a:rPr lang="en-GB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 if to introduce 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additional parameters for further enhanced spatial coverage prediction (like satellite footprint reference point, satellite coverage radius or elevation angle) for discontinuous coverage</a:t>
            </a:r>
          </a:p>
          <a:p>
            <a:pPr lvl="1"/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Parameters for prediction of discontinuous coverage and handling of the new SIB</a:t>
            </a:r>
          </a:p>
          <a:p>
            <a:pPr lvl="1"/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Signaling </a:t>
            </a:r>
            <a:r>
              <a:rPr lang="en-US" sz="13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details and value range for </a:t>
            </a:r>
            <a:r>
              <a:rPr lang="en-US" sz="13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reporting </a:t>
            </a:r>
            <a:r>
              <a:rPr lang="en-US" sz="13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remaining GNSS position validity duration to the network</a:t>
            </a:r>
          </a:p>
          <a:p>
            <a:pPr lvl="1"/>
            <a:r>
              <a:rPr lang="en-US" sz="13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FFS on UE location information </a:t>
            </a:r>
            <a:r>
              <a:rPr lang="en-US" sz="13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reporting</a:t>
            </a:r>
            <a:endParaRPr lang="en-US" sz="1300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000" dirty="0" smtClean="0"/>
              <a:t>Exception Request (</a:t>
            </a:r>
            <a:r>
              <a:rPr lang="en-US" sz="2000" dirty="0" smtClean="0">
                <a:solidFill>
                  <a:schemeClr val="accent6"/>
                </a:solidFill>
              </a:rPr>
              <a:t>RP-220950</a:t>
            </a:r>
            <a:r>
              <a:rPr lang="en-US" sz="2000" dirty="0" smtClean="0"/>
              <a:t>)</a:t>
            </a:r>
          </a:p>
          <a:p>
            <a:r>
              <a:rPr lang="en-US" sz="1500" dirty="0" smtClean="0"/>
              <a:t>To include the following </a:t>
            </a:r>
            <a:r>
              <a:rPr lang="en-US" sz="15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changes</a:t>
            </a:r>
            <a:r>
              <a:rPr lang="en-US" sz="1400" dirty="0" smtClean="0"/>
              <a:t>:</a:t>
            </a:r>
            <a:endParaRPr lang="en-US" sz="15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500" dirty="0" smtClean="0">
              <a:solidFill>
                <a:srgbClr val="FF0000"/>
              </a:solidFill>
            </a:endParaRPr>
          </a:p>
          <a:p>
            <a:pPr lvl="1" hangingPunct="0"/>
            <a:r>
              <a:rPr lang="en-GB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Prediction of discontinuous coverage: 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GB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Address the FFS regarding signalled ephemeris type (FFS if two, three of four types and the details on semantics).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GB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Address the FFS whether epoch time could be optional and be implicitly derived when not provided. 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GB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Address the FFS whether in addition to BCCH provide the option to share the information by dedicated RRC signalling, 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GB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Address the FFS whether anything need to be specified for AS-NAS interaction while the UE is out of coverage. 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GB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time allows, address the open issue on an additional parameter for further enhanced spatial coverage prediction (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satellite footprint reference point on ground, satellite coverage radius)</a:t>
            </a:r>
          </a:p>
          <a:p>
            <a:pPr lvl="2"/>
            <a:r>
              <a:rPr lang="en-GB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Parameters for prediction of discontinuous coverage and handling of the new SIB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GNSS </a:t>
            </a:r>
            <a:r>
              <a:rPr lang="en-GB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Position Validity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GB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Address Signalling </a:t>
            </a:r>
            <a:r>
              <a:rPr lang="en-GB" sz="13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details including value range </a:t>
            </a:r>
            <a:r>
              <a:rPr lang="en-GB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GNSS position validity remaining time </a:t>
            </a:r>
            <a:r>
              <a:rPr lang="en-GB" sz="13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reporting to the network</a:t>
            </a:r>
            <a:endParaRPr lang="en-US" sz="1300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Location </a:t>
            </a:r>
            <a:r>
              <a:rPr lang="en-GB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Reporting</a:t>
            </a: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GB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Address the FFS on UE location information reporting</a:t>
            </a:r>
            <a:endParaRPr lang="en-US" sz="13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378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476</Words>
  <Application>Microsoft Office PowerPoint</Application>
  <PresentationFormat>Widescreen</PresentationFormat>
  <Paragraphs>45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[95e-44-R17-IoT-NTN-WI]</vt:lpstr>
      <vt:lpstr>Moderator proposals</vt:lpstr>
      <vt:lpstr>Status Report and Exception Request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[95e-44-R17-IoT-NTN-WI]</dc:title>
  <dc:creator>Rev MediaTek Inc.</dc:creator>
  <cp:lastModifiedBy>Rev MediaTek Inc.</cp:lastModifiedBy>
  <cp:revision>12</cp:revision>
  <dcterms:created xsi:type="dcterms:W3CDTF">2022-03-21T11:43:08Z</dcterms:created>
  <dcterms:modified xsi:type="dcterms:W3CDTF">2022-03-21T12:12:25Z</dcterms:modified>
</cp:coreProperties>
</file>