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0" r:id="rId1"/>
  </p:sldMasterIdLst>
  <p:notesMasterIdLst>
    <p:notesMasterId r:id="rId8"/>
  </p:notesMasterIdLst>
  <p:handoutMasterIdLst>
    <p:handoutMasterId r:id="rId9"/>
  </p:handoutMasterIdLst>
  <p:sldIdLst>
    <p:sldId id="386" r:id="rId2"/>
    <p:sldId id="691" r:id="rId3"/>
    <p:sldId id="693" r:id="rId4"/>
    <p:sldId id="692" r:id="rId5"/>
    <p:sldId id="694" r:id="rId6"/>
    <p:sldId id="695" r:id="rId7"/>
  </p:sldIdLst>
  <p:sldSz cx="9906000" cy="6858000" type="A4"/>
  <p:notesSz cx="9939338" cy="14368463"/>
  <p:defaultTextStyle>
    <a:defPPr>
      <a:defRPr lang="ko-KR"/>
    </a:defPPr>
    <a:lvl1pPr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340890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682967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025044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367121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1710385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052462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2394539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2736616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3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528">
          <p15:clr>
            <a:srgbClr val="A4A3A4"/>
          </p15:clr>
        </p15:guide>
        <p15:guide id="2" pos="313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BF1FB7"/>
    <a:srgbClr val="DE007F"/>
    <a:srgbClr val="FCFF8B"/>
    <a:srgbClr val="70126C"/>
    <a:srgbClr val="000000"/>
    <a:srgbClr val="41067C"/>
    <a:srgbClr val="C5FFE5"/>
    <a:srgbClr val="B7EEFF"/>
    <a:srgbClr val="8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2" autoAdjust="0"/>
    <p:restoredTop sz="79442" autoAdjust="0"/>
  </p:normalViewPr>
  <p:slideViewPr>
    <p:cSldViewPr showGuides="1">
      <p:cViewPr varScale="1">
        <p:scale>
          <a:sx n="89" d="100"/>
          <a:sy n="89" d="100"/>
        </p:scale>
        <p:origin x="1152" y="43"/>
      </p:cViewPr>
      <p:guideLst>
        <p:guide orient="horz" pos="572"/>
        <p:guide pos="3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144" y="-102"/>
      </p:cViewPr>
      <p:guideLst>
        <p:guide orient="horz" pos="4528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2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265C7B8E-68A4-48F8-8A9E-9A1210F08B75}" type="datetimeFigureOut">
              <a:rPr lang="ko-KR" altLang="en-US"/>
              <a:pPr/>
              <a:t>2022-03-23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2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1DB528DD-67BB-436A-980F-1F80135FCDD2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38165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A025DB50-0C8C-432C-A28D-E8530F544757}" type="datetimeFigureOut">
              <a:rPr lang="ko-KR" altLang="en-US"/>
              <a:pPr/>
              <a:t>2022-03-23</a:t>
            </a:fld>
            <a:endParaRPr lang="en-US" altLang="ko-KR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992313" y="6822785"/>
            <a:ext cx="7954716" cy="64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3AF4E376-1295-4435-B33B-69A02C6185F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36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0890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2967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5044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67121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09781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1738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3695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35650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43196" y="2492896"/>
            <a:ext cx="8419609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486392" y="4429132"/>
            <a:ext cx="6933217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95055" y="60097"/>
            <a:ext cx="8915891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95055" y="836712"/>
            <a:ext cx="8915891" cy="5688632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6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6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6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6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6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 bwMode="auto">
          <a:xfrm>
            <a:off x="495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 bwMode="auto">
          <a:xfrm>
            <a:off x="3384305" y="6356804"/>
            <a:ext cx="31373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 bwMode="auto">
          <a:xfrm>
            <a:off x="7099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fld id="{75842C2F-6543-43EF-BF80-29CBE5C6C36C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5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2pPr>
      <a:lvl3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3pPr>
      <a:lvl4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4pPr>
      <a:lvl5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5pPr>
      <a:lvl6pPr marL="342077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6pPr>
      <a:lvl7pPr marL="684154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7pPr>
      <a:lvl8pPr marL="1026231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8pPr>
      <a:lvl9pPr marL="1368308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58706" indent="-358706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7988" indent="-299317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270" indent="-239929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594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461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496687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2838764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180841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3522918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77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54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31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08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385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62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39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16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14" descr="BK.png"/>
          <p:cNvPicPr>
            <a:picLocks noChangeAspect="1"/>
          </p:cNvPicPr>
          <p:nvPr/>
        </p:nvPicPr>
        <p:blipFill>
          <a:blip r:embed="rId2" cstate="print"/>
          <a:srcRect l="4326" r="10626"/>
          <a:stretch>
            <a:fillRect/>
          </a:stretch>
        </p:blipFill>
        <p:spPr bwMode="auto">
          <a:xfrm>
            <a:off x="0" y="-27384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0" y="2492896"/>
            <a:ext cx="9906000" cy="1944216"/>
          </a:xfrm>
        </p:spPr>
        <p:txBody>
          <a:bodyPr/>
          <a:lstStyle/>
          <a:p>
            <a:pPr lvl="0" eaLnBrk="1" hangingPunct="1">
              <a:defRPr/>
            </a:pPr>
            <a:r>
              <a:rPr lang="en-US" altLang="ko-KR" sz="3600" dirty="0" smtClean="0">
                <a:latin typeface="맑은 고딕" pitchFamily="50" charset="-127"/>
                <a:ea typeface="맑은 고딕" pitchFamily="50" charset="-127"/>
              </a:rPr>
              <a:t>For GTW discussion</a:t>
            </a:r>
            <a:endParaRPr lang="ko-KR" altLang="en-US" sz="3600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 on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DRX in Layer-2 UE-to-Network relay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RAN2#116e (November 2021) made the following agreements:</a:t>
            </a:r>
          </a:p>
          <a:p>
            <a:endParaRPr lang="en-US" altLang="ko-KR" dirty="0" smtClean="0"/>
          </a:p>
          <a:p>
            <a:endParaRPr lang="en-GB" altLang="ko-KR" dirty="0" smtClean="0"/>
          </a:p>
          <a:p>
            <a:endParaRPr lang="en-GB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The WID approved in RAN#94e (December 2021) has the following objective: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Email thread </a:t>
            </a:r>
            <a:r>
              <a:rPr lang="en-US" altLang="ko-KR" dirty="0"/>
              <a:t>[95e-24-R18-SLRelay-DRX] </a:t>
            </a:r>
            <a:r>
              <a:rPr lang="en-US" altLang="ko-KR" dirty="0" smtClean="0"/>
              <a:t>discussed how to draw a conclusion and update the WID.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6536" y="1196752"/>
            <a:ext cx="8496944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1: RAN2 confirms Rel-17 SL-DRX design can be reused for relay-related </a:t>
            </a:r>
            <a:r>
              <a:rPr lang="en-US" altLang="ko-KR" sz="1600" dirty="0" err="1">
                <a:latin typeface="맑은 고딕" pitchFamily="50" charset="-127"/>
                <a:ea typeface="맑은 고딕" pitchFamily="50" charset="-127"/>
              </a:rPr>
              <a:t>ProSe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communication in layer-3 relay without additional specific solution discussion/specification effort.</a:t>
            </a:r>
          </a:p>
          <a:p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2: Keep RAN2 previous agreement (prioritize the non-relay case without consideration of relay specific optimization in Rel-17) but </a:t>
            </a:r>
            <a:r>
              <a:rPr lang="en-US" altLang="ko-KR" sz="1600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we’re not going to make any conclusion if L2 relay-related </a:t>
            </a:r>
            <a:r>
              <a:rPr lang="en-US" altLang="ko-KR" sz="1600" dirty="0" err="1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ProSe</a:t>
            </a:r>
            <a:r>
              <a:rPr lang="en-US" altLang="ko-KR" sz="1600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communication is supported or not in Rel-17 now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3: RAN2 confirms Rel-17 SL-DRX design can be reused for L3 relay-related </a:t>
            </a:r>
            <a:r>
              <a:rPr lang="en-US" altLang="ko-KR" sz="1600" dirty="0" err="1">
                <a:latin typeface="맑은 고딕" pitchFamily="50" charset="-127"/>
                <a:ea typeface="맑은 고딕" pitchFamily="50" charset="-127"/>
              </a:rPr>
              <a:t>ProSe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discovery without additional specific solution discussion/specification effort (by applying SL default-DRX configuration). </a:t>
            </a:r>
            <a:r>
              <a:rPr lang="en-US" altLang="ko-KR" sz="1600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No conclusion if L2 relay-related </a:t>
            </a:r>
            <a:r>
              <a:rPr lang="en-US" altLang="ko-KR" sz="1600" dirty="0" err="1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ProSe</a:t>
            </a:r>
            <a:r>
              <a:rPr lang="en-US" altLang="ko-KR" sz="1600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discovery is supported or not in Rel-17 now. RAN2 does not specify any restriction now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6536" y="4437112"/>
            <a:ext cx="849694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4. </a:t>
            </a:r>
            <a:r>
              <a:rPr lang="en-US" altLang="ko-KR" sz="1600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Support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of </a:t>
            </a:r>
            <a:r>
              <a:rPr lang="en-US" altLang="ko-KR" sz="1600" dirty="0" err="1">
                <a:latin typeface="맑은 고딕" pitchFamily="50" charset="-127"/>
                <a:ea typeface="맑은 고딕" pitchFamily="50" charset="-127"/>
              </a:rPr>
              <a:t>sidelink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DRX for Layer-2 UE-to-Network </a:t>
            </a:r>
            <a:r>
              <a:rPr lang="en-US" altLang="ko-KR" sz="1600" dirty="0" err="1">
                <a:latin typeface="맑은 고딕" pitchFamily="50" charset="-127"/>
                <a:ea typeface="맑은 고딕" pitchFamily="50" charset="-127"/>
              </a:rPr>
              <a:t>sidelink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relay operation </a:t>
            </a:r>
            <a:r>
              <a:rPr lang="en-US" altLang="ko-KR" sz="1600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if not done in Rel-17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[RAN2]</a:t>
            </a:r>
          </a:p>
          <a:p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Note </a:t>
            </a:r>
            <a:r>
              <a:rPr lang="en-US" altLang="ko-KR" sz="1600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4A: This objective is to be checked in RAN#95e</a:t>
            </a:r>
            <a:r>
              <a:rPr lang="en-US" altLang="ko-KR" sz="160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600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1151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over [95e-24-R18-SLRelay-DRX]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ko-KR" dirty="0" smtClean="0"/>
              <a:t>What the moderator has observed so far can be summarized as follows:</a:t>
            </a:r>
          </a:p>
          <a:p>
            <a:pPr lvl="1"/>
            <a:r>
              <a:rPr lang="en-GB" altLang="ko-KR" dirty="0" smtClean="0"/>
              <a:t>It is the majority view that Rel-17 SL DRX specifications support Layer-2 UE-to-Network relay. These companies propose to remove Objective 4 from Rel-18 WID.</a:t>
            </a:r>
          </a:p>
          <a:p>
            <a:pPr lvl="1"/>
            <a:r>
              <a:rPr lang="en-GB" altLang="ko-KR" dirty="0" smtClean="0"/>
              <a:t>A number of companies are of the opinion that the support of SL DRX is unclear or insufficiently specified for Layer-2 UE-to-Network relay in Rel-17, in particular on how SL DRX configuration can be determined. These companies propose to revise Objective 4 to start some RAN2 work in Rel-18.</a:t>
            </a:r>
          </a:p>
          <a:p>
            <a:pPr lvl="1"/>
            <a:r>
              <a:rPr lang="en-GB" altLang="ko-KR" dirty="0" smtClean="0"/>
              <a:t>During the discussion, the following RAN2 agreements were mentioned in relation to how the UEs in the scenario are configured with SL DRX:</a:t>
            </a:r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2"/>
            <a:r>
              <a:rPr lang="en-GB" altLang="ko-KR" dirty="0" smtClean="0"/>
              <a:t>If these agreements </a:t>
            </a:r>
            <a:r>
              <a:rPr lang="en-GB" altLang="ko-KR" dirty="0" smtClean="0"/>
              <a:t>mean </a:t>
            </a:r>
            <a:r>
              <a:rPr lang="en-GB" altLang="ko-KR" dirty="0" smtClean="0"/>
              <a:t>“support” irrespective of the level of optimization, a conclusion on Objective 4 can be drawn and the group can discuss whether additional enhancements are necessary in Rel-18.</a:t>
            </a:r>
          </a:p>
          <a:p>
            <a:pPr lvl="3"/>
            <a:r>
              <a:rPr lang="en-GB" altLang="ko-KR" dirty="0" smtClean="0"/>
              <a:t>Updating the WID objective or using TEI18 was mentioned.</a:t>
            </a:r>
            <a:endParaRPr lang="en-GB" altLang="ko-KR" dirty="0"/>
          </a:p>
          <a:p>
            <a:pPr lvl="2"/>
            <a:endParaRPr lang="en-GB" altLang="ko-KR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920552" y="3293102"/>
            <a:ext cx="8496944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(RAN2#116bis-e) 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For unicast and TX UE in RRC CONNECTED and Mode 1 RA, the serving </a:t>
            </a:r>
            <a:r>
              <a:rPr lang="en-US" altLang="ko-KR" sz="1400" dirty="0" err="1">
                <a:latin typeface="맑은 고딕" pitchFamily="50" charset="-127"/>
                <a:ea typeface="맑은 고딕" pitchFamily="50" charset="-127"/>
              </a:rPr>
              <a:t>gNB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of TX UE determines the SL DRX configurations for RX UE. 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(RAN2#116bis-e)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For 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unicast and TX UE in RRC CONNECTED and Mode 2 RA, TX UE determines SL DRX for RX UE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(RAN2#116bis-e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) For IDLE/INACTIVE/OOC UE, It is up to TX UE implementation to set sl-DRX-ConfigUC-PC5.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(RAN2#116)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gNB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directly configures relay UE for PC5 </a:t>
            </a:r>
            <a:r>
              <a:rPr lang="en-US" altLang="ko-KR" sz="1400" dirty="0" err="1">
                <a:latin typeface="맑은 고딕" pitchFamily="50" charset="-127"/>
                <a:ea typeface="맑은 고딕" pitchFamily="50" charset="-127"/>
              </a:rPr>
              <a:t>QoS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configuration via </a:t>
            </a:r>
            <a:r>
              <a:rPr lang="en-US" altLang="ko-KR" sz="1400" dirty="0" err="1">
                <a:latin typeface="맑은 고딕" pitchFamily="50" charset="-127"/>
                <a:ea typeface="맑은 고딕" pitchFamily="50" charset="-127"/>
              </a:rPr>
              <a:t>Uu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RRC </a:t>
            </a:r>
            <a:r>
              <a:rPr lang="en-US" altLang="ko-KR" sz="1400" dirty="0" err="1">
                <a:latin typeface="맑은 고딕" pitchFamily="50" charset="-127"/>
                <a:ea typeface="맑은 고딕" pitchFamily="50" charset="-127"/>
              </a:rPr>
              <a:t>signalling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. And </a:t>
            </a:r>
            <a:r>
              <a:rPr lang="en-US" altLang="ko-KR" sz="1400" dirty="0" err="1">
                <a:latin typeface="맑은 고딕" pitchFamily="50" charset="-127"/>
                <a:ea typeface="맑은 고딕" pitchFamily="50" charset="-127"/>
              </a:rPr>
              <a:t>gNB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also directly configures remote UE for PC5 </a:t>
            </a:r>
            <a:r>
              <a:rPr lang="en-US" altLang="ko-KR" sz="1400" dirty="0" err="1">
                <a:latin typeface="맑은 고딕" pitchFamily="50" charset="-127"/>
                <a:ea typeface="맑은 고딕" pitchFamily="50" charset="-127"/>
              </a:rPr>
              <a:t>QoS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configuration via </a:t>
            </a:r>
            <a:r>
              <a:rPr lang="en-US" altLang="ko-KR" sz="1400" dirty="0" err="1">
                <a:latin typeface="맑은 고딕" pitchFamily="50" charset="-127"/>
                <a:ea typeface="맑은 고딕" pitchFamily="50" charset="-127"/>
              </a:rPr>
              <a:t>Uu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RRC </a:t>
            </a:r>
            <a:r>
              <a:rPr lang="en-US" altLang="ko-KR" sz="1400" dirty="0" err="1">
                <a:latin typeface="맑은 고딕" pitchFamily="50" charset="-127"/>
                <a:ea typeface="맑은 고딕" pitchFamily="50" charset="-127"/>
              </a:rPr>
              <a:t>signalling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(RAN2#117e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Add 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a NOTE that </a:t>
            </a:r>
            <a:r>
              <a:rPr lang="en-US" altLang="ko-KR" sz="1400" dirty="0" err="1">
                <a:latin typeface="맑은 고딕" pitchFamily="50" charset="-127"/>
                <a:ea typeface="맑은 고딕" pitchFamily="50" charset="-127"/>
              </a:rPr>
              <a:t>Tx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-UE derives the DRX setting by taking assistance information into account (detailed wording left to RRC running-CR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discussion).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5212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 status after the extended 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692696"/>
            <a:ext cx="8915891" cy="5832648"/>
          </a:xfrm>
        </p:spPr>
        <p:txBody>
          <a:bodyPr/>
          <a:lstStyle/>
          <a:p>
            <a:r>
              <a:rPr lang="en-US" altLang="ko-KR" dirty="0" smtClean="0"/>
              <a:t>The moderator made two proposals each of which consists of the “original proposal” supported by the majority and an “alternative” which was mentioned during the final round.</a:t>
            </a:r>
          </a:p>
          <a:p>
            <a:r>
              <a:rPr lang="en-US" altLang="ko-KR" dirty="0" smtClean="0"/>
              <a:t>Proposal 1:</a:t>
            </a:r>
          </a:p>
          <a:p>
            <a:pPr lvl="1"/>
            <a:r>
              <a:rPr lang="en-US" altLang="ko-KR" dirty="0"/>
              <a:t>(Original proposal) It is concluded that Rel-17 SL DRX supports Layer-2 UE-to-Network relay operation. This does not preclude potential future discussion on the enhancements related to it in Rel-18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Support of accept: </a:t>
            </a:r>
            <a:r>
              <a:rPr lang="en-GB" altLang="ko-KR" dirty="0"/>
              <a:t>Apple, LGE, OPPO, </a:t>
            </a:r>
            <a:r>
              <a:rPr lang="en-GB" altLang="ko-KR" dirty="0" err="1"/>
              <a:t>Futurewei</a:t>
            </a:r>
            <a:r>
              <a:rPr lang="en-GB" altLang="ko-KR" dirty="0"/>
              <a:t>, Intel, </a:t>
            </a:r>
            <a:r>
              <a:rPr lang="en-GB" altLang="ko-KR" dirty="0" err="1"/>
              <a:t>Xiaomi</a:t>
            </a:r>
            <a:r>
              <a:rPr lang="en-GB" altLang="ko-KR" dirty="0"/>
              <a:t>, ZTE, Huawei, Samsung, CTSI, Nokia, </a:t>
            </a:r>
            <a:r>
              <a:rPr lang="en-GB" altLang="ko-KR" dirty="0" err="1"/>
              <a:t>Spreadtrum</a:t>
            </a:r>
            <a:r>
              <a:rPr lang="en-GB" altLang="ko-KR" dirty="0"/>
              <a:t>, New H3C Technologies, </a:t>
            </a:r>
            <a:r>
              <a:rPr lang="en-GB" altLang="ko-KR" dirty="0" err="1"/>
              <a:t>MediaTek</a:t>
            </a:r>
            <a:r>
              <a:rPr lang="en-GB" altLang="ko-KR" dirty="0"/>
              <a:t> (14)</a:t>
            </a: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Alternative) It is concluded that Layer-2 UE-to-Network Relay may use Rel-17 SL DRX procedures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Support or accept: </a:t>
            </a:r>
            <a:r>
              <a:rPr lang="en-GB" altLang="ko-KR" dirty="0" err="1"/>
              <a:t>MediaTek</a:t>
            </a:r>
            <a:r>
              <a:rPr lang="en-GB" altLang="ko-KR" dirty="0"/>
              <a:t> (1)</a:t>
            </a:r>
            <a:endParaRPr lang="ko-KR" altLang="ko-KR"/>
          </a:p>
          <a:p>
            <a:pPr lvl="1"/>
            <a:r>
              <a:rPr lang="en-GB" altLang="ko-KR" dirty="0" smtClean="0"/>
              <a:t>Other view</a:t>
            </a:r>
          </a:p>
          <a:p>
            <a:pPr lvl="2"/>
            <a:r>
              <a:rPr lang="en-GB" altLang="ko-KR" dirty="0" smtClean="0"/>
              <a:t>Okay </a:t>
            </a:r>
            <a:r>
              <a:rPr lang="en-GB" altLang="ko-KR" dirty="0"/>
              <a:t>with alternative if “w/o any further enhancements” is added: Apple, LGE (2)</a:t>
            </a:r>
          </a:p>
          <a:p>
            <a:pPr lvl="2"/>
            <a:r>
              <a:rPr lang="en-GB" altLang="ko-KR" dirty="0" smtClean="0"/>
              <a:t>The </a:t>
            </a:r>
            <a:r>
              <a:rPr lang="en-GB" altLang="ko-KR" dirty="0"/>
              <a:t>L2 Relay </a:t>
            </a:r>
            <a:r>
              <a:rPr lang="en-GB" altLang="ko-KR" dirty="0" err="1"/>
              <a:t>behavior</a:t>
            </a:r>
            <a:r>
              <a:rPr lang="en-GB" altLang="ko-KR" dirty="0"/>
              <a:t> on setting SL DRX is not specified: Qualcomm, Ericsson, CATT, Philips, </a:t>
            </a:r>
            <a:r>
              <a:rPr lang="en-GB" altLang="ko-KR" dirty="0" err="1"/>
              <a:t>InterDigital</a:t>
            </a:r>
            <a:r>
              <a:rPr lang="en-GB" altLang="ko-KR" dirty="0"/>
              <a:t> (5)</a:t>
            </a:r>
          </a:p>
          <a:p>
            <a:pPr lvl="2"/>
            <a:r>
              <a:rPr lang="en-GB" altLang="ko-KR" dirty="0" smtClean="0"/>
              <a:t>Okay </a:t>
            </a:r>
            <a:r>
              <a:rPr lang="en-GB" altLang="ko-KR" dirty="0"/>
              <a:t>with alternative if “(i.e. up to NW/UE implementation on whether to configure/support SL DRX for L2 relay case</a:t>
            </a:r>
            <a:r>
              <a:rPr lang="en-GB" altLang="ko-KR" dirty="0" smtClean="0"/>
              <a:t>)” is </a:t>
            </a:r>
            <a:r>
              <a:rPr lang="en-GB" altLang="ko-KR" dirty="0"/>
              <a:t>added: vivo, Ericsson, </a:t>
            </a:r>
            <a:r>
              <a:rPr lang="en-GB" altLang="ko-KR" dirty="0" err="1"/>
              <a:t>MediaTek</a:t>
            </a:r>
            <a:r>
              <a:rPr lang="en-GB" altLang="ko-KR" dirty="0"/>
              <a:t>, </a:t>
            </a:r>
            <a:r>
              <a:rPr lang="en-GB" altLang="ko-KR" dirty="0" err="1"/>
              <a:t>InterDigital</a:t>
            </a:r>
            <a:r>
              <a:rPr lang="en-GB" altLang="ko-KR" dirty="0"/>
              <a:t> (4)</a:t>
            </a:r>
          </a:p>
          <a:p>
            <a:pPr lvl="2"/>
            <a:r>
              <a:rPr lang="en-GB" altLang="ko-KR" dirty="0" smtClean="0"/>
              <a:t>Okay </a:t>
            </a:r>
            <a:r>
              <a:rPr lang="en-GB" altLang="ko-KR" dirty="0"/>
              <a:t>with alternative if “but its </a:t>
            </a:r>
            <a:r>
              <a:rPr lang="en-GB" altLang="ko-KR" dirty="0" err="1"/>
              <a:t>behavior</a:t>
            </a:r>
            <a:r>
              <a:rPr lang="en-GB" altLang="ko-KR" dirty="0"/>
              <a:t> is not specified” is added: Philips, </a:t>
            </a:r>
            <a:r>
              <a:rPr lang="en-GB" altLang="ko-KR" dirty="0" err="1"/>
              <a:t>InterDigital</a:t>
            </a:r>
            <a:r>
              <a:rPr lang="en-GB" altLang="ko-KR" dirty="0"/>
              <a:t> (2)</a:t>
            </a:r>
          </a:p>
          <a:p>
            <a:pPr lvl="2"/>
            <a:endParaRPr lang="en-GB" altLang="ko-KR" dirty="0" smtClean="0"/>
          </a:p>
          <a:p>
            <a:pPr lvl="2"/>
            <a:endParaRPr lang="en-GB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237933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 status after the extended 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692696"/>
            <a:ext cx="8915891" cy="5832648"/>
          </a:xfrm>
        </p:spPr>
        <p:txBody>
          <a:bodyPr/>
          <a:lstStyle/>
          <a:p>
            <a:r>
              <a:rPr lang="en-US" altLang="ko-KR" dirty="0" smtClean="0"/>
              <a:t>Proposal </a:t>
            </a:r>
            <a:r>
              <a:rPr lang="en-US" altLang="ko-KR" dirty="0"/>
              <a:t>2</a:t>
            </a:r>
            <a:r>
              <a:rPr lang="en-US" altLang="ko-KR" dirty="0" smtClean="0"/>
              <a:t>:</a:t>
            </a: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Original proposal) Objective 4 in the approved WID is removed. The revised WID in RP-220523 is </a:t>
            </a:r>
            <a:r>
              <a:rPr lang="en-US" altLang="ko-KR" dirty="0" smtClean="0"/>
              <a:t>approved</a:t>
            </a:r>
          </a:p>
          <a:p>
            <a:pPr lvl="2"/>
            <a:r>
              <a:rPr lang="en-US" altLang="ko-KR" dirty="0"/>
              <a:t>Support of </a:t>
            </a:r>
            <a:r>
              <a:rPr lang="en-US" altLang="ko-KR" dirty="0" smtClean="0"/>
              <a:t>accept: </a:t>
            </a:r>
            <a:r>
              <a:rPr lang="en-US" altLang="ko-KR" dirty="0"/>
              <a:t>Apple, LGE, OPPO, </a:t>
            </a:r>
            <a:r>
              <a:rPr lang="en-US" altLang="ko-KR" dirty="0" err="1"/>
              <a:t>Futurewei</a:t>
            </a:r>
            <a:r>
              <a:rPr lang="en-US" altLang="ko-KR" dirty="0"/>
              <a:t>, Intel, ZTE, vivo, Huawei, Samsung, CTSI, Nokia, </a:t>
            </a:r>
            <a:r>
              <a:rPr lang="en-US" altLang="ko-KR" dirty="0" err="1"/>
              <a:t>Spreadtrum</a:t>
            </a:r>
            <a:r>
              <a:rPr lang="en-US" altLang="ko-KR" dirty="0"/>
              <a:t>, New H3C Technologies (13)</a:t>
            </a:r>
            <a:endParaRPr lang="ko-KR" altLang="ko-KR"/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Alternative) Objective 4 is updated to “Specify necessary enhancements, if any, to the SL-DRX procedure to </a:t>
            </a:r>
            <a:r>
              <a:rPr lang="en-US" altLang="ko-KR" dirty="0" err="1"/>
              <a:t>optimise</a:t>
            </a:r>
            <a:r>
              <a:rPr lang="en-US" altLang="ko-KR" dirty="0"/>
              <a:t> the selection of the PC5 DRX configuration in Layer-2 UE-to-Network relay operation</a:t>
            </a:r>
            <a:r>
              <a:rPr lang="en-US" altLang="ko-KR" dirty="0" smtClean="0"/>
              <a:t>”</a:t>
            </a:r>
          </a:p>
          <a:p>
            <a:pPr lvl="2"/>
            <a:r>
              <a:rPr lang="en-US" altLang="ko-KR" dirty="0"/>
              <a:t>OPPO (if lower priority is given), Intel (if lower priority is given), </a:t>
            </a:r>
            <a:r>
              <a:rPr lang="en-US" altLang="ko-KR" dirty="0" err="1"/>
              <a:t>Xiaomi</a:t>
            </a:r>
            <a:r>
              <a:rPr lang="en-US" altLang="ko-KR" dirty="0"/>
              <a:t>, Ericsson, </a:t>
            </a:r>
            <a:r>
              <a:rPr lang="en-US" altLang="ko-KR" dirty="0" err="1"/>
              <a:t>MediaTek</a:t>
            </a:r>
            <a:r>
              <a:rPr lang="en-US" altLang="ko-KR" dirty="0"/>
              <a:t>, </a:t>
            </a:r>
            <a:r>
              <a:rPr lang="en-US" altLang="ko-KR" dirty="0" err="1"/>
              <a:t>InterDigital</a:t>
            </a:r>
            <a:r>
              <a:rPr lang="en-US" altLang="ko-KR" dirty="0"/>
              <a:t> (6)</a:t>
            </a:r>
          </a:p>
          <a:p>
            <a:pPr lvl="1"/>
            <a:r>
              <a:rPr lang="en-GB" altLang="ko-KR" dirty="0" smtClean="0"/>
              <a:t>Other view</a:t>
            </a:r>
          </a:p>
          <a:p>
            <a:pPr lvl="2"/>
            <a:r>
              <a:rPr lang="en-US" altLang="ko-KR" dirty="0"/>
              <a:t>Change “optimize” to “support” in alternative: Qualcomm, CATT, </a:t>
            </a:r>
            <a:r>
              <a:rPr lang="en-US" altLang="ko-KR" dirty="0" err="1"/>
              <a:t>InterDigital</a:t>
            </a:r>
            <a:r>
              <a:rPr lang="en-US" altLang="ko-KR" dirty="0"/>
              <a:t>, Philips (4)</a:t>
            </a:r>
            <a:endParaRPr lang="ko-KR" altLang="ko-KR"/>
          </a:p>
          <a:p>
            <a:pPr lvl="2"/>
            <a:r>
              <a:rPr lang="en-US" altLang="ko-KR" dirty="0"/>
              <a:t>Remove the note or change it to RAN#96e: Philips (1)</a:t>
            </a:r>
            <a:endParaRPr lang="ko-KR" altLang="ko-KR"/>
          </a:p>
          <a:p>
            <a:pPr lvl="2"/>
            <a:endParaRPr lang="en-GB" altLang="ko-KR" dirty="0" smtClean="0"/>
          </a:p>
          <a:p>
            <a:pPr lvl="2"/>
            <a:endParaRPr lang="en-GB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238814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Final proposal from the moderator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692696"/>
            <a:ext cx="8915891" cy="5832648"/>
          </a:xfrm>
        </p:spPr>
        <p:txBody>
          <a:bodyPr/>
          <a:lstStyle/>
          <a:p>
            <a:r>
              <a:rPr lang="en-US" altLang="ko-KR" dirty="0" smtClean="0"/>
              <a:t>The moderator proposes taking the original proposal or its modification. </a:t>
            </a:r>
            <a:r>
              <a:rPr lang="en-US" altLang="ko-KR" dirty="0"/>
              <a:t>Note that </a:t>
            </a:r>
            <a:r>
              <a:rPr lang="en-US" altLang="ko-KR" dirty="0" smtClean="0"/>
              <a:t>an alternative </a:t>
            </a:r>
            <a:r>
              <a:rPr lang="en-US" altLang="ko-KR" dirty="0"/>
              <a:t>is still kept to </a:t>
            </a:r>
            <a:r>
              <a:rPr lang="en-US" altLang="ko-KR" dirty="0" smtClean="0"/>
              <a:t>help the </a:t>
            </a:r>
            <a:r>
              <a:rPr lang="en-US" altLang="ko-KR" dirty="0"/>
              <a:t>GTW discussions. </a:t>
            </a:r>
            <a:endParaRPr lang="en-GB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Proposal 1:</a:t>
            </a:r>
          </a:p>
          <a:p>
            <a:pPr lvl="1"/>
            <a:r>
              <a:rPr lang="en-US" altLang="ko-KR" dirty="0"/>
              <a:t>(Modified original proposal) It is concluded that Rel-17 SL DRX supports Layer-2 UE-to-Network relay operation. </a:t>
            </a:r>
            <a:r>
              <a:rPr lang="en-US" altLang="ko-KR" u="sng" dirty="0"/>
              <a:t>It is understood that the determination of SL DRX is up to </a:t>
            </a:r>
            <a:r>
              <a:rPr lang="en-US" altLang="ko-KR" u="sng" dirty="0" err="1"/>
              <a:t>gNB</a:t>
            </a:r>
            <a:r>
              <a:rPr lang="en-US" altLang="ko-KR" u="sng" dirty="0"/>
              <a:t> or UE implementation in Rel-17.</a:t>
            </a:r>
            <a:r>
              <a:rPr lang="en-US" altLang="ko-KR" dirty="0"/>
              <a:t> This conclusion does not preclude potential future discussion on the enhancements related to it in Rel-18.</a:t>
            </a:r>
            <a:endParaRPr lang="ko-KR" altLang="ko-KR"/>
          </a:p>
          <a:p>
            <a:pPr lvl="1"/>
            <a:r>
              <a:rPr lang="en-US" altLang="ko-KR" dirty="0"/>
              <a:t>(Modified alternative) It is concluded that Layer-2 UE-to-Network Relay may use Rel-17 SL DRX procedures </a:t>
            </a:r>
            <a:r>
              <a:rPr lang="en-US" altLang="ko-KR" u="sng" dirty="0"/>
              <a:t>(i.e. up to NW/UE implementation on whether to configure/support SL DRX for L2 relay case</a:t>
            </a:r>
            <a:r>
              <a:rPr lang="en-US" altLang="ko-KR" u="sng" dirty="0" smtClean="0"/>
              <a:t>)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dirty="0" smtClean="0"/>
              <a:t>Proposal 2:</a:t>
            </a:r>
          </a:p>
          <a:p>
            <a:pPr lvl="1"/>
            <a:r>
              <a:rPr lang="en-US" altLang="ko-KR" dirty="0"/>
              <a:t>(Original proposal) Objective 4 in the approved WID is removed. The revised WID in RP-220523 is approved</a:t>
            </a:r>
            <a:endParaRPr lang="ko-KR" altLang="ko-KR"/>
          </a:p>
          <a:p>
            <a:pPr lvl="1"/>
            <a:r>
              <a:rPr lang="en-US" altLang="ko-KR" dirty="0"/>
              <a:t>(Modified alternative) Objective 4 is updated to “Specify necessary enhancements, if any, to the SL-DRX procedure to </a:t>
            </a:r>
            <a:r>
              <a:rPr lang="en-US" altLang="ko-KR" dirty="0" err="1"/>
              <a:t>optimise</a:t>
            </a:r>
            <a:r>
              <a:rPr lang="en-US" altLang="ko-KR" dirty="0"/>
              <a:t> the selection of the PC5 DRX configuration in Layer-2 UE-to-Network relay operation” </a:t>
            </a:r>
            <a:r>
              <a:rPr lang="en-US" altLang="ko-KR" u="sng" dirty="0"/>
              <a:t>with a note that this objective is of a lower priority</a:t>
            </a:r>
            <a:r>
              <a:rPr lang="en-US" altLang="ko-KR" dirty="0"/>
              <a:t>.</a:t>
            </a:r>
            <a:endParaRPr lang="ko-KR" altLang="ko-KR"/>
          </a:p>
          <a:p>
            <a:endParaRPr lang="en-US" altLang="ko-KR" dirty="0" smtClean="0"/>
          </a:p>
          <a:p>
            <a:endParaRPr lang="ko-KR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71302821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테마">
  <a:themeElements>
    <a:clrScheme name="7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25212</TotalTime>
  <Words>1075</Words>
  <Application>Microsoft Office PowerPoint</Application>
  <PresentationFormat>A4 용지(210x297mm)</PresentationFormat>
  <Paragraphs>92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굴림</vt:lpstr>
      <vt:lpstr>돋움</vt:lpstr>
      <vt:lpstr>맑은 고딕</vt:lpstr>
      <vt:lpstr>Arial</vt:lpstr>
      <vt:lpstr>Wingdings</vt:lpstr>
      <vt:lpstr>7_Office 테마</vt:lpstr>
      <vt:lpstr>For GTW discussion</vt:lpstr>
      <vt:lpstr>Discussion on sidelink DRX in Layer-2 UE-to-Network relay</vt:lpstr>
      <vt:lpstr>Discussion over [95e-24-R18-SLRelay-DRX] </vt:lpstr>
      <vt:lpstr>Discuss status after the extended round</vt:lpstr>
      <vt:lpstr>Discuss status after the extended round</vt:lpstr>
      <vt:lpstr>Final proposal from the moderator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Youngwoo Yun</dc:creator>
  <cp:lastModifiedBy>서한별/Task Leader/ICT기술센터 C&amp;M표준(연)커넥티드카표준Task(hanbyul.seo@lge.com)</cp:lastModifiedBy>
  <cp:revision>1779</cp:revision>
  <dcterms:created xsi:type="dcterms:W3CDTF">2007-12-14T06:10:03Z</dcterms:created>
  <dcterms:modified xsi:type="dcterms:W3CDTF">2022-03-23T11:13:21Z</dcterms:modified>
</cp:coreProperties>
</file>