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523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598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291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405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611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02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364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136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412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57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832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8998E-4426-4E5B-B4CD-EB86D19585BA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86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5222" y="1122363"/>
            <a:ext cx="9493134" cy="2387600"/>
          </a:xfrm>
        </p:spPr>
        <p:txBody>
          <a:bodyPr/>
          <a:lstStyle/>
          <a:p>
            <a:r>
              <a:rPr lang="en-US" dirty="0"/>
              <a:t>[95e-07-RAN4-R18-MeasGap]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Moderator Summary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/>
              <a:t>3GPP TSG RAN 95E</a:t>
            </a:r>
            <a:r>
              <a:rPr lang="en-US" b="1" dirty="0">
                <a:latin typeface="+mj-lt"/>
              </a:rPr>
              <a:t>	</a:t>
            </a:r>
            <a:r>
              <a:rPr lang="en-US" altLang="zh-TW" sz="18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RP-220867</a:t>
            </a:r>
            <a:endParaRPr lang="en-US" b="1" dirty="0"/>
          </a:p>
          <a:p>
            <a:pPr>
              <a:tabLst>
                <a:tab pos="11199813" algn="r"/>
              </a:tabLst>
            </a:pPr>
            <a:r>
              <a:rPr lang="en-US" dirty="0">
                <a:latin typeface="+mj-lt"/>
              </a:rPr>
              <a:t>March 17 - 23, 2022</a:t>
            </a:r>
            <a:r>
              <a:rPr lang="en-US" dirty="0"/>
              <a:t>	</a:t>
            </a:r>
            <a:r>
              <a:rPr lang="en-US" dirty="0">
                <a:latin typeface="+mj-lt"/>
              </a:rPr>
              <a:t>Agenda Item 9.1.4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3889" y="6136105"/>
            <a:ext cx="1576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MediaTek Inc.</a:t>
            </a:r>
          </a:p>
        </p:txBody>
      </p:sp>
    </p:spTree>
    <p:extLst>
      <p:ext uri="{BB962C8B-B14F-4D97-AF65-F5344CB8AC3E}">
        <p14:creationId xmlns:p14="http://schemas.microsoft.com/office/powerpoint/2010/main" val="315240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Moderator 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Agree on the following objectives</a:t>
            </a:r>
          </a:p>
          <a:p>
            <a:pPr marL="800100" lvl="1" indent="-342900" hangingPunct="0">
              <a:spcBef>
                <a:spcPts val="0"/>
              </a:spcBef>
              <a:spcAft>
                <a:spcPts val="600"/>
              </a:spcAft>
              <a:buFont typeface="+mj-lt"/>
              <a:buAutoNum type="arabicParenBoth"/>
            </a:pPr>
            <a:endParaRPr lang="en-US" altLang="zh-TW" sz="13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800100" lvl="1" indent="-342900" hangingPunct="0">
              <a:spcBef>
                <a:spcPts val="0"/>
              </a:spcBef>
              <a:spcAft>
                <a:spcPts val="600"/>
              </a:spcAft>
              <a:buFont typeface="+mj-lt"/>
              <a:buAutoNum type="arabicParenBoth"/>
            </a:pPr>
            <a:r>
              <a:rPr lang="en-US" altLang="zh-TW" sz="13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Enhancements of pre-configured MGs, multiple concurrent MGs and NCSG </a:t>
            </a:r>
            <a:endParaRPr lang="zh-TW" altLang="zh-TW" sz="13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marL="1200150" lvl="2" indent="-285750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TW" sz="13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Define RRM requirements for UEs configured with a combination of pre-configured MGs, and/or multiple concurrent MGs and/or NCSG [RAN4]</a:t>
            </a:r>
            <a:endParaRPr lang="zh-TW" altLang="zh-TW" sz="13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lvl="3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altLang="zh-TW" sz="13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Prioritize at least joint requirements for UE configured with</a:t>
            </a:r>
            <a:endParaRPr lang="zh-TW" altLang="zh-TW" sz="13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lvl="4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TW" sz="13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Case 1: Pre-configured MGs and multiple concurrent MGs (i.e., concurrent MGs where at least one of the gaps is a pre-configured gap)</a:t>
            </a:r>
            <a:endParaRPr lang="zh-TW" altLang="zh-TW" sz="13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lvl="4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TW" sz="13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Case 2: NCSG and multiple concurrent MGs (i.e., concurrent MGs where at least one of the gaps is NCSG)</a:t>
            </a:r>
            <a:endParaRPr lang="zh-TW" altLang="zh-TW" sz="13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lvl="3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altLang="zh-TW" sz="13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Note: Prioritization among other possible combinations of pre-configured MG, concurrent MG and NCSG can be discussed in WI phase</a:t>
            </a:r>
            <a:r>
              <a:rPr lang="en-US" altLang="zh-TW" sz="13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 </a:t>
            </a:r>
            <a:endParaRPr lang="zh-TW" altLang="zh-TW" sz="13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marL="800100" lvl="1" indent="-342900" hangingPunct="0">
              <a:spcBef>
                <a:spcPts val="0"/>
              </a:spcBef>
              <a:spcAft>
                <a:spcPts val="600"/>
              </a:spcAft>
              <a:buFont typeface="+mj-lt"/>
              <a:buAutoNum type="arabicParenBoth"/>
            </a:pPr>
            <a:r>
              <a:rPr lang="en-US" altLang="zh-TW" sz="13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Define RRM requirements for measurement without gaps for the following cases</a:t>
            </a:r>
            <a:endParaRPr lang="zh-TW" altLang="zh-TW" sz="13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marL="1200150" lvl="2" indent="-285750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TW" sz="13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NR SSB-based inter-frequency and intra-frequency measurements without gaps for UEs reporting </a:t>
            </a:r>
            <a:r>
              <a:rPr lang="en-GB" altLang="zh-TW" sz="1300" dirty="0" err="1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NeedForGapsInfoNR</a:t>
            </a:r>
            <a:r>
              <a:rPr lang="en-GB" altLang="zh-TW" sz="13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 IE [RAN4]</a:t>
            </a:r>
            <a:endParaRPr lang="zh-TW" altLang="zh-TW" sz="13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lvl="3" algn="just" hangingPunct="0">
              <a:spcBef>
                <a:spcPts val="0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US" altLang="zh-TW" sz="13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Study whether the additional interruption is allowed when UE reporting ‘</a:t>
            </a:r>
            <a:r>
              <a:rPr lang="en-US" altLang="zh-TW" sz="1300" dirty="0" err="1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NeedForGapsInfoNR</a:t>
            </a:r>
            <a:r>
              <a:rPr lang="en-US" altLang="zh-TW" sz="13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'. Further define the interruption length, occasion and ratio, if the interruption is allowed</a:t>
            </a:r>
            <a:endParaRPr lang="zh-TW" altLang="zh-TW" sz="13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lvl="3" algn="just" hangingPunct="0">
              <a:spcBef>
                <a:spcPts val="0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US" altLang="zh-TW" sz="13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Define related requirements, such as CSSF, measurement period, scheduling restriction etc.</a:t>
            </a:r>
            <a:endParaRPr lang="zh-TW" altLang="zh-TW" sz="13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marL="1200150" lvl="2" indent="-285750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TW" sz="13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Inter-RAT measurements without gaps [RAN4]</a:t>
            </a:r>
            <a:endParaRPr lang="zh-TW" altLang="zh-TW" sz="13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lvl="3" hangingPunct="0">
              <a:spcBef>
                <a:spcPts val="0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GB" altLang="zh-TW" sz="13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Inter-RAT NR measurements</a:t>
            </a:r>
            <a:endParaRPr lang="zh-TW" altLang="zh-TW" sz="1300" dirty="0"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lvl="3" hangingPunct="0">
              <a:spcBef>
                <a:spcPts val="0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GB" altLang="zh-TW" sz="13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 </a:t>
            </a:r>
            <a:r>
              <a:rPr lang="en-GB" altLang="zh-TW" sz="13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rPr>
              <a:t>[</a:t>
            </a:r>
            <a:r>
              <a:rPr lang="en-GB" altLang="zh-TW" sz="13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Inter-RAT LTE measurement</a:t>
            </a:r>
            <a:r>
              <a:rPr lang="en-GB" altLang="zh-TW" sz="13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rPr>
              <a:t>]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573736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8904"/>
          </a:xfrm>
        </p:spPr>
        <p:txBody>
          <a:bodyPr/>
          <a:lstStyle/>
          <a:p>
            <a:r>
              <a:rPr lang="en-US" dirty="0"/>
              <a:t>Status (for information)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D16556AA-2C21-48CA-AA14-4F55792F30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90783"/>
              </p:ext>
            </p:extLst>
          </p:nvPr>
        </p:nvGraphicFramePr>
        <p:xfrm>
          <a:off x="838200" y="1288473"/>
          <a:ext cx="10515600" cy="3973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1379">
                  <a:extLst>
                    <a:ext uri="{9D8B030D-6E8A-4147-A177-3AD203B41FA5}">
                      <a16:colId xmlns:a16="http://schemas.microsoft.com/office/drawing/2014/main" val="3241780828"/>
                    </a:ext>
                  </a:extLst>
                </a:gridCol>
                <a:gridCol w="8494221">
                  <a:extLst>
                    <a:ext uri="{9D8B030D-6E8A-4147-A177-3AD203B41FA5}">
                      <a16:colId xmlns:a16="http://schemas.microsoft.com/office/drawing/2014/main" val="72233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issue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status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3084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Core part </a:t>
                      </a:r>
                      <a:r>
                        <a:rPr lang="en-US" altLang="zh-TW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Ob</a:t>
                      </a:r>
                      <a:r>
                        <a:rPr lang="en-US" altLang="zh-TW" dirty="0"/>
                        <a:t>#1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dirty="0"/>
                        <a:t>All companies </a:t>
                      </a:r>
                      <a:r>
                        <a:rPr lang="en-US" altLang="zh-TW" b="1" dirty="0">
                          <a:solidFill>
                            <a:srgbClr val="00B050"/>
                          </a:solidFill>
                        </a:rPr>
                        <a:t>agreed</a:t>
                      </a:r>
                      <a:r>
                        <a:rPr lang="en-US" altLang="zh-TW" dirty="0"/>
                        <a:t> with the same objective in RP-220068 in the initial round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5354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Core part </a:t>
                      </a:r>
                      <a:r>
                        <a:rPr lang="en-US" altLang="zh-TW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Ob</a:t>
                      </a:r>
                      <a:r>
                        <a:rPr lang="en-US" altLang="zh-TW" dirty="0"/>
                        <a:t>#2-1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dirty="0">
                          <a:solidFill>
                            <a:srgbClr val="FF0000"/>
                          </a:solidFill>
                        </a:rPr>
                        <a:t>No consensus </a:t>
                      </a:r>
                      <a:r>
                        <a:rPr lang="en-US" altLang="zh-TW" dirty="0"/>
                        <a:t>to add the note to take NCSG as a starting point in the intermediate round. The majority prefer not to add the note.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dirty="0"/>
                        <a:t>Moderator suggests to go back to the original version in RP-220068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1672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/>
                        <a:t>Core part </a:t>
                      </a:r>
                      <a:r>
                        <a:rPr lang="en-US" altLang="zh-TW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Ob</a:t>
                      </a:r>
                      <a:r>
                        <a:rPr lang="en-US" altLang="zh-TW" dirty="0"/>
                        <a:t>#2-2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dirty="0"/>
                        <a:t>All companies </a:t>
                      </a:r>
                      <a:r>
                        <a:rPr lang="en-US" altLang="zh-TW" b="1" dirty="0">
                          <a:solidFill>
                            <a:srgbClr val="00B050"/>
                          </a:solidFill>
                        </a:rPr>
                        <a:t>agreed</a:t>
                      </a:r>
                      <a:r>
                        <a:rPr lang="en-US" altLang="zh-TW" dirty="0"/>
                        <a:t> to remove the square bracket and leave [Q2] and [Q3] to RAN4 discussions in the intermediate round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026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Discussion order and timeline of Ob#2-1 and Ob#2-2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dirty="0">
                          <a:solidFill>
                            <a:srgbClr val="FF0000"/>
                          </a:solidFill>
                        </a:rPr>
                        <a:t>No consensus </a:t>
                      </a:r>
                      <a:r>
                        <a:rPr lang="en-US" altLang="zh-TW" dirty="0"/>
                        <a:t>on order and timeline in the intermediate round. Some companies suggested to let RAN4 leadership to decide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dirty="0"/>
                        <a:t>Moderator suggests to let RAN4 leadership to decide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772545"/>
                  </a:ext>
                </a:extLst>
              </a:tr>
              <a:tr h="392392">
                <a:tc>
                  <a:txBody>
                    <a:bodyPr/>
                    <a:lstStyle/>
                    <a:p>
                      <a:r>
                        <a:rPr lang="en-US" altLang="zh-TW" dirty="0"/>
                        <a:t>Perf part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dirty="0"/>
                        <a:t>All companies </a:t>
                      </a:r>
                      <a:r>
                        <a:rPr lang="en-US" altLang="zh-TW" b="1" dirty="0">
                          <a:solidFill>
                            <a:srgbClr val="00B050"/>
                          </a:solidFill>
                        </a:rPr>
                        <a:t>agreed</a:t>
                      </a:r>
                      <a:r>
                        <a:rPr lang="en-US" altLang="zh-TW" dirty="0"/>
                        <a:t> with the same objective in RP-220052 in the initial round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57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Justifications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dirty="0"/>
                        <a:t>All companies </a:t>
                      </a:r>
                      <a:r>
                        <a:rPr lang="en-US" altLang="zh-TW" b="1" dirty="0">
                          <a:solidFill>
                            <a:srgbClr val="00B050"/>
                          </a:solidFill>
                        </a:rPr>
                        <a:t>agreed</a:t>
                      </a:r>
                      <a:r>
                        <a:rPr lang="en-US" altLang="zh-TW" dirty="0"/>
                        <a:t> with the revised justification suggested by Qualcomm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214002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42F1F00-635F-4BBC-AEF1-B5CCB42B84B6}"/>
              </a:ext>
            </a:extLst>
          </p:cNvPr>
          <p:cNvSpPr txBox="1"/>
          <p:nvPr/>
        </p:nvSpPr>
        <p:spPr>
          <a:xfrm>
            <a:off x="838200" y="5486407"/>
            <a:ext cx="1051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RP-220068, “Summary for RAN Rel-18 Package: RAN4 Part”, RAN Chair, RAN4 Chair</a:t>
            </a:r>
          </a:p>
          <a:p>
            <a:r>
              <a:rPr lang="en-US" altLang="zh-TW" sz="1200" dirty="0"/>
              <a:t>RP-220052, “New WI: Further enhancements on NR and MR-DC Measurement Gaps and measurements requirements without gaps”, RAN4 vice-chair (Intel)</a:t>
            </a:r>
          </a:p>
          <a:p>
            <a:endParaRPr lang="en-US" altLang="zh-TW" sz="1200" dirty="0"/>
          </a:p>
          <a:p>
            <a:pPr algn="l"/>
            <a:r>
              <a:rPr lang="en-US" altLang="zh-TW" sz="1200" dirty="0"/>
              <a:t>[Q2] Whether to add a note that new UE capability should be introduced for inter-RAT EUTRAN measurement (according to RP-220438 from vivo)</a:t>
            </a:r>
          </a:p>
          <a:p>
            <a:pPr algn="l"/>
            <a:r>
              <a:rPr lang="en-US" altLang="zh-TW" sz="1200" dirty="0"/>
              <a:t>[Q3] Whether to add the clarification that the inter-RAT EUTRAN measurement only considers the case when LTE CRS to be measured is contained in UE’s active BWP. (according to RP-220776 from Intel) 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3637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504</Words>
  <Application>Microsoft Office PowerPoint</Application>
  <PresentationFormat>Widescreen</PresentationFormat>
  <Paragraphs>43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[95e-07-RAN4-R18-MeasGap]</vt:lpstr>
      <vt:lpstr>Moderator proposals</vt:lpstr>
      <vt:lpstr>Status (for information)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[95e-44-R17-IoT-NTN-WI]</dc:title>
  <dc:creator>Rev MediaTek Inc.</dc:creator>
  <cp:lastModifiedBy>Ato-MediaTek</cp:lastModifiedBy>
  <cp:revision>23</cp:revision>
  <dcterms:created xsi:type="dcterms:W3CDTF">2022-03-21T11:43:08Z</dcterms:created>
  <dcterms:modified xsi:type="dcterms:W3CDTF">2022-03-22T11:06:49Z</dcterms:modified>
</cp:coreProperties>
</file>