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8"/>
  </p:notesMasterIdLst>
  <p:handoutMasterIdLst>
    <p:handoutMasterId r:id="rId9"/>
  </p:handoutMasterIdLst>
  <p:sldIdLst>
    <p:sldId id="373" r:id="rId3"/>
    <p:sldId id="388" r:id="rId4"/>
    <p:sldId id="394" r:id="rId5"/>
    <p:sldId id="389" r:id="rId6"/>
    <p:sldId id="352" r:id="rId7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>
        <p:scale>
          <a:sx n="100" d="100"/>
          <a:sy n="100" d="100"/>
        </p:scale>
        <p:origin x="-2568" y="-13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3/11/2022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2022/3/11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Views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on UE feature for Rel-17 NR RedCap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604E51-4496-4CD8-91BE-D8D2A0417A85}"/>
              </a:ext>
            </a:extLst>
          </p:cNvPr>
          <p:cNvSpPr txBox="1"/>
          <p:nvPr/>
        </p:nvSpPr>
        <p:spPr>
          <a:xfrm>
            <a:off x="170796" y="517474"/>
            <a:ext cx="4257188" cy="80021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fontAlgn="auto" hangingPunct="1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95-e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360045" algn="l"/>
              </a:tabLst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Electronic Meeting, </a:t>
            </a:r>
            <a:r>
              <a:rPr lang="en-US" altLang="zh-CN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March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17</a:t>
            </a:r>
            <a:r>
              <a:rPr lang="en-GB" sz="1400" b="1" baseline="300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23</a:t>
            </a:r>
            <a:r>
              <a:rPr lang="en-US" altLang="zh-CN" sz="1400" b="1" baseline="3000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rd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202</a:t>
            </a:r>
            <a:r>
              <a:rPr lang="en-US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endParaRPr lang="en-US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360045" algn="l"/>
              </a:tabLst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4E31812-7109-46D1-A881-5C42FBEAB8D4}"/>
              </a:ext>
            </a:extLst>
          </p:cNvPr>
          <p:cNvSpPr txBox="1"/>
          <p:nvPr/>
        </p:nvSpPr>
        <p:spPr>
          <a:xfrm>
            <a:off x="7524328" y="517474"/>
            <a:ext cx="1260140" cy="30777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tabLst>
                <a:tab pos="360045" algn="l"/>
              </a:tabLst>
            </a:pPr>
            <a:r>
              <a:rPr lang="en-GB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RP-</a:t>
            </a: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220742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+mn-lt"/>
                <a:cs typeface="Arial" pitchFamily="34" charset="0"/>
              </a:rPr>
              <a:t>Background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9244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In RAN1#108-e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meeting</a:t>
            </a:r>
            <a:r>
              <a:rPr lang="en-US" sz="1600" b="1" dirty="0" smtClean="0">
                <a:solidFill>
                  <a:schemeClr val="tx1"/>
                </a:solidFill>
              </a:rPr>
              <a:t>, the following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feature group (FG) is defined for RedCap UE 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  <a:buFont typeface="Wingdings" panose="05000000000000000000" pitchFamily="2" charset="2"/>
              <a:buChar char="n"/>
            </a:pPr>
            <a:r>
              <a:rPr lang="en-US" sz="1400" dirty="0">
                <a:solidFill>
                  <a:schemeClr val="tx1"/>
                </a:solidFill>
              </a:rPr>
              <a:t>FG 28-1 serves as the basic </a:t>
            </a:r>
            <a:r>
              <a:rPr lang="en-US" sz="1400" dirty="0" smtClean="0">
                <a:solidFill>
                  <a:schemeClr val="tx1"/>
                </a:solidFill>
              </a:rPr>
              <a:t>feature group </a:t>
            </a:r>
            <a:r>
              <a:rPr lang="en-US" sz="1400" dirty="0">
                <a:solidFill>
                  <a:schemeClr val="tx1"/>
                </a:solidFill>
              </a:rPr>
              <a:t>to define RedCap-specific features</a:t>
            </a: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However, RAN1 did not reach consensus on </a:t>
            </a:r>
            <a:r>
              <a:rPr lang="en-US" sz="1400" b="1" dirty="0" smtClean="0">
                <a:solidFill>
                  <a:srgbClr val="0070C0"/>
                </a:solidFill>
              </a:rPr>
              <a:t>whether FG 28-1 should be defined as ‘per UE’ or ‘per band’ granularity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291533"/>
              </p:ext>
            </p:extLst>
          </p:nvPr>
        </p:nvGraphicFramePr>
        <p:xfrm>
          <a:off x="827584" y="1635646"/>
          <a:ext cx="7560839" cy="23012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20124"/>
                <a:gridCol w="630070"/>
                <a:gridCol w="880235"/>
                <a:gridCol w="4930410"/>
              </a:tblGrid>
              <a:tr h="1151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</a:rPr>
                        <a:t>Features</a:t>
                      </a:r>
                      <a:endParaRPr lang="zh-CN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687" marR="39687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</a:rPr>
                        <a:t>Index</a:t>
                      </a:r>
                      <a:endParaRPr lang="zh-CN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687" marR="39687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</a:rPr>
                        <a:t>Feature group</a:t>
                      </a:r>
                      <a:endParaRPr lang="zh-CN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687" marR="39687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</a:rPr>
                        <a:t>Components</a:t>
                      </a:r>
                      <a:endParaRPr lang="zh-CN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687" marR="39687" marT="0" marB="0"/>
                </a:tc>
              </a:tr>
              <a:tr h="1541019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</a:rPr>
                        <a:t> 28. NR_redcap</a:t>
                      </a:r>
                      <a:endParaRPr lang="zh-CN" sz="105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9687" marR="396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</a:rPr>
                        <a:t>28-1</a:t>
                      </a:r>
                      <a:endParaRPr lang="zh-CN" sz="105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9687" marR="396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RedCap UE</a:t>
                      </a:r>
                      <a:endParaRPr lang="zh-CN" sz="1050" u="none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9687" marR="3968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1. Maximum FR1 RedCap UE bandwidth is 20 </a:t>
                      </a:r>
                      <a:r>
                        <a:rPr lang="en-GB" sz="1050" u="none" dirty="0" err="1">
                          <a:effectLst/>
                        </a:rPr>
                        <a:t>MHz.</a:t>
                      </a:r>
                      <a:endParaRPr lang="zh-CN" sz="1050" u="none" dirty="0">
                        <a:effectLst/>
                      </a:endParaRPr>
                    </a:p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2. Maximum FR2 RedCap UE bandwidth is 100 </a:t>
                      </a:r>
                      <a:r>
                        <a:rPr lang="en-GB" sz="1050" u="none" dirty="0" err="1">
                          <a:effectLst/>
                        </a:rPr>
                        <a:t>MHz.</a:t>
                      </a:r>
                      <a:endParaRPr lang="zh-CN" sz="1050" u="none" dirty="0">
                        <a:effectLst/>
                      </a:endParaRPr>
                    </a:p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3. Early indication of RedCap UE in Msg.1 for 4-step RACH</a:t>
                      </a:r>
                      <a:endParaRPr lang="zh-CN" sz="1050" u="none" dirty="0">
                        <a:effectLst/>
                      </a:endParaRPr>
                    </a:p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4. Separate initial UL BWP for RedCap UEs</a:t>
                      </a:r>
                      <a:endParaRPr lang="zh-CN" sz="1050" u="none" dirty="0">
                        <a:effectLst/>
                      </a:endParaRPr>
                    </a:p>
                    <a:p>
                      <a:pPr indent="57150"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- It includes the configuration(s) needed for RedCap UE to perform random access</a:t>
                      </a:r>
                      <a:endParaRPr lang="zh-CN" sz="1050" u="none" dirty="0">
                        <a:effectLst/>
                      </a:endParaRPr>
                    </a:p>
                    <a:p>
                      <a:pPr indent="57150"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- Enabling/disabling of frequency hopping for common PUCCH resources</a:t>
                      </a:r>
                      <a:endParaRPr lang="zh-CN" sz="1050" u="none" dirty="0">
                        <a:effectLst/>
                      </a:endParaRPr>
                    </a:p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5. Separate initial DL BWP for RedCap </a:t>
                      </a:r>
                      <a:r>
                        <a:rPr lang="en-GB" sz="1050" u="none" dirty="0" smtClean="0">
                          <a:effectLst/>
                        </a:rPr>
                        <a:t>UEs</a:t>
                      </a:r>
                      <a:endParaRPr lang="zh-CN" sz="1050" u="none" dirty="0">
                        <a:effectLst/>
                      </a:endParaRPr>
                    </a:p>
                    <a:p>
                      <a:pPr indent="57150"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- It includes CSS/CORESET for random access</a:t>
                      </a:r>
                      <a:endParaRPr lang="zh-CN" sz="1050" u="none" dirty="0">
                        <a:effectLst/>
                      </a:endParaRPr>
                    </a:p>
                    <a:p>
                      <a:pPr indent="57150"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- FFS: For separate initial DL BWP used for paging, CD-SSB is included</a:t>
                      </a:r>
                      <a:endParaRPr lang="zh-CN" sz="1050" u="none" dirty="0">
                        <a:effectLst/>
                      </a:endParaRPr>
                    </a:p>
                    <a:p>
                      <a:pPr indent="57150"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- For separate initial DL BWP only used for RACH, SSB may or may not be included</a:t>
                      </a:r>
                      <a:endParaRPr lang="zh-CN" sz="1050" u="none" dirty="0">
                        <a:effectLst/>
                      </a:endParaRPr>
                    </a:p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050" u="none" dirty="0">
                          <a:effectLst/>
                        </a:rPr>
                        <a:t>FFS whether to add any other basic features for RedCap UE</a:t>
                      </a:r>
                      <a:endParaRPr lang="zh-CN" sz="1050" u="none" dirty="0">
                        <a:effectLst/>
                        <a:latin typeface="Times"/>
                        <a:cs typeface="Times New Roman"/>
                      </a:endParaRPr>
                    </a:p>
                  </a:txBody>
                  <a:tcPr marL="39687" marR="3968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268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+mn-lt"/>
                <a:cs typeface="Arial" pitchFamily="34" charset="0"/>
              </a:rPr>
              <a:t>General views on FG 28-1 granularity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21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9244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altLang="zh-CN" sz="1600" b="1" dirty="0" smtClean="0">
                <a:solidFill>
                  <a:schemeClr val="tx1"/>
                </a:solidFill>
              </a:rPr>
              <a:t>Views on different options </a:t>
            </a:r>
            <a:endParaRPr lang="en-US" sz="1600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100"/>
              </a:spcAft>
              <a:buFont typeface="Calibri" panose="020F0502020204030204" pitchFamily="34" charset="0"/>
              <a:buChar char="―"/>
            </a:pPr>
            <a:endParaRPr lang="en-US" sz="12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  <a:buFont typeface="Wingdings" panose="05000000000000000000" pitchFamily="2" charset="2"/>
              <a:buChar char="n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‘Per UE’ fully aligns the WID and the design principle. 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‘Per band’ has the risk of abusing RedCap-specific FG in some bands, which is uncontrollable to the network. A RedCap UE may be allowed to mimic normal NR UE in some bands.</a:t>
            </a:r>
            <a:endParaRPr lang="en-US" sz="1400" b="1" dirty="0">
              <a:solidFill>
                <a:srgbClr val="0070C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828334"/>
              </p:ext>
            </p:extLst>
          </p:nvPr>
        </p:nvGraphicFramePr>
        <p:xfrm>
          <a:off x="539552" y="1328565"/>
          <a:ext cx="8064897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4256"/>
                <a:gridCol w="2304256"/>
                <a:gridCol w="3456385"/>
              </a:tblGrid>
              <a:tr h="188417">
                <a:tc>
                  <a:txBody>
                    <a:bodyPr/>
                    <a:lstStyle/>
                    <a:p>
                      <a:r>
                        <a:rPr lang="en-US" altLang="zh-CN" sz="1100" b="1" dirty="0" smtClean="0">
                          <a:solidFill>
                            <a:schemeClr val="bg1"/>
                          </a:solidFill>
                        </a:rPr>
                        <a:t>Objectives</a:t>
                      </a:r>
                      <a:endParaRPr lang="zh-CN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>
                          <a:solidFill>
                            <a:schemeClr val="bg1"/>
                          </a:solidFill>
                        </a:rPr>
                        <a:t>Per UE</a:t>
                      </a:r>
                      <a:endParaRPr lang="zh-CN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>
                          <a:solidFill>
                            <a:schemeClr val="bg1"/>
                          </a:solidFill>
                        </a:rPr>
                        <a:t>Per band</a:t>
                      </a:r>
                      <a:endParaRPr lang="zh-CN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08319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Constraining</a:t>
                      </a:r>
                      <a:r>
                        <a:rPr lang="en-US" altLang="zh-CN" sz="1100" baseline="0" dirty="0" smtClean="0"/>
                        <a:t> RedCap UEs within intended use cases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B0F0"/>
                          </a:solidFill>
                        </a:rPr>
                        <a:t>Clear</a:t>
                      </a:r>
                      <a:endParaRPr lang="zh-CN" altLang="en-US" sz="11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Unclear</a:t>
                      </a:r>
                      <a:r>
                        <a:rPr lang="en-US" altLang="zh-CN" sz="1100" dirty="0" smtClean="0"/>
                        <a:t>. A ‘RedCap UE’ may subscribe the same</a:t>
                      </a:r>
                      <a:r>
                        <a:rPr lang="en-US" altLang="zh-CN" sz="1100" baseline="0" dirty="0" smtClean="0"/>
                        <a:t> service as normal UE in some bands.</a:t>
                      </a:r>
                      <a:endParaRPr lang="zh-CN" altLang="en-US" sz="1100" dirty="0"/>
                    </a:p>
                  </a:txBody>
                  <a:tcPr/>
                </a:tc>
              </a:tr>
              <a:tr h="308319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Explicitly</a:t>
                      </a:r>
                      <a:r>
                        <a:rPr lang="en-US" altLang="zh-CN" sz="1100" baseline="0" dirty="0" smtClean="0"/>
                        <a:t> identifiable to the network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B0F0"/>
                          </a:solidFill>
                        </a:rPr>
                        <a:t>Clear</a:t>
                      </a:r>
                      <a:endParaRPr lang="zh-CN" altLang="en-US" sz="11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Unclear</a:t>
                      </a:r>
                      <a:r>
                        <a:rPr lang="en-US" altLang="zh-CN" sz="1100" dirty="0" smtClean="0"/>
                        <a:t>. A ‘RedCap UE’ may not report itself as a RedCap UE in some bands.</a:t>
                      </a:r>
                      <a:endParaRPr lang="zh-CN" altLang="en-US" sz="1100" dirty="0"/>
                    </a:p>
                  </a:txBody>
                  <a:tcPr/>
                </a:tc>
              </a:tr>
              <a:tr h="308319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RedCap</a:t>
                      </a:r>
                      <a:r>
                        <a:rPr lang="en-US" altLang="zh-CN" sz="1100" baseline="0" dirty="0" smtClean="0"/>
                        <a:t>-specific cell barring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B0F0"/>
                          </a:solidFill>
                        </a:rPr>
                        <a:t>Clear</a:t>
                      </a:r>
                      <a:endParaRPr lang="zh-CN" altLang="en-US" sz="11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Unclear</a:t>
                      </a:r>
                      <a:r>
                        <a:rPr lang="en-US" altLang="zh-CN" sz="1100" dirty="0" smtClean="0"/>
                        <a:t>. A ‘RedCap UE’ may ignore </a:t>
                      </a:r>
                      <a:r>
                        <a:rPr lang="en-US" altLang="zh-CN" sz="1100" baseline="0" dirty="0" smtClean="0"/>
                        <a:t>RedCap-specific cell-barring signaling and access the cell in some bands.</a:t>
                      </a:r>
                      <a:endParaRPr lang="zh-CN" altLang="en-US" sz="1100" dirty="0"/>
                    </a:p>
                  </a:txBody>
                  <a:tcPr/>
                </a:tc>
              </a:tr>
              <a:tr h="308319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Support</a:t>
                      </a:r>
                      <a:r>
                        <a:rPr lang="en-US" altLang="zh-CN" sz="1100" baseline="0" dirty="0" smtClean="0"/>
                        <a:t> of m</a:t>
                      </a:r>
                      <a:r>
                        <a:rPr lang="en-US" altLang="zh-CN" sz="1100" dirty="0" smtClean="0"/>
                        <a:t>andatory/optional</a:t>
                      </a:r>
                      <a:r>
                        <a:rPr lang="en-US" altLang="zh-CN" sz="1100" baseline="0" dirty="0" smtClean="0"/>
                        <a:t> capabilities for RedCap UE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B0F0"/>
                          </a:solidFill>
                        </a:rPr>
                        <a:t>Clear</a:t>
                      </a:r>
                      <a:endParaRPr lang="zh-CN" altLang="en-US" sz="11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Unclear</a:t>
                      </a:r>
                      <a:r>
                        <a:rPr lang="en-US" altLang="zh-CN" sz="1100" dirty="0" smtClean="0"/>
                        <a:t>. A ‘RedCap UE’ may not support mandatory capabilities</a:t>
                      </a:r>
                      <a:r>
                        <a:rPr lang="en-US" altLang="zh-CN" sz="1100" baseline="0" dirty="0" smtClean="0"/>
                        <a:t> for RedCap UE in some bands.</a:t>
                      </a:r>
                      <a:endParaRPr lang="zh-CN" altLang="en-US" sz="1100" dirty="0"/>
                    </a:p>
                  </a:txBody>
                  <a:tcPr/>
                </a:tc>
              </a:tr>
              <a:tr h="494963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IODT for "less max RedCap bandwidth in some bands”, unlicensed and NTN bands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Can reuse existing band combination reporting,</a:t>
                      </a:r>
                      <a:r>
                        <a:rPr lang="en-US" altLang="zh-CN" sz="1100" baseline="0" dirty="0" smtClean="0"/>
                        <a:t> or </a:t>
                      </a:r>
                      <a:r>
                        <a:rPr lang="en-US" altLang="zh-CN" sz="1100" dirty="0" smtClean="0"/>
                        <a:t>introduce TN/NTN differentiation in RAN2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Can report the supported</a:t>
                      </a:r>
                      <a:r>
                        <a:rPr lang="en-US" altLang="zh-CN" sz="1100" baseline="0" dirty="0" smtClean="0"/>
                        <a:t> bands independently</a:t>
                      </a:r>
                      <a:endParaRPr lang="zh-CN" altLang="en-US" sz="1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600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+mn-lt"/>
                <a:cs typeface="Arial" pitchFamily="34" charset="0"/>
              </a:rPr>
              <a:t>Conclusion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70841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Proposal: For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Rel-17 </a:t>
            </a:r>
            <a:r>
              <a:rPr lang="en-US" sz="1600" b="1" dirty="0" smtClean="0">
                <a:solidFill>
                  <a:schemeClr val="tx1"/>
                </a:solidFill>
              </a:rPr>
              <a:t>RedCap, FG 28-1 is defined as ‘per UE’ granularity.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90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Office PowerPoint</Application>
  <PresentationFormat>全屏显示(16:9)</PresentationFormat>
  <Paragraphs>87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1_Office 主题</vt:lpstr>
      <vt:lpstr>Office 主题</vt:lpstr>
      <vt:lpstr>Views on UE feature for Rel-17 NR RedCap</vt:lpstr>
      <vt:lpstr>Background</vt:lpstr>
      <vt:lpstr>General views on FG 28-1 granularity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2022-03-11T01:59:57Z</dcterms:modified>
</cp:coreProperties>
</file>