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732" r:id="rId1"/>
  </p:sldMasterIdLst>
  <p:notesMasterIdLst>
    <p:notesMasterId r:id="rId9"/>
  </p:notesMasterIdLst>
  <p:sldIdLst>
    <p:sldId id="340" r:id="rId2"/>
    <p:sldId id="341" r:id="rId3"/>
    <p:sldId id="346" r:id="rId4"/>
    <p:sldId id="343" r:id="rId5"/>
    <p:sldId id="334" r:id="rId6"/>
    <p:sldId id="344" r:id="rId7"/>
    <p:sldId id="339" r:id="rId8"/>
  </p:sldIdLst>
  <p:sldSz cx="9144000" cy="6858000" type="screen4x3"/>
  <p:notesSz cx="6858000" cy="9144000"/>
  <p:defaultTextStyle>
    <a:defPPr>
      <a:defRPr lang="ja-JP"/>
    </a:defPPr>
    <a:lvl1pPr marL="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既定のセクション" id="{C6C6CD4B-7291-094A-B136-129CBA320EF6}">
          <p14:sldIdLst>
            <p14:sldId id="340"/>
            <p14:sldId id="341"/>
            <p14:sldId id="346"/>
            <p14:sldId id="343"/>
            <p14:sldId id="334"/>
            <p14:sldId id="344"/>
            <p14:sldId id="33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ECFF"/>
    <a:srgbClr val="FF00FF"/>
    <a:srgbClr val="FF0000"/>
    <a:srgbClr val="FF6600"/>
    <a:srgbClr val="8000FF"/>
    <a:srgbClr val="FFCCFF"/>
    <a:srgbClr val="76D6FF"/>
    <a:srgbClr val="00B0F0"/>
    <a:srgbClr val="FFFFCC"/>
    <a:srgbClr val="92D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淡色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1E171933-4619-4E11-9A3F-F7608DF75F80}" styleName="中間 1 - アクセント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9DCAF9ED-07DC-4A11-8D7F-57B35C25682E}" styleName="中間 1 - アクセント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073A0DAA-6AF3-43AB-8588-CEC1D06C72B9}" styleName="中間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スタイルなし/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10A1B5D5-9B99-4C35-A422-299274C87663}" styleName="中間 1 - アクセント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2D5ABB26-0587-4C30-8999-92F81FD0307C}" styleName="スタイル/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12C8C85-51F0-491E-9774-3900AFEF0FD7}" styleName="淡色 2 - アクセント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21E4AEA4-8DFA-4A89-87EB-49C32662AFE0}" styleName="中間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74"/>
    <p:restoredTop sz="98490" autoAdjust="0"/>
  </p:normalViewPr>
  <p:slideViewPr>
    <p:cSldViewPr snapToGrid="0" snapToObjects="1">
      <p:cViewPr varScale="1">
        <p:scale>
          <a:sx n="129" d="100"/>
          <a:sy n="129" d="100"/>
        </p:scale>
        <p:origin x="1096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8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707F95-2F62-3946-A417-B56DBDA66AF1}" type="datetimeFigureOut">
              <a:t>2022/3/11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DACD5-9B95-DE47-B8D9-B85FEB2268E3}" type="slidenum"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794767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94"/>
            <a:ext cx="7772400" cy="2005874"/>
          </a:xfrm>
        </p:spPr>
        <p:txBody>
          <a:bodyPr tIns="45720" bIns="45720"/>
          <a:lstStyle>
            <a:lvl1pPr algn="ctr">
              <a:defRPr sz="4000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9625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136368"/>
            <a:ext cx="6400800" cy="999263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 sz="2400"/>
            </a:lvl1pPr>
          </a:lstStyle>
          <a:p>
            <a:r>
              <a:rPr lang="ja-JP" altLang="en-US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7585730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71463" indent="-271463">
              <a:tabLst/>
              <a:defRPr sz="2800">
                <a:solidFill>
                  <a:srgbClr val="0432FF"/>
                </a:solidFill>
              </a:defRPr>
            </a:lvl1pPr>
            <a:lvl2pPr marL="635000" indent="-273050">
              <a:tabLst/>
              <a:defRPr sz="2400"/>
            </a:lvl2pPr>
            <a:lvl3pPr marL="1022350" indent="-222250">
              <a:tabLst/>
              <a:defRPr sz="2400"/>
            </a:lvl3pPr>
            <a:lvl4pPr marL="1470025" indent="-303213">
              <a:tabLst/>
              <a:defRPr sz="2200"/>
            </a:lvl4pPr>
            <a:lvl5pPr marL="1787525" indent="-260350">
              <a:tabLst/>
              <a:defRPr sz="2000"/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270283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115616" y="3068960"/>
            <a:ext cx="7510988" cy="894254"/>
          </a:xfrm>
        </p:spPr>
        <p:txBody>
          <a:bodyPr anchor="ctr"/>
          <a:lstStyle>
            <a:lvl1pPr algn="l">
              <a:defRPr sz="4400" b="1" cap="all"/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grpSp>
        <p:nvGrpSpPr>
          <p:cNvPr id="4" name="図形グループ 3"/>
          <p:cNvGrpSpPr/>
          <p:nvPr userDrawn="1"/>
        </p:nvGrpSpPr>
        <p:grpSpPr>
          <a:xfrm>
            <a:off x="516227" y="3068960"/>
            <a:ext cx="8110377" cy="930315"/>
            <a:chOff x="416496" y="1706741"/>
            <a:chExt cx="8786242" cy="930315"/>
          </a:xfrm>
        </p:grpSpPr>
        <p:sp>
          <p:nvSpPr>
            <p:cNvPr id="5" name="正方形/長方形 4"/>
            <p:cNvSpPr/>
            <p:nvPr userDrawn="1"/>
          </p:nvSpPr>
          <p:spPr>
            <a:xfrm>
              <a:off x="416496" y="1706741"/>
              <a:ext cx="446810" cy="930315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2400">
                <a:solidFill>
                  <a:srgbClr val="FFFFFF"/>
                </a:solidFill>
                <a:latin typeface="HGP創英角ｺﾞｼｯｸUB"/>
                <a:ea typeface="HGP創英角ｺﾞｼｯｸUB"/>
              </a:endParaRPr>
            </a:p>
          </p:txBody>
        </p:sp>
        <p:cxnSp>
          <p:nvCxnSpPr>
            <p:cNvPr id="6" name="直線コネクタ 5"/>
            <p:cNvCxnSpPr/>
            <p:nvPr userDrawn="1"/>
          </p:nvCxnSpPr>
          <p:spPr>
            <a:xfrm>
              <a:off x="416496" y="2636912"/>
              <a:ext cx="8786242" cy="0"/>
            </a:xfrm>
            <a:prstGeom prst="line">
              <a:avLst/>
            </a:prstGeom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839636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49278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2_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435" y="4406987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435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345212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23" name="Rectangle 15"/>
          <p:cNvSpPr>
            <a:spLocks noChangeArrowheads="1"/>
          </p:cNvSpPr>
          <p:nvPr/>
        </p:nvSpPr>
        <p:spPr bwMode="auto">
          <a:xfrm>
            <a:off x="8294111" y="6553200"/>
            <a:ext cx="66528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9pPr>
          </a:lstStyle>
          <a:p>
            <a:pPr algn="r" defTabSz="91440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fld id="{0182A538-3E18-3940-86F9-080C2C29BB6C}" type="slidenum">
              <a:rPr lang="ja-JP" altLang="en-US" sz="1200" smtClean="0">
                <a:solidFill>
                  <a:srgbClr val="000000"/>
                </a:solidFill>
                <a:latin typeface="HGP創英角ｺﾞｼｯｸUB" charset="-128"/>
              </a:rPr>
              <a:pPr algn="r" defTabSz="914400"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ja-JP" sz="1200">
              <a:solidFill>
                <a:srgbClr val="000000"/>
              </a:solidFill>
              <a:latin typeface="HGP創英角ｺﾞｼｯｸUB" charset="-128"/>
            </a:endParaRPr>
          </a:p>
        </p:txBody>
      </p:sp>
      <p:sp>
        <p:nvSpPr>
          <p:cNvPr id="1028" name="Line 17"/>
          <p:cNvSpPr>
            <a:spLocks noChangeShapeType="1"/>
          </p:cNvSpPr>
          <p:nvPr/>
        </p:nvSpPr>
        <p:spPr bwMode="auto">
          <a:xfrm>
            <a:off x="458666" y="692150"/>
            <a:ext cx="8233996" cy="0"/>
          </a:xfrm>
          <a:prstGeom prst="line">
            <a:avLst/>
          </a:prstGeom>
          <a:noFill/>
          <a:ln w="38100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ja-JP" altLang="en-US" sz="2400">
              <a:solidFill>
                <a:srgbClr val="000000"/>
              </a:solidFill>
              <a:latin typeface="Verdana" charset="0"/>
              <a:ea typeface="HGP創英角ｺﾞｼｯｸUB" charset="-128"/>
            </a:endParaRPr>
          </a:p>
        </p:txBody>
      </p:sp>
      <p:sp>
        <p:nvSpPr>
          <p:cNvPr id="1029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458697" y="185807"/>
            <a:ext cx="6761285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0" rIns="9144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30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8700" y="788991"/>
            <a:ext cx="8226669" cy="569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18267654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7" r:id="rId4"/>
    <p:sldLayoutId id="2147483738" r:id="rId5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182563" indent="-182563" algn="l" rtl="0" eaLnBrk="0" fontAlgn="base" hangingPunct="0">
        <a:spcBef>
          <a:spcPct val="20000"/>
        </a:spcBef>
        <a:spcAft>
          <a:spcPct val="0"/>
        </a:spcAft>
        <a:buFont typeface="Wingdings" charset="2"/>
        <a:buChar char="n"/>
        <a:defRPr kumimoji="1" sz="2600">
          <a:solidFill>
            <a:schemeClr val="tx1"/>
          </a:solidFill>
          <a:latin typeface="+mn-lt"/>
          <a:ea typeface="+mn-ea"/>
          <a:cs typeface="+mn-cs"/>
        </a:defRPr>
      </a:lvl1pPr>
      <a:lvl2pPr marL="622300" indent="-260350" algn="l" rtl="0" eaLnBrk="0" fontAlgn="base" hangingPunct="0">
        <a:spcBef>
          <a:spcPct val="20000"/>
        </a:spcBef>
        <a:spcAft>
          <a:spcPct val="0"/>
        </a:spcAft>
        <a:buFont typeface="Wingdings" charset="2"/>
        <a:buChar char="l"/>
        <a:defRPr kumimoji="1" sz="2400">
          <a:solidFill>
            <a:schemeClr val="tx1"/>
          </a:solidFill>
          <a:latin typeface="+mn-lt"/>
          <a:ea typeface="+mn-ea"/>
        </a:defRPr>
      </a:lvl2pPr>
      <a:lvl3pPr marL="982663" indent="-17462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200">
          <a:solidFill>
            <a:schemeClr val="tx1"/>
          </a:solidFill>
          <a:latin typeface="+mn-lt"/>
          <a:ea typeface="+mn-ea"/>
        </a:defRPr>
      </a:lvl3pPr>
      <a:lvl4pPr marL="1343025" indent="-176213" algn="l" rtl="0" eaLnBrk="0" fontAlgn="base" hangingPunct="0">
        <a:spcBef>
          <a:spcPct val="20000"/>
        </a:spcBef>
        <a:spcAft>
          <a:spcPct val="0"/>
        </a:spcAft>
        <a:buFont typeface="Wingdings" charset="2"/>
        <a:buChar char="p"/>
        <a:defRPr kumimoji="1" sz="2000">
          <a:solidFill>
            <a:schemeClr val="tx1"/>
          </a:solidFill>
          <a:latin typeface="+mn-lt"/>
          <a:ea typeface="+mn-ea"/>
        </a:defRPr>
      </a:lvl4pPr>
      <a:lvl5pPr marL="1614488" indent="-87313" algn="l" rtl="0" eaLnBrk="0" fontAlgn="base" hangingPunct="0">
        <a:spcBef>
          <a:spcPct val="20000"/>
        </a:spcBef>
        <a:spcAft>
          <a:spcPct val="0"/>
        </a:spcAft>
        <a:buChar char="•"/>
        <a:defRPr kumimoji="1" sz="1800">
          <a:solidFill>
            <a:schemeClr val="tx1"/>
          </a:solidFill>
          <a:latin typeface="+mn-lt"/>
          <a:ea typeface="+mn-ea"/>
        </a:defRPr>
      </a:lvl5pPr>
      <a:lvl6pPr marL="20716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6pPr>
      <a:lvl7pPr marL="25288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7pPr>
      <a:lvl8pPr marL="29860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8pPr>
      <a:lvl9pPr marL="34432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5"/>
          <p:cNvSpPr>
            <a:spLocks noGrp="1"/>
          </p:cNvSpPr>
          <p:nvPr>
            <p:ph type="ctrTitle"/>
          </p:nvPr>
        </p:nvSpPr>
        <p:spPr>
          <a:xfrm>
            <a:off x="238572" y="2130494"/>
            <a:ext cx="8575228" cy="2005874"/>
          </a:xfrm>
        </p:spPr>
        <p:txBody>
          <a:bodyPr/>
          <a:lstStyle/>
          <a:p>
            <a:r>
              <a:rPr lang="en-US" altLang="ja-JP" sz="3600" dirty="0"/>
              <a:t>Motivation for supporting intra-band non-collocated EN-DC/NR-CA </a:t>
            </a:r>
            <a:r>
              <a:rPr lang="en-US" altLang="ja-JP" sz="3600" dirty="0" smtClean="0"/>
              <a:t>deployment</a:t>
            </a:r>
            <a:endParaRPr kumimoji="1" lang="ja-JP" altLang="en-US" sz="3600" dirty="0"/>
          </a:p>
        </p:txBody>
      </p:sp>
      <p:sp>
        <p:nvSpPr>
          <p:cNvPr id="7" name="サブタイトル 6"/>
          <p:cNvSpPr>
            <a:spLocks noGrp="1"/>
          </p:cNvSpPr>
          <p:nvPr>
            <p:ph type="subTitle" idx="1"/>
          </p:nvPr>
        </p:nvSpPr>
        <p:spPr>
          <a:xfrm>
            <a:off x="1371600" y="4250668"/>
            <a:ext cx="6400800" cy="999263"/>
          </a:xfrm>
        </p:spPr>
        <p:txBody>
          <a:bodyPr/>
          <a:lstStyle/>
          <a:p>
            <a:r>
              <a:rPr lang="en-US" altLang="ja-JP" dirty="0"/>
              <a:t>KDDI Corporation, </a:t>
            </a:r>
            <a:r>
              <a:rPr lang="en-US" altLang="ja-JP" dirty="0" smtClean="0"/>
              <a:t>LG </a:t>
            </a:r>
            <a:r>
              <a:rPr lang="en-US" altLang="ja-JP" dirty="0" err="1" smtClean="0"/>
              <a:t>Uplus</a:t>
            </a:r>
            <a:r>
              <a:rPr lang="en-US" altLang="ja-JP" dirty="0" smtClean="0"/>
              <a:t>,</a:t>
            </a:r>
            <a:endParaRPr lang="en-US" altLang="ja-JP" dirty="0" smtClean="0"/>
          </a:p>
          <a:p>
            <a:r>
              <a:rPr lang="en-US" altLang="ja-JP" dirty="0" smtClean="0"/>
              <a:t>NTT </a:t>
            </a:r>
            <a:r>
              <a:rPr lang="en-US" altLang="ja-JP" dirty="0"/>
              <a:t>DOCOMO, INC</a:t>
            </a:r>
            <a:r>
              <a:rPr lang="en-US" altLang="ja-JP" dirty="0" smtClean="0"/>
              <a:t>. , </a:t>
            </a:r>
            <a:r>
              <a:rPr lang="en-US" altLang="ja-JP" dirty="0" err="1" smtClean="0"/>
              <a:t>SoftBank</a:t>
            </a:r>
            <a:r>
              <a:rPr lang="en-US" altLang="ja-JP" dirty="0" smtClean="0"/>
              <a:t> Corp.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/>
        </p:nvSpPr>
        <p:spPr>
          <a:xfrm>
            <a:off x="238572" y="249158"/>
            <a:ext cx="717822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600" b="1" dirty="0"/>
              <a:t>3GPP TSG RAN Meeting #</a:t>
            </a:r>
            <a:r>
              <a:rPr lang="en-US" altLang="ja-JP" sz="1600" b="1" dirty="0" smtClean="0"/>
              <a:t>95-e</a:t>
            </a:r>
          </a:p>
          <a:p>
            <a:r>
              <a:rPr lang="en-US" altLang="ja-JP" sz="1600" b="1" dirty="0"/>
              <a:t>Electronic Meeting, March 17 - 23, </a:t>
            </a:r>
            <a:r>
              <a:rPr lang="en-US" altLang="ja-JP" sz="1600" b="1" dirty="0" smtClean="0"/>
              <a:t>2022</a:t>
            </a:r>
          </a:p>
          <a:p>
            <a:r>
              <a:rPr lang="es-ES" altLang="ja-JP" sz="1600" dirty="0">
                <a:cs typeface="HGP創英角ｺﾞｼｯｸUB"/>
              </a:rPr>
              <a:t> </a:t>
            </a:r>
            <a:endParaRPr lang="en-US" altLang="ja-JP" sz="1600" dirty="0">
              <a:cs typeface="HGP創英角ｺﾞｼｯｸUB"/>
            </a:endParaRPr>
          </a:p>
          <a:p>
            <a:r>
              <a:rPr lang="it-IT" altLang="ja-JP" sz="1600" dirty="0">
                <a:cs typeface="HGP創英角ｺﾞｼｯｸUB"/>
              </a:rPr>
              <a:t>Agenda Item:	</a:t>
            </a:r>
            <a:r>
              <a:rPr lang="en-US" altLang="ja-JP" sz="1600" dirty="0" smtClean="0">
                <a:cs typeface="HGP創英角ｺﾞｼｯｸUB"/>
              </a:rPr>
              <a:t>9.1.4.6</a:t>
            </a:r>
            <a:endParaRPr lang="en-US" altLang="ja-JP" sz="1600" dirty="0" smtClean="0">
              <a:cs typeface="HGP創英角ｺﾞｼｯｸUB"/>
            </a:endParaRPr>
          </a:p>
          <a:p>
            <a:r>
              <a:rPr lang="en-US" altLang="ja-JP" sz="1600" dirty="0" smtClean="0">
                <a:cs typeface="HGP創英角ｺﾞｼｯｸUB"/>
              </a:rPr>
              <a:t>Document </a:t>
            </a:r>
            <a:r>
              <a:rPr lang="en-US" altLang="ja-JP" sz="1600" dirty="0">
                <a:cs typeface="HGP創英角ｺﾞｼｯｸUB"/>
              </a:rPr>
              <a:t>for:	</a:t>
            </a:r>
            <a:r>
              <a:rPr lang="en-US" altLang="ja-JP" sz="1600" dirty="0" smtClean="0">
                <a:cs typeface="HGP創英角ｺﾞｼｯｸUB"/>
              </a:rPr>
              <a:t>Discussion</a:t>
            </a:r>
            <a:endParaRPr lang="ja-JP" altLang="ja-JP" sz="1600" dirty="0">
              <a:cs typeface="HGP創英角ｺﾞｼｯｸUB"/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7805162" y="188640"/>
            <a:ext cx="133081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914400">
              <a:defRPr/>
            </a:pPr>
            <a:r>
              <a:rPr lang="en-US" altLang="ja-JP" sz="1600" b="1" dirty="0" smtClean="0"/>
              <a:t>RP-220730</a:t>
            </a:r>
            <a:endParaRPr lang="en-US" altLang="ja-JP" sz="1600" b="1" dirty="0"/>
          </a:p>
        </p:txBody>
      </p:sp>
    </p:spTree>
    <p:extLst>
      <p:ext uri="{BB962C8B-B14F-4D97-AF65-F5344CB8AC3E}">
        <p14:creationId xmlns:p14="http://schemas.microsoft.com/office/powerpoint/2010/main" val="24833049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Background </a:t>
            </a:r>
            <a:r>
              <a:rPr kumimoji="1" lang="mr-IN" altLang="ja-JP" dirty="0"/>
              <a:t>–</a:t>
            </a:r>
            <a:r>
              <a:rPr kumimoji="1" lang="en-US" altLang="ja-JP" dirty="0"/>
              <a:t> Spectrum point of </a:t>
            </a:r>
            <a:r>
              <a:rPr kumimoji="1" lang="en-US" altLang="ja-JP" dirty="0" smtClean="0"/>
              <a:t>view in Japan</a:t>
            </a:r>
            <a:endParaRPr kumimoji="1" lang="ja-JP" altLang="en-US" dirty="0"/>
          </a:p>
        </p:txBody>
      </p:sp>
      <p:sp>
        <p:nvSpPr>
          <p:cNvPr id="43" name="コンテンツ プレースホルダー 42"/>
          <p:cNvSpPr>
            <a:spLocks noGrp="1"/>
          </p:cNvSpPr>
          <p:nvPr>
            <p:ph idx="1"/>
          </p:nvPr>
        </p:nvSpPr>
        <p:spPr>
          <a:xfrm>
            <a:off x="458700" y="788991"/>
            <a:ext cx="8367772" cy="5967409"/>
          </a:xfrm>
        </p:spPr>
        <p:txBody>
          <a:bodyPr>
            <a:normAutofit/>
          </a:bodyPr>
          <a:lstStyle/>
          <a:p>
            <a:r>
              <a:rPr kumimoji="1" lang="en-US" altLang="ja-JP" dirty="0">
                <a:solidFill>
                  <a:schemeClr val="tx1"/>
                </a:solidFill>
              </a:rPr>
              <a:t>Co-existence with other systems</a:t>
            </a:r>
          </a:p>
          <a:p>
            <a:endParaRPr lang="en-US" altLang="ja-JP" dirty="0">
              <a:solidFill>
                <a:schemeClr val="tx1"/>
              </a:solidFill>
            </a:endParaRPr>
          </a:p>
          <a:p>
            <a:endParaRPr lang="en-US" altLang="ja-JP" dirty="0">
              <a:solidFill>
                <a:schemeClr val="tx1"/>
              </a:solidFill>
            </a:endParaRPr>
          </a:p>
          <a:p>
            <a:endParaRPr lang="en-US" altLang="ja-JP" dirty="0">
              <a:solidFill>
                <a:schemeClr val="tx1"/>
              </a:solidFill>
            </a:endParaRPr>
          </a:p>
          <a:p>
            <a:endParaRPr kumimoji="1" lang="en-US" altLang="ja-JP" dirty="0">
              <a:solidFill>
                <a:schemeClr val="tx1"/>
              </a:solidFill>
            </a:endParaRPr>
          </a:p>
          <a:p>
            <a:pPr lvl="4"/>
            <a:endParaRPr lang="en-US" altLang="ja-JP" dirty="0"/>
          </a:p>
          <a:p>
            <a:pPr marL="0" indent="0">
              <a:buNone/>
            </a:pPr>
            <a:endParaRPr kumimoji="1" lang="en-US" altLang="ja-JP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kumimoji="1" lang="en-US" altLang="ja-JP" dirty="0">
              <a:solidFill>
                <a:schemeClr val="tx1"/>
              </a:solidFill>
            </a:endParaRPr>
          </a:p>
          <a:p>
            <a:r>
              <a:rPr lang="en-US" altLang="ja-JP" dirty="0">
                <a:solidFill>
                  <a:schemeClr val="tx1"/>
                </a:solidFill>
              </a:rPr>
              <a:t>Timing of Spectrum allocation</a:t>
            </a:r>
          </a:p>
          <a:p>
            <a:pPr lvl="1"/>
            <a:r>
              <a:rPr lang="en-US" altLang="ja-JP" dirty="0"/>
              <a:t>The 3 blocks in C-band were allocated at different time</a:t>
            </a:r>
          </a:p>
          <a:p>
            <a:pPr marL="361950" lvl="1" indent="0">
              <a:buNone/>
            </a:pPr>
            <a:r>
              <a:rPr lang="en-US" altLang="ja-JP" dirty="0">
                <a:sym typeface="Wingdings"/>
              </a:rPr>
              <a:t> This makes </a:t>
            </a:r>
            <a:r>
              <a:rPr lang="en-US" altLang="ja-JP" dirty="0" err="1">
                <a:sym typeface="Wingdings"/>
              </a:rPr>
              <a:t>Tx</a:t>
            </a:r>
            <a:r>
              <a:rPr lang="en-US" altLang="ja-JP" dirty="0">
                <a:sym typeface="Wingdings"/>
              </a:rPr>
              <a:t> antenna colocation cost-inefficient (or sometimes infeasible</a:t>
            </a:r>
            <a:r>
              <a:rPr lang="en-US" altLang="ja-JP" dirty="0" smtClean="0">
                <a:sym typeface="Wingdings"/>
              </a:rPr>
              <a:t>)</a:t>
            </a:r>
            <a:endParaRPr lang="ja-JP" altLang="en-US" dirty="0"/>
          </a:p>
        </p:txBody>
      </p:sp>
      <p:sp>
        <p:nvSpPr>
          <p:cNvPr id="6" name="正方形/長方形 5"/>
          <p:cNvSpPr/>
          <p:nvPr/>
        </p:nvSpPr>
        <p:spPr>
          <a:xfrm>
            <a:off x="218436" y="2383929"/>
            <a:ext cx="499432" cy="51243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100" dirty="0"/>
              <a:t>SoftBank</a:t>
            </a:r>
            <a:endParaRPr kumimoji="1" lang="ja-JP" altLang="en-US" sz="1100" dirty="0"/>
          </a:p>
        </p:txBody>
      </p:sp>
      <p:sp>
        <p:nvSpPr>
          <p:cNvPr id="9" name="正方形/長方形 8"/>
          <p:cNvSpPr/>
          <p:nvPr/>
        </p:nvSpPr>
        <p:spPr>
          <a:xfrm>
            <a:off x="1716732" y="2383929"/>
            <a:ext cx="499432" cy="51243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1200" dirty="0">
                <a:solidFill>
                  <a:schemeClr val="bg1">
                    <a:lumMod val="85000"/>
                  </a:schemeClr>
                </a:solidFill>
              </a:rPr>
              <a:t>Y</a:t>
            </a:r>
            <a:endParaRPr kumimoji="1" lang="ja-JP" altLang="en-US" sz="12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0" name="正方形/長方形 9"/>
          <p:cNvSpPr/>
          <p:nvPr/>
        </p:nvSpPr>
        <p:spPr>
          <a:xfrm>
            <a:off x="2216164" y="2383929"/>
            <a:ext cx="499432" cy="51243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100" dirty="0"/>
              <a:t>SoftBank</a:t>
            </a:r>
            <a:endParaRPr kumimoji="1" lang="ja-JP" altLang="en-US" sz="1100" dirty="0"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-39722" y="2918643"/>
            <a:ext cx="54373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50" dirty="0">
                <a:latin typeface="+mj-lt"/>
              </a:rPr>
              <a:t>3400</a:t>
            </a:r>
            <a:endParaRPr kumimoji="1" lang="ja-JP" altLang="en-US" sz="1050" dirty="0" err="1">
              <a:latin typeface="+mj-lt"/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446908" y="2926223"/>
            <a:ext cx="53091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50" dirty="0">
                <a:latin typeface="+mj-lt"/>
              </a:rPr>
              <a:t>3440</a:t>
            </a:r>
            <a:endParaRPr kumimoji="1" lang="ja-JP" altLang="en-US" sz="1050" dirty="0" err="1">
              <a:latin typeface="+mj-lt"/>
            </a:endParaRP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955820" y="2922663"/>
            <a:ext cx="53091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50" dirty="0">
                <a:latin typeface="+mj-lt"/>
              </a:rPr>
              <a:t>3480</a:t>
            </a:r>
            <a:endParaRPr kumimoji="1" lang="ja-JP" altLang="en-US" sz="1050" dirty="0" err="1">
              <a:latin typeface="+mj-lt"/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1442450" y="2919103"/>
            <a:ext cx="53091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50" dirty="0">
                <a:latin typeface="+mj-lt"/>
              </a:rPr>
              <a:t>3520</a:t>
            </a:r>
            <a:endParaRPr kumimoji="1" lang="ja-JP" altLang="en-US" sz="1050" dirty="0" err="1">
              <a:latin typeface="+mj-lt"/>
            </a:endParaRPr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1951362" y="2926683"/>
            <a:ext cx="53091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50" dirty="0">
                <a:latin typeface="+mj-lt"/>
              </a:rPr>
              <a:t>3560</a:t>
            </a:r>
            <a:endParaRPr kumimoji="1" lang="ja-JP" altLang="en-US" sz="1050" dirty="0" err="1">
              <a:latin typeface="+mj-lt"/>
            </a:endParaRPr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2460274" y="2934263"/>
            <a:ext cx="53091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50" dirty="0">
                <a:latin typeface="+mj-lt"/>
              </a:rPr>
              <a:t>3600</a:t>
            </a:r>
            <a:endParaRPr kumimoji="1" lang="ja-JP" altLang="en-US" sz="1050" dirty="0" err="1">
              <a:latin typeface="+mj-lt"/>
            </a:endParaRPr>
          </a:p>
        </p:txBody>
      </p:sp>
      <p:sp>
        <p:nvSpPr>
          <p:cNvPr id="22" name="正方形/長方形 21"/>
          <p:cNvSpPr/>
          <p:nvPr/>
        </p:nvSpPr>
        <p:spPr>
          <a:xfrm>
            <a:off x="6461331" y="2383929"/>
            <a:ext cx="1248579" cy="51243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200" dirty="0"/>
              <a:t>SoftBank</a:t>
            </a:r>
            <a:endParaRPr kumimoji="1" lang="ja-JP" altLang="en-US" sz="1200" dirty="0"/>
          </a:p>
        </p:txBody>
      </p:sp>
      <p:cxnSp>
        <p:nvCxnSpPr>
          <p:cNvPr id="26" name="直線コネクタ 25"/>
          <p:cNvCxnSpPr/>
          <p:nvPr/>
        </p:nvCxnSpPr>
        <p:spPr>
          <a:xfrm>
            <a:off x="2715596" y="1497035"/>
            <a:ext cx="0" cy="2048103"/>
          </a:xfrm>
          <a:prstGeom prst="line">
            <a:avLst/>
          </a:prstGeom>
          <a:ln>
            <a:solidFill>
              <a:srgbClr val="FF0000"/>
            </a:solidFill>
            <a:prstDash val="dot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30" name="テキスト ボックス 29"/>
          <p:cNvSpPr txBox="1"/>
          <p:nvPr/>
        </p:nvSpPr>
        <p:spPr>
          <a:xfrm>
            <a:off x="2460274" y="2934263"/>
            <a:ext cx="53091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50" dirty="0">
                <a:latin typeface="+mj-lt"/>
              </a:rPr>
              <a:t>3600</a:t>
            </a:r>
            <a:endParaRPr kumimoji="1" lang="ja-JP" altLang="en-US" sz="1050" dirty="0" err="1">
              <a:latin typeface="+mj-lt"/>
            </a:endParaRPr>
          </a:p>
        </p:txBody>
      </p:sp>
      <p:sp>
        <p:nvSpPr>
          <p:cNvPr id="32" name="テキスト ボックス 31"/>
          <p:cNvSpPr txBox="1"/>
          <p:nvPr/>
        </p:nvSpPr>
        <p:spPr>
          <a:xfrm>
            <a:off x="3692305" y="2904646"/>
            <a:ext cx="53091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50" dirty="0">
                <a:latin typeface="+mj-lt"/>
              </a:rPr>
              <a:t>3700</a:t>
            </a:r>
            <a:endParaRPr kumimoji="1" lang="ja-JP" altLang="en-US" sz="1050" dirty="0" err="1">
              <a:latin typeface="+mj-lt"/>
            </a:endParaRPr>
          </a:p>
        </p:txBody>
      </p:sp>
      <p:sp>
        <p:nvSpPr>
          <p:cNvPr id="33" name="テキスト ボックス 32"/>
          <p:cNvSpPr txBox="1"/>
          <p:nvPr/>
        </p:nvSpPr>
        <p:spPr>
          <a:xfrm>
            <a:off x="6192301" y="2920266"/>
            <a:ext cx="53091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50" dirty="0">
                <a:latin typeface="+mj-lt"/>
              </a:rPr>
              <a:t>3900</a:t>
            </a:r>
            <a:endParaRPr kumimoji="1" lang="ja-JP" altLang="en-US" sz="1050" dirty="0" err="1">
              <a:latin typeface="+mj-lt"/>
            </a:endParaRPr>
          </a:p>
        </p:txBody>
      </p:sp>
      <p:sp>
        <p:nvSpPr>
          <p:cNvPr id="34" name="テキスト ボックス 33"/>
          <p:cNvSpPr txBox="1"/>
          <p:nvPr/>
        </p:nvSpPr>
        <p:spPr>
          <a:xfrm>
            <a:off x="4940883" y="2896364"/>
            <a:ext cx="53091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50" dirty="0">
                <a:latin typeface="+mj-lt"/>
              </a:rPr>
              <a:t>3800</a:t>
            </a:r>
            <a:endParaRPr kumimoji="1" lang="ja-JP" altLang="en-US" sz="1050" dirty="0" err="1">
              <a:latin typeface="+mj-lt"/>
            </a:endParaRPr>
          </a:p>
        </p:txBody>
      </p:sp>
      <p:sp>
        <p:nvSpPr>
          <p:cNvPr id="35" name="テキスト ボックス 34"/>
          <p:cNvSpPr txBox="1"/>
          <p:nvPr/>
        </p:nvSpPr>
        <p:spPr>
          <a:xfrm>
            <a:off x="7440879" y="2911984"/>
            <a:ext cx="53091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50" dirty="0">
                <a:latin typeface="+mj-lt"/>
              </a:rPr>
              <a:t>4000</a:t>
            </a:r>
            <a:endParaRPr kumimoji="1" lang="ja-JP" altLang="en-US" sz="1050" dirty="0" err="1">
              <a:latin typeface="+mj-lt"/>
            </a:endParaRPr>
          </a:p>
        </p:txBody>
      </p:sp>
      <p:sp>
        <p:nvSpPr>
          <p:cNvPr id="39" name="正方形/長方形 38"/>
          <p:cNvSpPr/>
          <p:nvPr/>
        </p:nvSpPr>
        <p:spPr>
          <a:xfrm>
            <a:off x="218436" y="1381125"/>
            <a:ext cx="8740053" cy="440809"/>
          </a:xfrm>
          <a:prstGeom prst="rect">
            <a:avLst/>
          </a:prstGeom>
          <a:gradFill>
            <a:gsLst>
              <a:gs pos="100000">
                <a:schemeClr val="accent6">
                  <a:lumMod val="60000"/>
                  <a:lumOff val="40000"/>
                </a:schemeClr>
              </a:gs>
              <a:gs pos="38000">
                <a:schemeClr val="accent6">
                  <a:lumMod val="20000"/>
                  <a:lumOff val="80000"/>
                </a:schemeClr>
              </a:gs>
              <a:gs pos="27000">
                <a:schemeClr val="bg1"/>
              </a:gs>
            </a:gsLst>
            <a:lin ang="0" scaled="0"/>
          </a:gra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Satellite Systems</a:t>
            </a:r>
            <a:endParaRPr kumimoji="1" lang="ja-JP" altLang="en-US" dirty="0"/>
          </a:p>
        </p:txBody>
      </p:sp>
      <p:sp>
        <p:nvSpPr>
          <p:cNvPr id="40" name="Shape 240"/>
          <p:cNvSpPr/>
          <p:nvPr/>
        </p:nvSpPr>
        <p:spPr>
          <a:xfrm rot="1800000">
            <a:off x="4737683" y="2804603"/>
            <a:ext cx="1468229" cy="18796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20" h="21600" extrusionOk="0">
                <a:moveTo>
                  <a:pt x="13483" y="4537"/>
                </a:moveTo>
                <a:lnTo>
                  <a:pt x="11078" y="4474"/>
                </a:lnTo>
                <a:lnTo>
                  <a:pt x="16142" y="0"/>
                </a:lnTo>
                <a:lnTo>
                  <a:pt x="21420" y="4491"/>
                </a:lnTo>
                <a:lnTo>
                  <a:pt x="18896" y="4553"/>
                </a:lnTo>
                <a:cubicBezTo>
                  <a:pt x="18896" y="4553"/>
                  <a:pt x="18497" y="8624"/>
                  <a:pt x="15720" y="12885"/>
                </a:cubicBezTo>
                <a:cubicBezTo>
                  <a:pt x="12943" y="17147"/>
                  <a:pt x="7789" y="21600"/>
                  <a:pt x="4" y="21600"/>
                </a:cubicBezTo>
                <a:cubicBezTo>
                  <a:pt x="-180" y="21600"/>
                  <a:pt x="6329" y="21101"/>
                  <a:pt x="10193" y="14734"/>
                </a:cubicBezTo>
                <a:cubicBezTo>
                  <a:pt x="14058" y="8366"/>
                  <a:pt x="13483" y="4537"/>
                  <a:pt x="13483" y="4537"/>
                </a:cubicBezTo>
                <a:close/>
              </a:path>
            </a:pathLst>
          </a:custGeom>
          <a:gradFill>
            <a:gsLst>
              <a:gs pos="0">
                <a:srgbClr val="E8E8E8"/>
              </a:gs>
              <a:gs pos="29243">
                <a:srgbClr val="B8B8B8"/>
              </a:gs>
              <a:gs pos="88702">
                <a:srgbClr val="888888"/>
              </a:gs>
            </a:gsLst>
            <a:lin ang="18461768"/>
          </a:gradFill>
          <a:ln w="19050">
            <a:solidFill>
              <a:srgbClr val="FFFFFF"/>
            </a:solidFill>
          </a:ln>
        </p:spPr>
        <p:txBody>
          <a:bodyPr lIns="50800" tIns="50800" rIns="50800" bIns="50800" anchor="ctr"/>
          <a:lstStyle/>
          <a:p>
            <a:pPr marL="57799" marR="57799" algn="l" defTabSz="457200">
              <a:defRPr sz="1200">
                <a:solidFill>
                  <a:srgbClr val="FEEEC8"/>
                </a:solidFill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pPr>
            <a:endParaRPr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  <p:sp>
        <p:nvSpPr>
          <p:cNvPr id="41" name="Shape 240"/>
          <p:cNvSpPr/>
          <p:nvPr/>
        </p:nvSpPr>
        <p:spPr>
          <a:xfrm rot="19800000" flipH="1">
            <a:off x="2434263" y="2804603"/>
            <a:ext cx="1468229" cy="18796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20" h="21600" extrusionOk="0">
                <a:moveTo>
                  <a:pt x="13483" y="4537"/>
                </a:moveTo>
                <a:lnTo>
                  <a:pt x="11078" y="4474"/>
                </a:lnTo>
                <a:lnTo>
                  <a:pt x="16142" y="0"/>
                </a:lnTo>
                <a:lnTo>
                  <a:pt x="21420" y="4491"/>
                </a:lnTo>
                <a:lnTo>
                  <a:pt x="18896" y="4553"/>
                </a:lnTo>
                <a:cubicBezTo>
                  <a:pt x="18896" y="4553"/>
                  <a:pt x="18497" y="8624"/>
                  <a:pt x="15720" y="12885"/>
                </a:cubicBezTo>
                <a:cubicBezTo>
                  <a:pt x="12943" y="17147"/>
                  <a:pt x="7789" y="21600"/>
                  <a:pt x="4" y="21600"/>
                </a:cubicBezTo>
                <a:cubicBezTo>
                  <a:pt x="-180" y="21600"/>
                  <a:pt x="6329" y="21101"/>
                  <a:pt x="10193" y="14734"/>
                </a:cubicBezTo>
                <a:cubicBezTo>
                  <a:pt x="14058" y="8366"/>
                  <a:pt x="13483" y="4537"/>
                  <a:pt x="13483" y="4537"/>
                </a:cubicBezTo>
                <a:close/>
              </a:path>
            </a:pathLst>
          </a:custGeom>
          <a:gradFill>
            <a:gsLst>
              <a:gs pos="0">
                <a:srgbClr val="E8E8E8"/>
              </a:gs>
              <a:gs pos="29243">
                <a:srgbClr val="B8B8B8"/>
              </a:gs>
              <a:gs pos="88702">
                <a:srgbClr val="888888"/>
              </a:gs>
            </a:gsLst>
            <a:lin ang="18461768"/>
          </a:gradFill>
          <a:ln w="19050">
            <a:solidFill>
              <a:srgbClr val="FFFFFF"/>
            </a:solidFill>
          </a:ln>
        </p:spPr>
        <p:txBody>
          <a:bodyPr lIns="50800" tIns="50800" rIns="50800" bIns="50800" anchor="ctr"/>
          <a:lstStyle/>
          <a:p>
            <a:pPr marL="57799" marR="57799" algn="l" defTabSz="457200">
              <a:defRPr sz="1200">
                <a:solidFill>
                  <a:srgbClr val="FEEEC8"/>
                </a:solidFill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pPr>
            <a:endParaRPr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  <p:sp>
        <p:nvSpPr>
          <p:cNvPr id="42" name="テキスト ボックス 41"/>
          <p:cNvSpPr txBox="1"/>
          <p:nvPr/>
        </p:nvSpPr>
        <p:spPr>
          <a:xfrm>
            <a:off x="248254" y="3672287"/>
            <a:ext cx="8452254" cy="830997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400" dirty="0">
                <a:solidFill>
                  <a:srgbClr val="000000"/>
                </a:solidFill>
                <a:latin typeface="+mj-lt"/>
              </a:rPr>
              <a:t>Different co-existence conditions apply.</a:t>
            </a:r>
          </a:p>
          <a:p>
            <a:pPr algn="ctr"/>
            <a:r>
              <a:rPr lang="en-US" altLang="ja-JP" sz="2400" dirty="0">
                <a:sym typeface="Wingdings"/>
              </a:rPr>
              <a:t> </a:t>
            </a:r>
            <a:r>
              <a:rPr lang="en-US" altLang="ja-JP" sz="2400" dirty="0"/>
              <a:t>As a result, </a:t>
            </a:r>
            <a:r>
              <a:rPr lang="en-US" altLang="ja-JP" sz="2400" dirty="0" err="1"/>
              <a:t>Tx</a:t>
            </a:r>
            <a:r>
              <a:rPr lang="en-US" altLang="ja-JP" sz="2400" dirty="0"/>
              <a:t> antenna co-location is not always available</a:t>
            </a:r>
            <a:endParaRPr lang="ja-JP" altLang="en-US" sz="2400" dirty="0"/>
          </a:p>
        </p:txBody>
      </p:sp>
      <p:cxnSp>
        <p:nvCxnSpPr>
          <p:cNvPr id="4" name="直線矢印コネクタ 3"/>
          <p:cNvCxnSpPr/>
          <p:nvPr/>
        </p:nvCxnSpPr>
        <p:spPr>
          <a:xfrm>
            <a:off x="1217300" y="2114921"/>
            <a:ext cx="1498296" cy="1"/>
          </a:xfrm>
          <a:prstGeom prst="straightConnector1">
            <a:avLst/>
          </a:prstGeom>
          <a:ln w="12700" cmpd="sng">
            <a:headEnd type="arrow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8" name="直線矢印コネクタ 37"/>
          <p:cNvCxnSpPr/>
          <p:nvPr/>
        </p:nvCxnSpPr>
        <p:spPr>
          <a:xfrm>
            <a:off x="192179" y="2114921"/>
            <a:ext cx="1025121" cy="0"/>
          </a:xfrm>
          <a:prstGeom prst="straightConnector1">
            <a:avLst/>
          </a:prstGeom>
          <a:ln w="12700" cmpd="sng">
            <a:headEnd type="arrow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4" name="直線矢印コネクタ 43"/>
          <p:cNvCxnSpPr/>
          <p:nvPr/>
        </p:nvCxnSpPr>
        <p:spPr>
          <a:xfrm>
            <a:off x="2715596" y="2114922"/>
            <a:ext cx="6242893" cy="0"/>
          </a:xfrm>
          <a:prstGeom prst="straightConnector1">
            <a:avLst/>
          </a:prstGeom>
          <a:ln w="12700" cmpd="sng">
            <a:headEnd type="arrow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8" name="テキスト ボックス 27"/>
          <p:cNvSpPr txBox="1"/>
          <p:nvPr/>
        </p:nvSpPr>
        <p:spPr>
          <a:xfrm>
            <a:off x="1442450" y="1873455"/>
            <a:ext cx="98164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100" dirty="0">
                <a:latin typeface="+mj-lt"/>
              </a:rPr>
              <a:t>1</a:t>
            </a:r>
            <a:r>
              <a:rPr lang="en-US" altLang="ja-JP" sz="1100" baseline="30000" dirty="0">
                <a:latin typeface="+mj-lt"/>
              </a:rPr>
              <a:t>st</a:t>
            </a:r>
            <a:r>
              <a:rPr lang="en-US" altLang="ja-JP" sz="1100" dirty="0">
                <a:latin typeface="+mj-lt"/>
              </a:rPr>
              <a:t> allocation</a:t>
            </a:r>
          </a:p>
        </p:txBody>
      </p:sp>
      <p:sp>
        <p:nvSpPr>
          <p:cNvPr id="46" name="テキスト ボックス 45"/>
          <p:cNvSpPr txBox="1"/>
          <p:nvPr/>
        </p:nvSpPr>
        <p:spPr>
          <a:xfrm>
            <a:off x="192179" y="1857380"/>
            <a:ext cx="100405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100" dirty="0">
                <a:latin typeface="+mj-lt"/>
              </a:rPr>
              <a:t>2</a:t>
            </a:r>
            <a:r>
              <a:rPr lang="en-US" altLang="ja-JP" sz="1100" baseline="30000" dirty="0">
                <a:latin typeface="+mj-lt"/>
              </a:rPr>
              <a:t>nd</a:t>
            </a:r>
            <a:r>
              <a:rPr lang="en-US" altLang="ja-JP" sz="1100" dirty="0">
                <a:latin typeface="+mj-lt"/>
              </a:rPr>
              <a:t> allocation</a:t>
            </a:r>
          </a:p>
        </p:txBody>
      </p:sp>
      <p:sp>
        <p:nvSpPr>
          <p:cNvPr id="47" name="テキスト ボックス 46"/>
          <p:cNvSpPr txBox="1"/>
          <p:nvPr/>
        </p:nvSpPr>
        <p:spPr>
          <a:xfrm>
            <a:off x="5525091" y="1858655"/>
            <a:ext cx="98862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100" dirty="0">
                <a:latin typeface="+mj-lt"/>
              </a:rPr>
              <a:t>3</a:t>
            </a:r>
            <a:r>
              <a:rPr lang="en-US" altLang="ja-JP" sz="1100" baseline="30000" dirty="0">
                <a:latin typeface="+mj-lt"/>
              </a:rPr>
              <a:t>rd</a:t>
            </a:r>
            <a:r>
              <a:rPr lang="en-US" altLang="ja-JP" sz="1100" dirty="0">
                <a:latin typeface="+mj-lt"/>
              </a:rPr>
              <a:t> allocation</a:t>
            </a:r>
          </a:p>
        </p:txBody>
      </p:sp>
      <p:sp>
        <p:nvSpPr>
          <p:cNvPr id="48" name="正方形/長方形 47"/>
          <p:cNvSpPr/>
          <p:nvPr/>
        </p:nvSpPr>
        <p:spPr>
          <a:xfrm>
            <a:off x="720156" y="2381280"/>
            <a:ext cx="499432" cy="512435"/>
          </a:xfrm>
          <a:prstGeom prst="rect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lin ang="16200000" scaled="1"/>
            <a:tileRect/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1100" dirty="0" smtClean="0"/>
              <a:t>Docomo</a:t>
            </a:r>
            <a:endParaRPr kumimoji="1" lang="ja-JP" altLang="en-US" sz="1100" dirty="0"/>
          </a:p>
        </p:txBody>
      </p:sp>
      <p:sp>
        <p:nvSpPr>
          <p:cNvPr id="49" name="正方形/長方形 48"/>
          <p:cNvSpPr/>
          <p:nvPr/>
        </p:nvSpPr>
        <p:spPr>
          <a:xfrm>
            <a:off x="1219657" y="2382336"/>
            <a:ext cx="499432" cy="512435"/>
          </a:xfrm>
          <a:prstGeom prst="rect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lin ang="16200000" scaled="1"/>
            <a:tileRect/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1100" dirty="0" smtClean="0"/>
              <a:t>Docomo</a:t>
            </a:r>
            <a:endParaRPr kumimoji="1" lang="ja-JP" altLang="en-US" sz="1100" dirty="0"/>
          </a:p>
        </p:txBody>
      </p:sp>
      <p:sp>
        <p:nvSpPr>
          <p:cNvPr id="50" name="正方形/長方形 49"/>
          <p:cNvSpPr/>
          <p:nvPr/>
        </p:nvSpPr>
        <p:spPr>
          <a:xfrm>
            <a:off x="1718133" y="2383360"/>
            <a:ext cx="499432" cy="512435"/>
          </a:xfrm>
          <a:prstGeom prst="rect">
            <a:avLst/>
          </a:prstGeom>
          <a:gradFill flip="none" rotWithShape="1">
            <a:gsLst>
              <a:gs pos="0">
                <a:srgbClr val="FFC000">
                  <a:tint val="66000"/>
                  <a:satMod val="160000"/>
                </a:srgbClr>
              </a:gs>
              <a:gs pos="50000">
                <a:srgbClr val="FFC000">
                  <a:tint val="44500"/>
                  <a:satMod val="160000"/>
                </a:srgbClr>
              </a:gs>
              <a:gs pos="100000">
                <a:srgbClr val="FFC000">
                  <a:tint val="23500"/>
                  <a:satMod val="160000"/>
                </a:srgbClr>
              </a:gs>
            </a:gsLst>
            <a:lin ang="16200000" scaled="1"/>
            <a:tileRect/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1100" dirty="0" smtClean="0"/>
              <a:t>KDDI</a:t>
            </a:r>
            <a:endParaRPr kumimoji="1" lang="ja-JP" altLang="en-US" sz="1100" dirty="0"/>
          </a:p>
        </p:txBody>
      </p:sp>
      <p:sp>
        <p:nvSpPr>
          <p:cNvPr id="52" name="正方形/長方形 51"/>
          <p:cNvSpPr/>
          <p:nvPr/>
        </p:nvSpPr>
        <p:spPr>
          <a:xfrm>
            <a:off x="2717292" y="2379589"/>
            <a:ext cx="1248579" cy="512435"/>
          </a:xfrm>
          <a:prstGeom prst="rect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lin ang="16200000" scaled="1"/>
            <a:tileRect/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200" dirty="0" smtClean="0"/>
              <a:t>Docomo</a:t>
            </a:r>
            <a:endParaRPr kumimoji="1" lang="ja-JP" altLang="en-US" sz="1200" dirty="0"/>
          </a:p>
        </p:txBody>
      </p:sp>
      <p:sp>
        <p:nvSpPr>
          <p:cNvPr id="53" name="正方形/長方形 52"/>
          <p:cNvSpPr/>
          <p:nvPr/>
        </p:nvSpPr>
        <p:spPr>
          <a:xfrm>
            <a:off x="3965871" y="2380119"/>
            <a:ext cx="1248579" cy="512435"/>
          </a:xfrm>
          <a:prstGeom prst="rect">
            <a:avLst/>
          </a:prstGeom>
          <a:gradFill flip="none" rotWithShape="1">
            <a:gsLst>
              <a:gs pos="0">
                <a:srgbClr val="FFC000">
                  <a:tint val="66000"/>
                  <a:satMod val="160000"/>
                </a:srgbClr>
              </a:gs>
              <a:gs pos="50000">
                <a:srgbClr val="FFC000">
                  <a:tint val="44500"/>
                  <a:satMod val="160000"/>
                </a:srgbClr>
              </a:gs>
              <a:gs pos="100000">
                <a:srgbClr val="FFC000">
                  <a:tint val="23500"/>
                  <a:satMod val="160000"/>
                </a:srgbClr>
              </a:gs>
            </a:gsLst>
            <a:lin ang="16200000" scaled="1"/>
            <a:tileRect/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200" dirty="0" smtClean="0"/>
              <a:t>KDDI</a:t>
            </a:r>
            <a:endParaRPr kumimoji="1" lang="ja-JP" altLang="en-US" sz="1200" dirty="0"/>
          </a:p>
        </p:txBody>
      </p:sp>
      <p:sp>
        <p:nvSpPr>
          <p:cNvPr id="54" name="正方形/長方形 53"/>
          <p:cNvSpPr/>
          <p:nvPr/>
        </p:nvSpPr>
        <p:spPr>
          <a:xfrm>
            <a:off x="5215615" y="2381720"/>
            <a:ext cx="1248579" cy="512435"/>
          </a:xfrm>
          <a:prstGeom prst="rect">
            <a:avLst/>
          </a:prstGeom>
          <a:gradFill flip="none" rotWithShape="1">
            <a:gsLst>
              <a:gs pos="0">
                <a:srgbClr val="FF00FF">
                  <a:tint val="66000"/>
                  <a:satMod val="160000"/>
                </a:srgbClr>
              </a:gs>
              <a:gs pos="50000">
                <a:srgbClr val="FF00FF">
                  <a:tint val="44500"/>
                  <a:satMod val="160000"/>
                </a:srgbClr>
              </a:gs>
              <a:gs pos="100000">
                <a:srgbClr val="FF00FF">
                  <a:tint val="23500"/>
                  <a:satMod val="160000"/>
                </a:srgbClr>
              </a:gs>
            </a:gsLst>
            <a:lin ang="16200000" scaled="1"/>
            <a:tileRect/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200" dirty="0" smtClean="0"/>
              <a:t>Rakuten</a:t>
            </a:r>
            <a:endParaRPr kumimoji="1" lang="ja-JP" altLang="en-US" sz="1200" dirty="0"/>
          </a:p>
        </p:txBody>
      </p:sp>
      <p:sp>
        <p:nvSpPr>
          <p:cNvPr id="55" name="正方形/長方形 54"/>
          <p:cNvSpPr/>
          <p:nvPr/>
        </p:nvSpPr>
        <p:spPr>
          <a:xfrm>
            <a:off x="7715689" y="2381280"/>
            <a:ext cx="1248579" cy="512435"/>
          </a:xfrm>
          <a:prstGeom prst="rect">
            <a:avLst/>
          </a:prstGeom>
          <a:gradFill flip="none" rotWithShape="1">
            <a:gsLst>
              <a:gs pos="0">
                <a:srgbClr val="FFC000">
                  <a:tint val="66000"/>
                  <a:satMod val="160000"/>
                </a:srgbClr>
              </a:gs>
              <a:gs pos="50000">
                <a:srgbClr val="FFC000">
                  <a:tint val="44500"/>
                  <a:satMod val="160000"/>
                </a:srgbClr>
              </a:gs>
              <a:gs pos="100000">
                <a:srgbClr val="FFC000">
                  <a:tint val="23500"/>
                  <a:satMod val="160000"/>
                </a:srgbClr>
              </a:gs>
            </a:gsLst>
            <a:lin ang="16200000" scaled="1"/>
            <a:tileRect/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200" dirty="0" smtClean="0"/>
              <a:t>KDDI</a:t>
            </a:r>
            <a:endParaRPr kumimoji="1" lang="ja-JP" altLang="en-US" sz="1200" dirty="0"/>
          </a:p>
        </p:txBody>
      </p:sp>
      <p:cxnSp>
        <p:nvCxnSpPr>
          <p:cNvPr id="5" name="直線矢印コネクタ 4"/>
          <p:cNvCxnSpPr/>
          <p:nvPr/>
        </p:nvCxnSpPr>
        <p:spPr>
          <a:xfrm>
            <a:off x="102961" y="2896364"/>
            <a:ext cx="9041039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1" name="円/楕円 30"/>
          <p:cNvSpPr/>
          <p:nvPr/>
        </p:nvSpPr>
        <p:spPr>
          <a:xfrm>
            <a:off x="102961" y="2053961"/>
            <a:ext cx="2617194" cy="1247669"/>
          </a:xfrm>
          <a:prstGeom prst="ellipse">
            <a:avLst/>
          </a:prstGeom>
          <a:noFill/>
          <a:ln w="28575" cmpd="sng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7" name="円/楕円 36"/>
          <p:cNvSpPr/>
          <p:nvPr/>
        </p:nvSpPr>
        <p:spPr>
          <a:xfrm>
            <a:off x="2725076" y="2053961"/>
            <a:ext cx="6341660" cy="1247669"/>
          </a:xfrm>
          <a:prstGeom prst="ellipse">
            <a:avLst/>
          </a:prstGeom>
          <a:noFill/>
          <a:ln w="28575" cmpd="sng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189620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Background </a:t>
            </a:r>
            <a:r>
              <a:rPr kumimoji="1" lang="mr-IN" altLang="ja-JP" dirty="0"/>
              <a:t>–</a:t>
            </a:r>
            <a:r>
              <a:rPr kumimoji="1" lang="en-US" altLang="ja-JP" dirty="0"/>
              <a:t> Spectrum point of </a:t>
            </a:r>
            <a:r>
              <a:rPr kumimoji="1" lang="en-US" altLang="ja-JP" dirty="0" smtClean="0"/>
              <a:t>view in Korea</a:t>
            </a:r>
            <a:endParaRPr kumimoji="1" lang="ja-JP" altLang="en-US" dirty="0"/>
          </a:p>
        </p:txBody>
      </p:sp>
      <p:sp>
        <p:nvSpPr>
          <p:cNvPr id="43" name="コンテンツ プレースホルダー 42"/>
          <p:cNvSpPr>
            <a:spLocks noGrp="1"/>
          </p:cNvSpPr>
          <p:nvPr>
            <p:ph idx="1"/>
          </p:nvPr>
        </p:nvSpPr>
        <p:spPr>
          <a:xfrm>
            <a:off x="458699" y="788991"/>
            <a:ext cx="8563381" cy="5967409"/>
          </a:xfrm>
        </p:spPr>
        <p:txBody>
          <a:bodyPr>
            <a:normAutofit/>
          </a:bodyPr>
          <a:lstStyle/>
          <a:p>
            <a:r>
              <a:rPr kumimoji="1" lang="en-US" altLang="ja-JP" dirty="0">
                <a:solidFill>
                  <a:schemeClr val="tx1"/>
                </a:solidFill>
              </a:rPr>
              <a:t>Co-existence with other systems</a:t>
            </a:r>
          </a:p>
          <a:p>
            <a:endParaRPr lang="en-US" altLang="ja-JP" dirty="0">
              <a:solidFill>
                <a:schemeClr val="tx1"/>
              </a:solidFill>
            </a:endParaRPr>
          </a:p>
          <a:p>
            <a:endParaRPr lang="en-US" altLang="ja-JP" dirty="0">
              <a:solidFill>
                <a:schemeClr val="tx1"/>
              </a:solidFill>
            </a:endParaRPr>
          </a:p>
          <a:p>
            <a:endParaRPr lang="en-US" altLang="ja-JP" dirty="0">
              <a:solidFill>
                <a:schemeClr val="tx1"/>
              </a:solidFill>
            </a:endParaRPr>
          </a:p>
          <a:p>
            <a:endParaRPr kumimoji="1" lang="en-US" altLang="ja-JP" dirty="0">
              <a:solidFill>
                <a:schemeClr val="tx1"/>
              </a:solidFill>
            </a:endParaRPr>
          </a:p>
          <a:p>
            <a:pPr lvl="4"/>
            <a:endParaRPr lang="en-US" altLang="ja-JP" dirty="0"/>
          </a:p>
          <a:p>
            <a:pPr marL="0" indent="0">
              <a:buNone/>
            </a:pPr>
            <a:endParaRPr kumimoji="1" lang="en-US" altLang="ja-JP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kumimoji="1" lang="en-US" altLang="ja-JP" dirty="0">
              <a:solidFill>
                <a:schemeClr val="tx1"/>
              </a:solidFill>
            </a:endParaRPr>
          </a:p>
          <a:p>
            <a:r>
              <a:rPr lang="en-US" altLang="ja-JP" dirty="0">
                <a:solidFill>
                  <a:schemeClr val="tx1"/>
                </a:solidFill>
              </a:rPr>
              <a:t>Timing of Spectrum allocation</a:t>
            </a:r>
          </a:p>
          <a:p>
            <a:pPr lvl="1"/>
            <a:r>
              <a:rPr lang="en-US" altLang="ja-JP" dirty="0"/>
              <a:t>The </a:t>
            </a:r>
            <a:r>
              <a:rPr lang="en-US" altLang="ja-JP" dirty="0" smtClean="0"/>
              <a:t>2 </a:t>
            </a:r>
            <a:r>
              <a:rPr lang="en-US" altLang="ja-JP" dirty="0"/>
              <a:t>blocks in C-band </a:t>
            </a:r>
            <a:r>
              <a:rPr lang="en-US" altLang="ja-JP" dirty="0" smtClean="0"/>
              <a:t>will be </a:t>
            </a:r>
            <a:r>
              <a:rPr lang="en-US" altLang="ja-JP" dirty="0"/>
              <a:t>allocated at different time</a:t>
            </a:r>
          </a:p>
          <a:p>
            <a:pPr marL="361950" lvl="1" indent="0">
              <a:buNone/>
            </a:pPr>
            <a:r>
              <a:rPr lang="en-US" altLang="ja-JP" dirty="0">
                <a:sym typeface="Wingdings"/>
              </a:rPr>
              <a:t> This makes </a:t>
            </a:r>
            <a:r>
              <a:rPr lang="en-US" altLang="ja-JP" dirty="0" err="1">
                <a:sym typeface="Wingdings"/>
              </a:rPr>
              <a:t>Tx</a:t>
            </a:r>
            <a:r>
              <a:rPr lang="en-US" altLang="ja-JP" dirty="0">
                <a:sym typeface="Wingdings"/>
              </a:rPr>
              <a:t> antenna colocation cost-inefficient (or sometimes infeasible</a:t>
            </a:r>
            <a:r>
              <a:rPr lang="en-US" altLang="ja-JP" dirty="0" smtClean="0">
                <a:sym typeface="Wingdings"/>
              </a:rPr>
              <a:t>)</a:t>
            </a:r>
            <a:endParaRPr lang="ja-JP" altLang="en-US" dirty="0"/>
          </a:p>
        </p:txBody>
      </p:sp>
      <p:sp>
        <p:nvSpPr>
          <p:cNvPr id="9" name="正方形/長方形 8"/>
          <p:cNvSpPr/>
          <p:nvPr/>
        </p:nvSpPr>
        <p:spPr>
          <a:xfrm>
            <a:off x="1716732" y="2383929"/>
            <a:ext cx="499432" cy="51243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1200" dirty="0">
                <a:solidFill>
                  <a:schemeClr val="bg1">
                    <a:lumMod val="85000"/>
                  </a:schemeClr>
                </a:solidFill>
              </a:rPr>
              <a:t>Y</a:t>
            </a:r>
            <a:endParaRPr kumimoji="1" lang="ja-JP" altLang="en-US" sz="12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111779" y="2918643"/>
            <a:ext cx="52450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50" dirty="0" smtClean="0">
                <a:latin typeface="+mj-lt"/>
              </a:rPr>
              <a:t>3420</a:t>
            </a:r>
            <a:endParaRPr kumimoji="1" lang="ja-JP" altLang="en-US" sz="1050" dirty="0" err="1">
              <a:latin typeface="+mj-lt"/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1209813" y="2926223"/>
            <a:ext cx="52450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50" dirty="0" smtClean="0">
                <a:latin typeface="+mj-lt"/>
              </a:rPr>
              <a:t>3500</a:t>
            </a:r>
            <a:endParaRPr kumimoji="1" lang="ja-JP" altLang="en-US" sz="1050" dirty="0" err="1">
              <a:latin typeface="+mj-lt"/>
            </a:endParaRPr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2460274" y="2934263"/>
            <a:ext cx="53091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50" dirty="0">
                <a:latin typeface="+mj-lt"/>
              </a:rPr>
              <a:t>3600</a:t>
            </a:r>
            <a:endParaRPr kumimoji="1" lang="ja-JP" altLang="en-US" sz="1050" dirty="0" err="1">
              <a:latin typeface="+mj-lt"/>
            </a:endParaRPr>
          </a:p>
        </p:txBody>
      </p:sp>
      <p:sp>
        <p:nvSpPr>
          <p:cNvPr id="22" name="正方形/長方形 21"/>
          <p:cNvSpPr/>
          <p:nvPr/>
        </p:nvSpPr>
        <p:spPr>
          <a:xfrm>
            <a:off x="6461331" y="2383929"/>
            <a:ext cx="1248579" cy="512435"/>
          </a:xfrm>
          <a:prstGeom prst="rect">
            <a:avLst/>
          </a:prstGeom>
          <a:noFill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1200" dirty="0" smtClean="0"/>
              <a:t>Candidate#3</a:t>
            </a:r>
            <a:endParaRPr lang="ja-JP" altLang="en-US" sz="1200" dirty="0"/>
          </a:p>
        </p:txBody>
      </p:sp>
      <p:cxnSp>
        <p:nvCxnSpPr>
          <p:cNvPr id="26" name="直線コネクタ 25"/>
          <p:cNvCxnSpPr/>
          <p:nvPr/>
        </p:nvCxnSpPr>
        <p:spPr>
          <a:xfrm>
            <a:off x="3960051" y="1497035"/>
            <a:ext cx="0" cy="2048103"/>
          </a:xfrm>
          <a:prstGeom prst="line">
            <a:avLst/>
          </a:prstGeom>
          <a:ln>
            <a:solidFill>
              <a:srgbClr val="FF0000"/>
            </a:solidFill>
            <a:prstDash val="dot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30" name="テキスト ボックス 29"/>
          <p:cNvSpPr txBox="1"/>
          <p:nvPr/>
        </p:nvSpPr>
        <p:spPr>
          <a:xfrm>
            <a:off x="2460274" y="2934263"/>
            <a:ext cx="53091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50" dirty="0">
                <a:latin typeface="+mj-lt"/>
              </a:rPr>
              <a:t>3600</a:t>
            </a:r>
            <a:endParaRPr kumimoji="1" lang="ja-JP" altLang="en-US" sz="1050" dirty="0" err="1">
              <a:latin typeface="+mj-lt"/>
            </a:endParaRPr>
          </a:p>
        </p:txBody>
      </p:sp>
      <p:sp>
        <p:nvSpPr>
          <p:cNvPr id="32" name="テキスト ボックス 31"/>
          <p:cNvSpPr txBox="1"/>
          <p:nvPr/>
        </p:nvSpPr>
        <p:spPr>
          <a:xfrm>
            <a:off x="3692305" y="2904646"/>
            <a:ext cx="53091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50" dirty="0">
                <a:latin typeface="+mj-lt"/>
              </a:rPr>
              <a:t>3700</a:t>
            </a:r>
            <a:endParaRPr kumimoji="1" lang="ja-JP" altLang="en-US" sz="1050" dirty="0" err="1">
              <a:latin typeface="+mj-lt"/>
            </a:endParaRPr>
          </a:p>
        </p:txBody>
      </p:sp>
      <p:sp>
        <p:nvSpPr>
          <p:cNvPr id="33" name="テキスト ボックス 32"/>
          <p:cNvSpPr txBox="1"/>
          <p:nvPr/>
        </p:nvSpPr>
        <p:spPr>
          <a:xfrm>
            <a:off x="6192301" y="2920266"/>
            <a:ext cx="53091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50" dirty="0">
                <a:latin typeface="+mj-lt"/>
              </a:rPr>
              <a:t>3900</a:t>
            </a:r>
            <a:endParaRPr kumimoji="1" lang="ja-JP" altLang="en-US" sz="1050" dirty="0" err="1">
              <a:latin typeface="+mj-lt"/>
            </a:endParaRPr>
          </a:p>
        </p:txBody>
      </p:sp>
      <p:sp>
        <p:nvSpPr>
          <p:cNvPr id="34" name="テキスト ボックス 33"/>
          <p:cNvSpPr txBox="1"/>
          <p:nvPr/>
        </p:nvSpPr>
        <p:spPr>
          <a:xfrm>
            <a:off x="4940883" y="2896364"/>
            <a:ext cx="53091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50" dirty="0">
                <a:latin typeface="+mj-lt"/>
              </a:rPr>
              <a:t>3800</a:t>
            </a:r>
            <a:endParaRPr kumimoji="1" lang="ja-JP" altLang="en-US" sz="1050" dirty="0" err="1">
              <a:latin typeface="+mj-lt"/>
            </a:endParaRPr>
          </a:p>
        </p:txBody>
      </p:sp>
      <p:sp>
        <p:nvSpPr>
          <p:cNvPr id="35" name="テキスト ボックス 34"/>
          <p:cNvSpPr txBox="1"/>
          <p:nvPr/>
        </p:nvSpPr>
        <p:spPr>
          <a:xfrm>
            <a:off x="7440879" y="2911984"/>
            <a:ext cx="53091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50" dirty="0">
                <a:latin typeface="+mj-lt"/>
              </a:rPr>
              <a:t>4000</a:t>
            </a:r>
            <a:endParaRPr kumimoji="1" lang="ja-JP" altLang="en-US" sz="1050" dirty="0" err="1">
              <a:latin typeface="+mj-lt"/>
            </a:endParaRPr>
          </a:p>
        </p:txBody>
      </p:sp>
      <p:sp>
        <p:nvSpPr>
          <p:cNvPr id="39" name="正方形/長方形 38"/>
          <p:cNvSpPr/>
          <p:nvPr/>
        </p:nvSpPr>
        <p:spPr>
          <a:xfrm>
            <a:off x="218436" y="1381125"/>
            <a:ext cx="8740053" cy="440809"/>
          </a:xfrm>
          <a:prstGeom prst="rect">
            <a:avLst/>
          </a:prstGeom>
          <a:gradFill>
            <a:gsLst>
              <a:gs pos="100000">
                <a:schemeClr val="accent6">
                  <a:lumMod val="60000"/>
                  <a:lumOff val="40000"/>
                </a:schemeClr>
              </a:gs>
              <a:gs pos="38000">
                <a:schemeClr val="accent6">
                  <a:lumMod val="20000"/>
                  <a:lumOff val="80000"/>
                </a:schemeClr>
              </a:gs>
              <a:gs pos="27000">
                <a:schemeClr val="bg1"/>
              </a:gs>
            </a:gsLst>
            <a:lin ang="0" scaled="0"/>
          </a:gra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Satellite Systems</a:t>
            </a:r>
            <a:endParaRPr kumimoji="1" lang="ja-JP" altLang="en-US" dirty="0"/>
          </a:p>
        </p:txBody>
      </p:sp>
      <p:sp>
        <p:nvSpPr>
          <p:cNvPr id="40" name="Shape 240"/>
          <p:cNvSpPr/>
          <p:nvPr/>
        </p:nvSpPr>
        <p:spPr>
          <a:xfrm rot="1800000">
            <a:off x="4737683" y="2804603"/>
            <a:ext cx="1468229" cy="18796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20" h="21600" extrusionOk="0">
                <a:moveTo>
                  <a:pt x="13483" y="4537"/>
                </a:moveTo>
                <a:lnTo>
                  <a:pt x="11078" y="4474"/>
                </a:lnTo>
                <a:lnTo>
                  <a:pt x="16142" y="0"/>
                </a:lnTo>
                <a:lnTo>
                  <a:pt x="21420" y="4491"/>
                </a:lnTo>
                <a:lnTo>
                  <a:pt x="18896" y="4553"/>
                </a:lnTo>
                <a:cubicBezTo>
                  <a:pt x="18896" y="4553"/>
                  <a:pt x="18497" y="8624"/>
                  <a:pt x="15720" y="12885"/>
                </a:cubicBezTo>
                <a:cubicBezTo>
                  <a:pt x="12943" y="17147"/>
                  <a:pt x="7789" y="21600"/>
                  <a:pt x="4" y="21600"/>
                </a:cubicBezTo>
                <a:cubicBezTo>
                  <a:pt x="-180" y="21600"/>
                  <a:pt x="6329" y="21101"/>
                  <a:pt x="10193" y="14734"/>
                </a:cubicBezTo>
                <a:cubicBezTo>
                  <a:pt x="14058" y="8366"/>
                  <a:pt x="13483" y="4537"/>
                  <a:pt x="13483" y="4537"/>
                </a:cubicBezTo>
                <a:close/>
              </a:path>
            </a:pathLst>
          </a:custGeom>
          <a:gradFill>
            <a:gsLst>
              <a:gs pos="0">
                <a:srgbClr val="E8E8E8"/>
              </a:gs>
              <a:gs pos="29243">
                <a:srgbClr val="B8B8B8"/>
              </a:gs>
              <a:gs pos="88702">
                <a:srgbClr val="888888"/>
              </a:gs>
            </a:gsLst>
            <a:lin ang="18461768"/>
          </a:gradFill>
          <a:ln w="19050">
            <a:solidFill>
              <a:srgbClr val="FFFFFF"/>
            </a:solidFill>
          </a:ln>
        </p:spPr>
        <p:txBody>
          <a:bodyPr lIns="50800" tIns="50800" rIns="50800" bIns="50800" anchor="ctr"/>
          <a:lstStyle/>
          <a:p>
            <a:pPr marL="57799" marR="57799" algn="l" defTabSz="457200">
              <a:defRPr sz="1200">
                <a:solidFill>
                  <a:srgbClr val="FEEEC8"/>
                </a:solidFill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pPr>
            <a:endParaRPr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  <p:sp>
        <p:nvSpPr>
          <p:cNvPr id="41" name="Shape 240"/>
          <p:cNvSpPr/>
          <p:nvPr/>
        </p:nvSpPr>
        <p:spPr>
          <a:xfrm rot="19800000" flipH="1">
            <a:off x="2434263" y="2804603"/>
            <a:ext cx="1468229" cy="18796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20" h="21600" extrusionOk="0">
                <a:moveTo>
                  <a:pt x="13483" y="4537"/>
                </a:moveTo>
                <a:lnTo>
                  <a:pt x="11078" y="4474"/>
                </a:lnTo>
                <a:lnTo>
                  <a:pt x="16142" y="0"/>
                </a:lnTo>
                <a:lnTo>
                  <a:pt x="21420" y="4491"/>
                </a:lnTo>
                <a:lnTo>
                  <a:pt x="18896" y="4553"/>
                </a:lnTo>
                <a:cubicBezTo>
                  <a:pt x="18896" y="4553"/>
                  <a:pt x="18497" y="8624"/>
                  <a:pt x="15720" y="12885"/>
                </a:cubicBezTo>
                <a:cubicBezTo>
                  <a:pt x="12943" y="17147"/>
                  <a:pt x="7789" y="21600"/>
                  <a:pt x="4" y="21600"/>
                </a:cubicBezTo>
                <a:cubicBezTo>
                  <a:pt x="-180" y="21600"/>
                  <a:pt x="6329" y="21101"/>
                  <a:pt x="10193" y="14734"/>
                </a:cubicBezTo>
                <a:cubicBezTo>
                  <a:pt x="14058" y="8366"/>
                  <a:pt x="13483" y="4537"/>
                  <a:pt x="13483" y="4537"/>
                </a:cubicBezTo>
                <a:close/>
              </a:path>
            </a:pathLst>
          </a:custGeom>
          <a:gradFill>
            <a:gsLst>
              <a:gs pos="0">
                <a:srgbClr val="E8E8E8"/>
              </a:gs>
              <a:gs pos="29243">
                <a:srgbClr val="B8B8B8"/>
              </a:gs>
              <a:gs pos="88702">
                <a:srgbClr val="888888"/>
              </a:gs>
            </a:gsLst>
            <a:lin ang="18461768"/>
          </a:gradFill>
          <a:ln w="19050">
            <a:solidFill>
              <a:srgbClr val="FFFFFF"/>
            </a:solidFill>
          </a:ln>
        </p:spPr>
        <p:txBody>
          <a:bodyPr lIns="50800" tIns="50800" rIns="50800" bIns="50800" anchor="ctr"/>
          <a:lstStyle/>
          <a:p>
            <a:pPr marL="57799" marR="57799" algn="l" defTabSz="457200">
              <a:defRPr sz="1200">
                <a:solidFill>
                  <a:srgbClr val="FEEEC8"/>
                </a:solidFill>
                <a:uFill>
                  <a:solidFill>
                    <a:srgbClr val="000000"/>
                  </a:solidFill>
                </a:uFill>
                <a:latin typeface="Helvetica"/>
                <a:ea typeface="Helvetica"/>
                <a:cs typeface="Helvetica"/>
                <a:sym typeface="Helvetica"/>
              </a:defRPr>
            </a:pPr>
            <a:endParaRPr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  <p:sp>
        <p:nvSpPr>
          <p:cNvPr id="42" name="テキスト ボックス 41"/>
          <p:cNvSpPr txBox="1"/>
          <p:nvPr/>
        </p:nvSpPr>
        <p:spPr>
          <a:xfrm>
            <a:off x="248254" y="3672287"/>
            <a:ext cx="8452254" cy="830997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400" dirty="0">
                <a:solidFill>
                  <a:srgbClr val="000000"/>
                </a:solidFill>
                <a:latin typeface="+mj-lt"/>
              </a:rPr>
              <a:t>Different co-existence conditions apply.</a:t>
            </a:r>
          </a:p>
          <a:p>
            <a:pPr algn="ctr"/>
            <a:r>
              <a:rPr lang="en-US" altLang="ja-JP" sz="2400" dirty="0">
                <a:sym typeface="Wingdings"/>
              </a:rPr>
              <a:t> </a:t>
            </a:r>
            <a:r>
              <a:rPr lang="en-US" altLang="ja-JP" sz="2400" dirty="0"/>
              <a:t>As a result, </a:t>
            </a:r>
            <a:r>
              <a:rPr lang="en-US" altLang="ja-JP" sz="2400" dirty="0" err="1"/>
              <a:t>Tx</a:t>
            </a:r>
            <a:r>
              <a:rPr lang="en-US" altLang="ja-JP" sz="2400" dirty="0"/>
              <a:t> antenna co-location is not always available</a:t>
            </a:r>
            <a:endParaRPr lang="ja-JP" altLang="en-US" sz="2400" dirty="0"/>
          </a:p>
        </p:txBody>
      </p:sp>
      <p:cxnSp>
        <p:nvCxnSpPr>
          <p:cNvPr id="4" name="直線矢印コネクタ 3"/>
          <p:cNvCxnSpPr/>
          <p:nvPr/>
        </p:nvCxnSpPr>
        <p:spPr>
          <a:xfrm>
            <a:off x="353708" y="2114921"/>
            <a:ext cx="3600000" cy="1"/>
          </a:xfrm>
          <a:prstGeom prst="straightConnector1">
            <a:avLst/>
          </a:prstGeom>
          <a:ln w="12700" cmpd="sng">
            <a:headEnd type="arrow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4" name="直線矢印コネクタ 43"/>
          <p:cNvCxnSpPr/>
          <p:nvPr/>
        </p:nvCxnSpPr>
        <p:spPr>
          <a:xfrm>
            <a:off x="3964422" y="2114922"/>
            <a:ext cx="3722400" cy="0"/>
          </a:xfrm>
          <a:prstGeom prst="straightConnector1">
            <a:avLst/>
          </a:prstGeom>
          <a:ln w="12700" cmpd="sng">
            <a:headEnd type="arrow"/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8" name="テキスト ボックス 27"/>
          <p:cNvSpPr txBox="1"/>
          <p:nvPr/>
        </p:nvSpPr>
        <p:spPr>
          <a:xfrm>
            <a:off x="1442450" y="1873455"/>
            <a:ext cx="98164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100" dirty="0">
                <a:latin typeface="+mj-lt"/>
              </a:rPr>
              <a:t>1</a:t>
            </a:r>
            <a:r>
              <a:rPr lang="en-US" altLang="ja-JP" sz="1100" baseline="30000" dirty="0">
                <a:latin typeface="+mj-lt"/>
              </a:rPr>
              <a:t>st</a:t>
            </a:r>
            <a:r>
              <a:rPr lang="en-US" altLang="ja-JP" sz="1100" dirty="0">
                <a:latin typeface="+mj-lt"/>
              </a:rPr>
              <a:t> allocation</a:t>
            </a:r>
          </a:p>
        </p:txBody>
      </p:sp>
      <p:sp>
        <p:nvSpPr>
          <p:cNvPr id="47" name="テキスト ボックス 46"/>
          <p:cNvSpPr txBox="1"/>
          <p:nvPr/>
        </p:nvSpPr>
        <p:spPr>
          <a:xfrm>
            <a:off x="5525091" y="1858655"/>
            <a:ext cx="100219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100" dirty="0"/>
              <a:t>2</a:t>
            </a:r>
            <a:r>
              <a:rPr lang="en-US" altLang="ja-JP" sz="1100" baseline="30000" dirty="0"/>
              <a:t>nd</a:t>
            </a:r>
            <a:r>
              <a:rPr lang="en-US" altLang="ja-JP" sz="1100" dirty="0"/>
              <a:t> allocation</a:t>
            </a:r>
          </a:p>
        </p:txBody>
      </p:sp>
      <p:sp>
        <p:nvSpPr>
          <p:cNvPr id="52" name="正方形/長方形 51"/>
          <p:cNvSpPr/>
          <p:nvPr/>
        </p:nvSpPr>
        <p:spPr>
          <a:xfrm>
            <a:off x="2717292" y="2384669"/>
            <a:ext cx="1248579" cy="512435"/>
          </a:xfrm>
          <a:prstGeom prst="rect">
            <a:avLst/>
          </a:prstGeom>
          <a:gradFill flip="none" rotWithShape="1">
            <a:gsLst>
              <a:gs pos="0">
                <a:srgbClr val="FFC000">
                  <a:tint val="66000"/>
                  <a:satMod val="160000"/>
                </a:srgbClr>
              </a:gs>
              <a:gs pos="50000">
                <a:srgbClr val="FFC000">
                  <a:tint val="44500"/>
                  <a:satMod val="160000"/>
                </a:srgbClr>
              </a:gs>
              <a:gs pos="100000">
                <a:srgbClr val="FFC000">
                  <a:tint val="23500"/>
                  <a:satMod val="160000"/>
                </a:srgbClr>
              </a:gs>
            </a:gsLst>
            <a:lin ang="16200000" scaled="1"/>
            <a:tileRect/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200" dirty="0" smtClean="0"/>
              <a:t>SK Telecom</a:t>
            </a:r>
            <a:endParaRPr kumimoji="1" lang="ja-JP" altLang="en-US" sz="1200" dirty="0"/>
          </a:p>
        </p:txBody>
      </p:sp>
      <p:sp>
        <p:nvSpPr>
          <p:cNvPr id="53" name="正方形/長方形 52"/>
          <p:cNvSpPr/>
          <p:nvPr/>
        </p:nvSpPr>
        <p:spPr>
          <a:xfrm>
            <a:off x="3965871" y="2385199"/>
            <a:ext cx="1248579" cy="512435"/>
          </a:xfrm>
          <a:prstGeom prst="rect">
            <a:avLst/>
          </a:prstGeom>
          <a:noFill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200" dirty="0" smtClean="0"/>
              <a:t>Candidate#1</a:t>
            </a:r>
            <a:endParaRPr kumimoji="1" lang="ja-JP" altLang="en-US" sz="1200" dirty="0"/>
          </a:p>
        </p:txBody>
      </p:sp>
      <p:sp>
        <p:nvSpPr>
          <p:cNvPr id="54" name="正方形/長方形 53"/>
          <p:cNvSpPr/>
          <p:nvPr/>
        </p:nvSpPr>
        <p:spPr>
          <a:xfrm>
            <a:off x="5215615" y="2386800"/>
            <a:ext cx="1248579" cy="512435"/>
          </a:xfrm>
          <a:prstGeom prst="rect">
            <a:avLst/>
          </a:prstGeom>
          <a:noFill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ja-JP" sz="1200" dirty="0" smtClean="0"/>
              <a:t>Candidate#2</a:t>
            </a:r>
            <a:endParaRPr lang="ja-JP" altLang="en-US" sz="1200" dirty="0"/>
          </a:p>
        </p:txBody>
      </p:sp>
      <p:sp>
        <p:nvSpPr>
          <p:cNvPr id="37" name="円/楕円 36"/>
          <p:cNvSpPr/>
          <p:nvPr/>
        </p:nvSpPr>
        <p:spPr>
          <a:xfrm>
            <a:off x="3965871" y="2053961"/>
            <a:ext cx="3960733" cy="1247669"/>
          </a:xfrm>
          <a:prstGeom prst="ellipse">
            <a:avLst/>
          </a:prstGeom>
          <a:noFill/>
          <a:ln w="28575" cmpd="sng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5" name="正方形/長方形 44"/>
          <p:cNvSpPr/>
          <p:nvPr/>
        </p:nvSpPr>
        <p:spPr>
          <a:xfrm>
            <a:off x="1472619" y="2386323"/>
            <a:ext cx="1248579" cy="512435"/>
          </a:xfrm>
          <a:prstGeom prst="rect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lin ang="16200000" scaled="1"/>
            <a:tileRect/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200" dirty="0" smtClean="0"/>
              <a:t>KT</a:t>
            </a:r>
            <a:endParaRPr kumimoji="1" lang="ja-JP" altLang="en-US" sz="1200" dirty="0"/>
          </a:p>
        </p:txBody>
      </p:sp>
      <p:sp>
        <p:nvSpPr>
          <p:cNvPr id="51" name="正方形/長方形 50"/>
          <p:cNvSpPr/>
          <p:nvPr/>
        </p:nvSpPr>
        <p:spPr>
          <a:xfrm>
            <a:off x="366938" y="2387386"/>
            <a:ext cx="1105488" cy="512435"/>
          </a:xfrm>
          <a:prstGeom prst="rect">
            <a:avLst/>
          </a:prstGeom>
          <a:gradFill flip="none" rotWithShape="1">
            <a:gsLst>
              <a:gs pos="0">
                <a:srgbClr val="FF00FF">
                  <a:tint val="66000"/>
                  <a:satMod val="160000"/>
                </a:srgbClr>
              </a:gs>
              <a:gs pos="50000">
                <a:srgbClr val="FF00FF">
                  <a:tint val="44500"/>
                  <a:satMod val="160000"/>
                </a:srgbClr>
              </a:gs>
              <a:gs pos="100000">
                <a:srgbClr val="FF00FF">
                  <a:tint val="23500"/>
                  <a:satMod val="160000"/>
                </a:srgbClr>
              </a:gs>
            </a:gsLst>
            <a:lin ang="16200000" scaled="1"/>
            <a:tileRect/>
          </a:gra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1200" dirty="0" smtClean="0"/>
              <a:t>LG Uplus</a:t>
            </a:r>
            <a:endParaRPr kumimoji="1" lang="ja-JP" altLang="en-US" sz="1200" dirty="0"/>
          </a:p>
        </p:txBody>
      </p:sp>
      <p:sp>
        <p:nvSpPr>
          <p:cNvPr id="31" name="円/楕円 30"/>
          <p:cNvSpPr/>
          <p:nvPr/>
        </p:nvSpPr>
        <p:spPr>
          <a:xfrm>
            <a:off x="192179" y="2053961"/>
            <a:ext cx="3756308" cy="1247669"/>
          </a:xfrm>
          <a:prstGeom prst="ellipse">
            <a:avLst/>
          </a:prstGeom>
          <a:noFill/>
          <a:ln w="28575" cmpd="sng">
            <a:solidFill>
              <a:srgbClr val="FF0000"/>
            </a:solidFill>
            <a:prstDash val="sysDash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5" name="直線矢印コネクタ 4"/>
          <p:cNvCxnSpPr/>
          <p:nvPr/>
        </p:nvCxnSpPr>
        <p:spPr>
          <a:xfrm>
            <a:off x="102961" y="2896364"/>
            <a:ext cx="9041039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058263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Background </a:t>
            </a:r>
            <a:r>
              <a:rPr kumimoji="1" lang="mr-IN" altLang="ja-JP" dirty="0"/>
              <a:t>–</a:t>
            </a:r>
            <a:r>
              <a:rPr kumimoji="1" lang="en-US" altLang="ja-JP" dirty="0"/>
              <a:t> 3GPP point of view</a:t>
            </a:r>
            <a:endParaRPr kumimoji="1" lang="ja-JP" altLang="en-US" dirty="0"/>
          </a:p>
        </p:txBody>
      </p:sp>
      <p:sp>
        <p:nvSpPr>
          <p:cNvPr id="43" name="コンテンツ プレースホルダー 42"/>
          <p:cNvSpPr>
            <a:spLocks noGrp="1"/>
          </p:cNvSpPr>
          <p:nvPr>
            <p:ph idx="1"/>
          </p:nvPr>
        </p:nvSpPr>
        <p:spPr>
          <a:xfrm>
            <a:off x="458700" y="788991"/>
            <a:ext cx="8226669" cy="5967409"/>
          </a:xfrm>
        </p:spPr>
        <p:txBody>
          <a:bodyPr>
            <a:normAutofit/>
          </a:bodyPr>
          <a:lstStyle/>
          <a:p>
            <a:r>
              <a:rPr kumimoji="1" lang="en-US" altLang="ja-JP" dirty="0">
                <a:solidFill>
                  <a:schemeClr val="tx1"/>
                </a:solidFill>
              </a:rPr>
              <a:t>3GPP standards</a:t>
            </a:r>
          </a:p>
          <a:p>
            <a:pPr lvl="1"/>
            <a:r>
              <a:rPr lang="en-US" altLang="ja-JP" dirty="0"/>
              <a:t>Rules for “intra-band” apply to EN-DC 42_n77</a:t>
            </a:r>
            <a:endParaRPr kumimoji="1" lang="en-US" altLang="ja-JP" dirty="0"/>
          </a:p>
          <a:p>
            <a:pPr lvl="1"/>
            <a:r>
              <a:rPr lang="en-US" altLang="ja-JP" dirty="0"/>
              <a:t>TS38.133 </a:t>
            </a:r>
            <a:r>
              <a:rPr lang="en-US" altLang="ja-JP" dirty="0" err="1"/>
              <a:t>cls</a:t>
            </a:r>
            <a:r>
              <a:rPr lang="en-US" altLang="ja-JP" dirty="0"/>
              <a:t>. 7.6.3 defines MRTD limit for intra-band EN-DC (=3us)</a:t>
            </a:r>
          </a:p>
          <a:p>
            <a:pPr lvl="1"/>
            <a:r>
              <a:rPr lang="en-US" altLang="ja-JP" dirty="0"/>
              <a:t>Power imbalance limit has been discussed in Rel-16</a:t>
            </a:r>
          </a:p>
          <a:p>
            <a:pPr lvl="2"/>
            <a:r>
              <a:rPr lang="en-US" altLang="ja-JP" dirty="0"/>
              <a:t>One</a:t>
            </a:r>
            <a:r>
              <a:rPr lang="ja-JP" altLang="en-US" dirty="0"/>
              <a:t> </a:t>
            </a:r>
            <a:r>
              <a:rPr lang="en-US" altLang="ja-JP" dirty="0"/>
              <a:t>candidate value is 6dB</a:t>
            </a:r>
          </a:p>
          <a:p>
            <a:pPr lvl="2"/>
            <a:endParaRPr lang="en-US" altLang="ja-JP" dirty="0"/>
          </a:p>
          <a:p>
            <a:pPr marL="361950" lvl="1" indent="0">
              <a:buNone/>
            </a:pPr>
            <a:r>
              <a:rPr lang="en-US" altLang="ja-JP" dirty="0">
                <a:sym typeface="Wingdings"/>
              </a:rPr>
              <a:t> These limitations reduce the availability of EN-DC in our network</a:t>
            </a:r>
            <a:endParaRPr lang="ja-JP" altLang="en-US" dirty="0"/>
          </a:p>
          <a:p>
            <a:pPr lvl="1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4128759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21389EE-9D65-4D45-8B84-68D4720EF9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Scenario and target value for new </a:t>
            </a:r>
            <a:r>
              <a:rPr kumimoji="1" lang="en-US" altLang="ja-JP" dirty="0" err="1"/>
              <a:t>perf</a:t>
            </a:r>
            <a:r>
              <a:rPr kumimoji="1" lang="en-US" altLang="ja-JP" dirty="0"/>
              <a:t>. Req.</a:t>
            </a:r>
            <a:endParaRPr kumimoji="1" lang="ja-JP" altLang="en-US" dirty="0"/>
          </a:p>
        </p:txBody>
      </p:sp>
      <p:grpSp>
        <p:nvGrpSpPr>
          <p:cNvPr id="39" name="図形グループ 38"/>
          <p:cNvGrpSpPr/>
          <p:nvPr/>
        </p:nvGrpSpPr>
        <p:grpSpPr>
          <a:xfrm>
            <a:off x="318997" y="1503943"/>
            <a:ext cx="4171729" cy="5032788"/>
            <a:chOff x="458697" y="1503943"/>
            <a:chExt cx="4171729" cy="5032788"/>
          </a:xfrm>
        </p:grpSpPr>
        <p:sp>
          <p:nvSpPr>
            <p:cNvPr id="7" name="角丸四角形 6"/>
            <p:cNvSpPr/>
            <p:nvPr/>
          </p:nvSpPr>
          <p:spPr>
            <a:xfrm>
              <a:off x="458697" y="1651000"/>
              <a:ext cx="4171729" cy="4885731"/>
            </a:xfrm>
            <a:prstGeom prst="roundRect">
              <a:avLst>
                <a:gd name="adj" fmla="val 8042"/>
              </a:avLst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8" name="テキスト ボックス 37">
              <a:extLst>
                <a:ext uri="{FF2B5EF4-FFF2-40B4-BE49-F238E27FC236}">
                  <a16:creationId xmlns:a16="http://schemas.microsoft.com/office/drawing/2014/main" id="{60A099CB-A534-4C49-A882-365EF0753E63}"/>
                </a:ext>
              </a:extLst>
            </p:cNvPr>
            <p:cNvSpPr txBox="1"/>
            <p:nvPr/>
          </p:nvSpPr>
          <p:spPr>
            <a:xfrm>
              <a:off x="662673" y="5325639"/>
              <a:ext cx="3595856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600" dirty="0">
                  <a:latin typeface="+mj-lt"/>
                </a:rPr>
                <a:t>Conditions</a:t>
              </a:r>
              <a:r>
                <a:rPr lang="ja-JP" altLang="en-US" sz="1600" dirty="0">
                  <a:latin typeface="+mj-lt"/>
                </a:rPr>
                <a:t> </a:t>
              </a:r>
              <a:r>
                <a:rPr lang="en-US" altLang="ja-JP" sz="1600" dirty="0" err="1">
                  <a:latin typeface="+mj-lt"/>
                </a:rPr>
                <a:t>bw</a:t>
              </a:r>
              <a:r>
                <a:rPr lang="en-US" altLang="ja-JP" sz="1600" dirty="0">
                  <a:latin typeface="+mj-lt"/>
                </a:rPr>
                <a:t>.</a:t>
              </a:r>
              <a:r>
                <a:rPr lang="ja-JP" altLang="en-US" sz="1600" dirty="0">
                  <a:latin typeface="+mj-lt"/>
                </a:rPr>
                <a:t> </a:t>
              </a:r>
              <a:r>
                <a:rPr lang="en-US" altLang="ja-JP" sz="1600" dirty="0" err="1">
                  <a:latin typeface="+mj-lt"/>
                </a:rPr>
                <a:t>eNB</a:t>
              </a:r>
              <a:r>
                <a:rPr lang="ja-JP" altLang="en-US" sz="1600" dirty="0">
                  <a:latin typeface="+mj-lt"/>
                </a:rPr>
                <a:t> </a:t>
              </a:r>
              <a:r>
                <a:rPr lang="en-US" altLang="ja-JP" sz="1600" dirty="0">
                  <a:latin typeface="+mj-lt"/>
                </a:rPr>
                <a:t>and</a:t>
              </a:r>
              <a:r>
                <a:rPr lang="ja-JP" altLang="en-US" sz="1600" dirty="0">
                  <a:latin typeface="+mj-lt"/>
                </a:rPr>
                <a:t> </a:t>
              </a:r>
              <a:r>
                <a:rPr lang="en-US" altLang="ja-JP" sz="1600" dirty="0" err="1">
                  <a:latin typeface="+mj-lt"/>
                </a:rPr>
                <a:t>gNB</a:t>
              </a:r>
              <a:endParaRPr lang="en-US" altLang="ja-JP" sz="1600" dirty="0">
                <a:latin typeface="+mj-lt"/>
              </a:endParaRPr>
            </a:p>
            <a:p>
              <a:pPr marL="285750" indent="-285750">
                <a:buFontTx/>
                <a:buChar char="-"/>
              </a:pPr>
              <a:r>
                <a:rPr lang="en-US" altLang="ja-JP" sz="1600" dirty="0">
                  <a:latin typeface="+mj-lt"/>
                </a:rPr>
                <a:t>Very short Rx time difference(3us)</a:t>
              </a:r>
            </a:p>
            <a:p>
              <a:pPr marL="285750" indent="-285750">
                <a:buFontTx/>
                <a:buChar char="-"/>
              </a:pPr>
              <a:r>
                <a:rPr lang="en-US" altLang="ja-JP" sz="1600" dirty="0">
                  <a:latin typeface="+mj-lt"/>
                </a:rPr>
                <a:t>Power imbalance (6dB)</a:t>
              </a:r>
              <a:endParaRPr kumimoji="1" lang="ja-JP" altLang="en-US" sz="1600" dirty="0" err="1">
                <a:latin typeface="+mj-lt"/>
              </a:endParaRPr>
            </a:p>
          </p:txBody>
        </p:sp>
        <p:sp>
          <p:nvSpPr>
            <p:cNvPr id="4" name="テキスト ボックス 3">
              <a:extLst>
                <a:ext uri="{FF2B5EF4-FFF2-40B4-BE49-F238E27FC236}">
                  <a16:creationId xmlns:a16="http://schemas.microsoft.com/office/drawing/2014/main" id="{65E87895-290D-40E0-8033-41B480B3309D}"/>
                </a:ext>
              </a:extLst>
            </p:cNvPr>
            <p:cNvSpPr txBox="1"/>
            <p:nvPr/>
          </p:nvSpPr>
          <p:spPr>
            <a:xfrm>
              <a:off x="2071903" y="1503943"/>
              <a:ext cx="941283" cy="369332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 rtlCol="0">
              <a:spAutoFit/>
            </a:bodyPr>
            <a:lstStyle/>
            <a:p>
              <a:r>
                <a:rPr kumimoji="1" lang="en-US" altLang="ja-JP" b="1" u="sng" dirty="0">
                  <a:latin typeface="+mj-lt"/>
                </a:rPr>
                <a:t>Rel-16</a:t>
              </a:r>
            </a:p>
          </p:txBody>
        </p:sp>
        <p:grpSp>
          <p:nvGrpSpPr>
            <p:cNvPr id="37" name="グループ化 36">
              <a:extLst>
                <a:ext uri="{FF2B5EF4-FFF2-40B4-BE49-F238E27FC236}">
                  <a16:creationId xmlns:a16="http://schemas.microsoft.com/office/drawing/2014/main" id="{788D9528-EDE7-4C6C-A24A-C22A7192A967}"/>
                </a:ext>
              </a:extLst>
            </p:cNvPr>
            <p:cNvGrpSpPr/>
            <p:nvPr/>
          </p:nvGrpSpPr>
          <p:grpSpPr>
            <a:xfrm>
              <a:off x="1552609" y="1824682"/>
              <a:ext cx="1695766" cy="2912989"/>
              <a:chOff x="440137" y="1439209"/>
              <a:chExt cx="1865343" cy="3204288"/>
            </a:xfrm>
          </p:grpSpPr>
          <p:grpSp>
            <p:nvGrpSpPr>
              <p:cNvPr id="20" name="グループ化 19">
                <a:extLst>
                  <a:ext uri="{FF2B5EF4-FFF2-40B4-BE49-F238E27FC236}">
                    <a16:creationId xmlns:a16="http://schemas.microsoft.com/office/drawing/2014/main" id="{1EF93978-79D8-4D49-A083-664A79B7B401}"/>
                  </a:ext>
                </a:extLst>
              </p:cNvPr>
              <p:cNvGrpSpPr/>
              <p:nvPr/>
            </p:nvGrpSpPr>
            <p:grpSpPr>
              <a:xfrm>
                <a:off x="892418" y="1883131"/>
                <a:ext cx="720000" cy="979083"/>
                <a:chOff x="566240" y="1581026"/>
                <a:chExt cx="720000" cy="979083"/>
              </a:xfrm>
            </p:grpSpPr>
            <p:sp>
              <p:nvSpPr>
                <p:cNvPr id="6" name="直方体 5">
                  <a:extLst>
                    <a:ext uri="{FF2B5EF4-FFF2-40B4-BE49-F238E27FC236}">
                      <a16:creationId xmlns:a16="http://schemas.microsoft.com/office/drawing/2014/main" id="{7354D888-CBC8-4081-9A1C-9CF582E56B91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66240" y="1840109"/>
                  <a:ext cx="720000" cy="720000"/>
                </a:xfrm>
                <a:prstGeom prst="cube">
                  <a:avLst/>
                </a:prstGeom>
                <a:solidFill>
                  <a:srgbClr val="FF0000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  <p:grpSp>
              <p:nvGrpSpPr>
                <p:cNvPr id="14" name="グループ化 13">
                  <a:extLst>
                    <a:ext uri="{FF2B5EF4-FFF2-40B4-BE49-F238E27FC236}">
                      <a16:creationId xmlns:a16="http://schemas.microsoft.com/office/drawing/2014/main" id="{25F31142-5B43-4EFB-8E20-3FE5D417D896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>
                  <a:off x="580623" y="1581026"/>
                  <a:ext cx="360000" cy="360000"/>
                  <a:chOff x="295054" y="3428999"/>
                  <a:chExt cx="1259958" cy="1259959"/>
                </a:xfrm>
              </p:grpSpPr>
              <p:cxnSp>
                <p:nvCxnSpPr>
                  <p:cNvPr id="8" name="直線コネクタ 7">
                    <a:extLst>
                      <a:ext uri="{FF2B5EF4-FFF2-40B4-BE49-F238E27FC236}">
                        <a16:creationId xmlns:a16="http://schemas.microsoft.com/office/drawing/2014/main" id="{7AC52CB8-DF65-42A1-A5EF-09C8F8DD15E4}"/>
                      </a:ext>
                    </a:extLst>
                  </p:cNvPr>
                  <p:cNvCxnSpPr/>
                  <p:nvPr/>
                </p:nvCxnSpPr>
                <p:spPr>
                  <a:xfrm>
                    <a:off x="925033" y="3429000"/>
                    <a:ext cx="0" cy="1259958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9" name="直線コネクタ 8">
                    <a:extLst>
                      <a:ext uri="{FF2B5EF4-FFF2-40B4-BE49-F238E27FC236}">
                        <a16:creationId xmlns:a16="http://schemas.microsoft.com/office/drawing/2014/main" id="{0300F72E-901D-49A1-A26A-928FFE1E344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5400000">
                    <a:off x="925033" y="2799021"/>
                    <a:ext cx="0" cy="1259958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" name="直線コネクタ 10">
                    <a:extLst>
                      <a:ext uri="{FF2B5EF4-FFF2-40B4-BE49-F238E27FC236}">
                        <a16:creationId xmlns:a16="http://schemas.microsoft.com/office/drawing/2014/main" id="{C9D2F0F3-91A2-448C-9B20-F3CEAC39FEC5}"/>
                      </a:ext>
                    </a:extLst>
                  </p:cNvPr>
                  <p:cNvCxnSpPr/>
                  <p:nvPr/>
                </p:nvCxnSpPr>
                <p:spPr>
                  <a:xfrm>
                    <a:off x="295054" y="3429000"/>
                    <a:ext cx="629979" cy="629979"/>
                  </a:xfrm>
                  <a:prstGeom prst="line">
                    <a:avLst/>
                  </a:prstGeom>
                  <a:ln w="1905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" name="直線コネクタ 12">
                    <a:extLst>
                      <a:ext uri="{FF2B5EF4-FFF2-40B4-BE49-F238E27FC236}">
                        <a16:creationId xmlns:a16="http://schemas.microsoft.com/office/drawing/2014/main" id="{7B04F83B-D604-4192-A483-AE84F05B4CB4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925033" y="3428999"/>
                    <a:ext cx="629979" cy="629980"/>
                  </a:xfrm>
                  <a:prstGeom prst="line">
                    <a:avLst/>
                  </a:prstGeom>
                  <a:ln w="1905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5" name="グループ化 14">
                  <a:extLst>
                    <a:ext uri="{FF2B5EF4-FFF2-40B4-BE49-F238E27FC236}">
                      <a16:creationId xmlns:a16="http://schemas.microsoft.com/office/drawing/2014/main" id="{7E3B62E0-977F-4346-8CD3-98FAA26D47E5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>
                  <a:off x="913686" y="1581026"/>
                  <a:ext cx="360000" cy="360000"/>
                  <a:chOff x="295054" y="3428999"/>
                  <a:chExt cx="1259958" cy="1259959"/>
                </a:xfrm>
              </p:grpSpPr>
              <p:cxnSp>
                <p:nvCxnSpPr>
                  <p:cNvPr id="16" name="直線コネクタ 15">
                    <a:extLst>
                      <a:ext uri="{FF2B5EF4-FFF2-40B4-BE49-F238E27FC236}">
                        <a16:creationId xmlns:a16="http://schemas.microsoft.com/office/drawing/2014/main" id="{FA29CAC2-C586-40C0-AC7C-8177D22C834C}"/>
                      </a:ext>
                    </a:extLst>
                  </p:cNvPr>
                  <p:cNvCxnSpPr/>
                  <p:nvPr/>
                </p:nvCxnSpPr>
                <p:spPr>
                  <a:xfrm>
                    <a:off x="925033" y="3429000"/>
                    <a:ext cx="0" cy="1259958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" name="直線コネクタ 16">
                    <a:extLst>
                      <a:ext uri="{FF2B5EF4-FFF2-40B4-BE49-F238E27FC236}">
                        <a16:creationId xmlns:a16="http://schemas.microsoft.com/office/drawing/2014/main" id="{89A5F06A-613E-4BEC-9CBF-EDFF3367B1F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5400000">
                    <a:off x="925033" y="2799021"/>
                    <a:ext cx="0" cy="1259958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" name="直線コネクタ 17">
                    <a:extLst>
                      <a:ext uri="{FF2B5EF4-FFF2-40B4-BE49-F238E27FC236}">
                        <a16:creationId xmlns:a16="http://schemas.microsoft.com/office/drawing/2014/main" id="{F915BDEF-4292-4D17-87D9-463EFF66E0DD}"/>
                      </a:ext>
                    </a:extLst>
                  </p:cNvPr>
                  <p:cNvCxnSpPr/>
                  <p:nvPr/>
                </p:nvCxnSpPr>
                <p:spPr>
                  <a:xfrm>
                    <a:off x="295054" y="3429000"/>
                    <a:ext cx="629979" cy="629979"/>
                  </a:xfrm>
                  <a:prstGeom prst="line">
                    <a:avLst/>
                  </a:prstGeom>
                  <a:ln w="1905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9" name="直線コネクタ 18">
                    <a:extLst>
                      <a:ext uri="{FF2B5EF4-FFF2-40B4-BE49-F238E27FC236}">
                        <a16:creationId xmlns:a16="http://schemas.microsoft.com/office/drawing/2014/main" id="{A7D69B8E-74CD-4F16-B779-3F066DBD2D8F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925033" y="3428999"/>
                    <a:ext cx="629979" cy="629980"/>
                  </a:xfrm>
                  <a:prstGeom prst="line">
                    <a:avLst/>
                  </a:prstGeom>
                  <a:ln w="1905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21" name="グループ化 20">
                <a:extLst>
                  <a:ext uri="{FF2B5EF4-FFF2-40B4-BE49-F238E27FC236}">
                    <a16:creationId xmlns:a16="http://schemas.microsoft.com/office/drawing/2014/main" id="{AED8D121-4DD1-454F-8A34-9D8FE696BBA9}"/>
                  </a:ext>
                </a:extLst>
              </p:cNvPr>
              <p:cNvGrpSpPr/>
              <p:nvPr/>
            </p:nvGrpSpPr>
            <p:grpSpPr>
              <a:xfrm>
                <a:off x="1585480" y="1874222"/>
                <a:ext cx="720000" cy="979083"/>
                <a:chOff x="566240" y="1581026"/>
                <a:chExt cx="720000" cy="979083"/>
              </a:xfrm>
            </p:grpSpPr>
            <p:sp>
              <p:nvSpPr>
                <p:cNvPr id="22" name="直方体 21">
                  <a:extLst>
                    <a:ext uri="{FF2B5EF4-FFF2-40B4-BE49-F238E27FC236}">
                      <a16:creationId xmlns:a16="http://schemas.microsoft.com/office/drawing/2014/main" id="{D60D1589-8563-4BDE-B0A2-09002C52BF56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566240" y="1840109"/>
                  <a:ext cx="720000" cy="720000"/>
                </a:xfrm>
                <a:prstGeom prst="cube">
                  <a:avLst/>
                </a:prstGeom>
                <a:solidFill>
                  <a:srgbClr val="00B0F0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 dirty="0"/>
                </a:p>
              </p:txBody>
            </p:sp>
            <p:grpSp>
              <p:nvGrpSpPr>
                <p:cNvPr id="23" name="グループ化 22">
                  <a:extLst>
                    <a:ext uri="{FF2B5EF4-FFF2-40B4-BE49-F238E27FC236}">
                      <a16:creationId xmlns:a16="http://schemas.microsoft.com/office/drawing/2014/main" id="{1B59A75F-9DAF-49EB-8638-636E96AA493D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>
                  <a:off x="580623" y="1581026"/>
                  <a:ext cx="360000" cy="360000"/>
                  <a:chOff x="295054" y="3428999"/>
                  <a:chExt cx="1259958" cy="1259959"/>
                </a:xfrm>
              </p:grpSpPr>
              <p:cxnSp>
                <p:nvCxnSpPr>
                  <p:cNvPr id="29" name="直線コネクタ 28">
                    <a:extLst>
                      <a:ext uri="{FF2B5EF4-FFF2-40B4-BE49-F238E27FC236}">
                        <a16:creationId xmlns:a16="http://schemas.microsoft.com/office/drawing/2014/main" id="{F3883A6C-B152-49F1-95C8-78B0F4BB3E29}"/>
                      </a:ext>
                    </a:extLst>
                  </p:cNvPr>
                  <p:cNvCxnSpPr/>
                  <p:nvPr/>
                </p:nvCxnSpPr>
                <p:spPr>
                  <a:xfrm>
                    <a:off x="925033" y="3429000"/>
                    <a:ext cx="0" cy="1259958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0" name="直線コネクタ 29">
                    <a:extLst>
                      <a:ext uri="{FF2B5EF4-FFF2-40B4-BE49-F238E27FC236}">
                        <a16:creationId xmlns:a16="http://schemas.microsoft.com/office/drawing/2014/main" id="{D2F55554-6B57-4AA9-8ACF-D8B2EAA2BA0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5400000">
                    <a:off x="925033" y="2799021"/>
                    <a:ext cx="0" cy="1259958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1" name="直線コネクタ 30">
                    <a:extLst>
                      <a:ext uri="{FF2B5EF4-FFF2-40B4-BE49-F238E27FC236}">
                        <a16:creationId xmlns:a16="http://schemas.microsoft.com/office/drawing/2014/main" id="{9DA82B0C-58FA-44F6-A4C3-FA9F083C4A98}"/>
                      </a:ext>
                    </a:extLst>
                  </p:cNvPr>
                  <p:cNvCxnSpPr/>
                  <p:nvPr/>
                </p:nvCxnSpPr>
                <p:spPr>
                  <a:xfrm>
                    <a:off x="295054" y="3429000"/>
                    <a:ext cx="629979" cy="629979"/>
                  </a:xfrm>
                  <a:prstGeom prst="line">
                    <a:avLst/>
                  </a:prstGeom>
                  <a:ln w="1905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2" name="直線コネクタ 31">
                    <a:extLst>
                      <a:ext uri="{FF2B5EF4-FFF2-40B4-BE49-F238E27FC236}">
                        <a16:creationId xmlns:a16="http://schemas.microsoft.com/office/drawing/2014/main" id="{A6DD6090-691C-4882-8D3B-5989D0C64F8D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925033" y="3428999"/>
                    <a:ext cx="629979" cy="629980"/>
                  </a:xfrm>
                  <a:prstGeom prst="line">
                    <a:avLst/>
                  </a:prstGeom>
                  <a:ln w="1905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4" name="グループ化 23">
                  <a:extLst>
                    <a:ext uri="{FF2B5EF4-FFF2-40B4-BE49-F238E27FC236}">
                      <a16:creationId xmlns:a16="http://schemas.microsoft.com/office/drawing/2014/main" id="{6BE81CA1-A262-4FF4-BFF0-E18979673A08}"/>
                    </a:ext>
                  </a:extLst>
                </p:cNvPr>
                <p:cNvGrpSpPr>
                  <a:grpSpLocks noChangeAspect="1"/>
                </p:cNvGrpSpPr>
                <p:nvPr/>
              </p:nvGrpSpPr>
              <p:grpSpPr>
                <a:xfrm>
                  <a:off x="913686" y="1581026"/>
                  <a:ext cx="360000" cy="360000"/>
                  <a:chOff x="295054" y="3428999"/>
                  <a:chExt cx="1259958" cy="1259959"/>
                </a:xfrm>
              </p:grpSpPr>
              <p:cxnSp>
                <p:nvCxnSpPr>
                  <p:cNvPr id="25" name="直線コネクタ 24">
                    <a:extLst>
                      <a:ext uri="{FF2B5EF4-FFF2-40B4-BE49-F238E27FC236}">
                        <a16:creationId xmlns:a16="http://schemas.microsoft.com/office/drawing/2014/main" id="{4298FDBD-8E16-47BF-A10F-5DD08638D441}"/>
                      </a:ext>
                    </a:extLst>
                  </p:cNvPr>
                  <p:cNvCxnSpPr/>
                  <p:nvPr/>
                </p:nvCxnSpPr>
                <p:spPr>
                  <a:xfrm>
                    <a:off x="925033" y="3429000"/>
                    <a:ext cx="0" cy="1259958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6" name="直線コネクタ 25">
                    <a:extLst>
                      <a:ext uri="{FF2B5EF4-FFF2-40B4-BE49-F238E27FC236}">
                        <a16:creationId xmlns:a16="http://schemas.microsoft.com/office/drawing/2014/main" id="{E21710E6-00BC-4CF0-B008-B066752E6AF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5400000">
                    <a:off x="925033" y="2799021"/>
                    <a:ext cx="0" cy="1259958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7" name="直線コネクタ 26">
                    <a:extLst>
                      <a:ext uri="{FF2B5EF4-FFF2-40B4-BE49-F238E27FC236}">
                        <a16:creationId xmlns:a16="http://schemas.microsoft.com/office/drawing/2014/main" id="{1C7C1B66-D3B9-4269-9CEE-428715AD5021}"/>
                      </a:ext>
                    </a:extLst>
                  </p:cNvPr>
                  <p:cNvCxnSpPr/>
                  <p:nvPr/>
                </p:nvCxnSpPr>
                <p:spPr>
                  <a:xfrm>
                    <a:off x="295054" y="3429000"/>
                    <a:ext cx="629979" cy="629979"/>
                  </a:xfrm>
                  <a:prstGeom prst="line">
                    <a:avLst/>
                  </a:prstGeom>
                  <a:ln w="1905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8" name="直線コネクタ 27">
                    <a:extLst>
                      <a:ext uri="{FF2B5EF4-FFF2-40B4-BE49-F238E27FC236}">
                        <a16:creationId xmlns:a16="http://schemas.microsoft.com/office/drawing/2014/main" id="{F706F63C-069B-439B-8F03-FCD47527A800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925033" y="3428999"/>
                    <a:ext cx="629979" cy="629980"/>
                  </a:xfrm>
                  <a:prstGeom prst="line">
                    <a:avLst/>
                  </a:prstGeom>
                  <a:ln w="19050"/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33" name="楕円 32">
                <a:extLst>
                  <a:ext uri="{FF2B5EF4-FFF2-40B4-BE49-F238E27FC236}">
                    <a16:creationId xmlns:a16="http://schemas.microsoft.com/office/drawing/2014/main" id="{4AE2E080-21C3-4940-88CB-0AAE9ABC1835}"/>
                  </a:ext>
                </a:extLst>
              </p:cNvPr>
              <p:cNvSpPr/>
              <p:nvPr/>
            </p:nvSpPr>
            <p:spPr>
              <a:xfrm rot="1639297">
                <a:off x="696939" y="2377462"/>
                <a:ext cx="574158" cy="2266035"/>
              </a:xfrm>
              <a:prstGeom prst="ellipse">
                <a:avLst/>
              </a:prstGeom>
              <a:solidFill>
                <a:srgbClr val="76D6FF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34" name="楕円 33">
                <a:extLst>
                  <a:ext uri="{FF2B5EF4-FFF2-40B4-BE49-F238E27FC236}">
                    <a16:creationId xmlns:a16="http://schemas.microsoft.com/office/drawing/2014/main" id="{4DCB7A41-864C-4560-B9F2-D6172E8C27F7}"/>
                  </a:ext>
                </a:extLst>
              </p:cNvPr>
              <p:cNvSpPr/>
              <p:nvPr/>
            </p:nvSpPr>
            <p:spPr>
              <a:xfrm rot="2543733">
                <a:off x="440137" y="2237938"/>
                <a:ext cx="1208252" cy="1846542"/>
              </a:xfrm>
              <a:prstGeom prst="ellipse">
                <a:avLst/>
              </a:prstGeom>
              <a:solidFill>
                <a:srgbClr val="FFCCFF">
                  <a:alpha val="5019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sp>
            <p:nvSpPr>
              <p:cNvPr id="35" name="テキスト ボックス 34">
                <a:extLst>
                  <a:ext uri="{FF2B5EF4-FFF2-40B4-BE49-F238E27FC236}">
                    <a16:creationId xmlns:a16="http://schemas.microsoft.com/office/drawing/2014/main" id="{0229BDA2-BE0F-48AD-AC95-EC771F7FCFD0}"/>
                  </a:ext>
                </a:extLst>
              </p:cNvPr>
              <p:cNvSpPr txBox="1"/>
              <p:nvPr/>
            </p:nvSpPr>
            <p:spPr>
              <a:xfrm>
                <a:off x="443000" y="1439209"/>
                <a:ext cx="1266405" cy="4062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dirty="0" err="1" smtClean="0">
                    <a:latin typeface="+mj-lt"/>
                  </a:rPr>
                  <a:t>eNB</a:t>
                </a:r>
                <a:r>
                  <a:rPr kumimoji="1" lang="en-US" altLang="ja-JP" dirty="0" smtClean="0">
                    <a:latin typeface="+mj-lt"/>
                  </a:rPr>
                  <a:t>/</a:t>
                </a:r>
                <a:r>
                  <a:rPr kumimoji="1" lang="en-US" altLang="ja-JP" dirty="0" err="1" smtClean="0">
                    <a:latin typeface="+mj-lt"/>
                  </a:rPr>
                  <a:t>gNB</a:t>
                </a:r>
                <a:endParaRPr kumimoji="1" lang="ja-JP" altLang="en-US" dirty="0" err="1">
                  <a:latin typeface="+mj-lt"/>
                </a:endParaRPr>
              </a:p>
            </p:txBody>
          </p:sp>
          <p:sp>
            <p:nvSpPr>
              <p:cNvPr id="36" name="テキスト ボックス 35">
                <a:extLst>
                  <a:ext uri="{FF2B5EF4-FFF2-40B4-BE49-F238E27FC236}">
                    <a16:creationId xmlns:a16="http://schemas.microsoft.com/office/drawing/2014/main" id="{B1D3A978-96A6-4AF9-A778-A8764DC6C95C}"/>
                  </a:ext>
                </a:extLst>
              </p:cNvPr>
              <p:cNvSpPr txBox="1"/>
              <p:nvPr/>
            </p:nvSpPr>
            <p:spPr>
              <a:xfrm>
                <a:off x="1661544" y="1439209"/>
                <a:ext cx="59343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ja-JP" dirty="0" err="1">
                    <a:latin typeface="+mj-lt"/>
                  </a:rPr>
                  <a:t>g</a:t>
                </a:r>
                <a:r>
                  <a:rPr kumimoji="1" lang="en-US" altLang="ja-JP" dirty="0" err="1">
                    <a:latin typeface="+mj-lt"/>
                  </a:rPr>
                  <a:t>NB</a:t>
                </a:r>
                <a:endParaRPr kumimoji="1" lang="ja-JP" altLang="en-US" dirty="0" err="1">
                  <a:latin typeface="+mj-lt"/>
                </a:endParaRPr>
              </a:p>
            </p:txBody>
          </p:sp>
        </p:grpSp>
        <p:sp>
          <p:nvSpPr>
            <p:cNvPr id="69" name="テキスト ボックス 68">
              <a:extLst>
                <a:ext uri="{FF2B5EF4-FFF2-40B4-BE49-F238E27FC236}">
                  <a16:creationId xmlns:a16="http://schemas.microsoft.com/office/drawing/2014/main" id="{60A099CB-A534-4C49-A882-365EF0753E63}"/>
                </a:ext>
              </a:extLst>
            </p:cNvPr>
            <p:cNvSpPr txBox="1"/>
            <p:nvPr/>
          </p:nvSpPr>
          <p:spPr>
            <a:xfrm>
              <a:off x="700773" y="4441249"/>
              <a:ext cx="269817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sz="1600" dirty="0">
                  <a:latin typeface="+mj-lt"/>
                </a:rPr>
                <a:t>Deployment scenario</a:t>
              </a:r>
            </a:p>
            <a:p>
              <a:pPr marL="285750" indent="-285750">
                <a:buFontTx/>
                <a:buChar char="-"/>
              </a:pPr>
              <a:r>
                <a:rPr lang="en-US" altLang="ja-JP" sz="1600" dirty="0" err="1">
                  <a:latin typeface="+mj-lt"/>
                </a:rPr>
                <a:t>C</a:t>
              </a:r>
              <a:r>
                <a:rPr kumimoji="1" lang="en-US" altLang="ja-JP" sz="1600" dirty="0" err="1">
                  <a:latin typeface="+mj-lt"/>
                </a:rPr>
                <a:t>olocated</a:t>
              </a:r>
              <a:endParaRPr kumimoji="1" lang="en-US" altLang="ja-JP" sz="1600" dirty="0">
                <a:latin typeface="+mj-lt"/>
              </a:endParaRPr>
            </a:p>
            <a:p>
              <a:pPr marL="285750" indent="-285750">
                <a:buFontTx/>
                <a:buChar char="-"/>
              </a:pPr>
              <a:r>
                <a:rPr lang="en-US" altLang="ja-JP" sz="1600" dirty="0">
                  <a:latin typeface="+mj-lt"/>
                </a:rPr>
                <a:t>Different antenna pattern</a:t>
              </a:r>
              <a:endParaRPr kumimoji="1" lang="ja-JP" altLang="en-US" sz="1600" dirty="0" err="1">
                <a:latin typeface="+mj-lt"/>
              </a:endParaRPr>
            </a:p>
          </p:txBody>
        </p:sp>
      </p:grpSp>
      <p:grpSp>
        <p:nvGrpSpPr>
          <p:cNvPr id="72" name="図形グループ 71"/>
          <p:cNvGrpSpPr/>
          <p:nvPr/>
        </p:nvGrpSpPr>
        <p:grpSpPr>
          <a:xfrm>
            <a:off x="4635500" y="1529343"/>
            <a:ext cx="4357569" cy="5007869"/>
            <a:chOff x="4635500" y="1529343"/>
            <a:chExt cx="4357569" cy="5007869"/>
          </a:xfrm>
        </p:grpSpPr>
        <p:sp>
          <p:nvSpPr>
            <p:cNvPr id="71" name="角丸四角形 70"/>
            <p:cNvSpPr/>
            <p:nvPr/>
          </p:nvSpPr>
          <p:spPr>
            <a:xfrm>
              <a:off x="4635500" y="1651000"/>
              <a:ext cx="4357569" cy="4885731"/>
            </a:xfrm>
            <a:prstGeom prst="roundRect">
              <a:avLst>
                <a:gd name="adj" fmla="val 8042"/>
              </a:avLst>
            </a:prstGeom>
            <a:solidFill>
              <a:schemeClr val="bg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" name="テキスト ボックス 4">
              <a:extLst>
                <a:ext uri="{FF2B5EF4-FFF2-40B4-BE49-F238E27FC236}">
                  <a16:creationId xmlns:a16="http://schemas.microsoft.com/office/drawing/2014/main" id="{52D10E07-B2A3-41D0-A079-F1ACE2D4F6C8}"/>
                </a:ext>
              </a:extLst>
            </p:cNvPr>
            <p:cNvSpPr txBox="1"/>
            <p:nvPr/>
          </p:nvSpPr>
          <p:spPr>
            <a:xfrm>
              <a:off x="5871380" y="1529343"/>
              <a:ext cx="1481295" cy="369332"/>
            </a:xfrm>
            <a:prstGeom prst="rect">
              <a:avLst/>
            </a:prstGeom>
            <a:solidFill>
              <a:srgbClr val="FFFFFF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ja-JP" b="1" u="sng" dirty="0">
                  <a:latin typeface="+mj-lt"/>
                </a:rPr>
                <a:t>Our Proposal </a:t>
              </a:r>
              <a:endParaRPr kumimoji="1" lang="ja-JP" altLang="en-US" b="1" u="sng" dirty="0" err="1">
                <a:latin typeface="+mj-lt"/>
              </a:endParaRPr>
            </a:p>
          </p:txBody>
        </p:sp>
        <p:grpSp>
          <p:nvGrpSpPr>
            <p:cNvPr id="40" name="グループ化 39">
              <a:extLst>
                <a:ext uri="{FF2B5EF4-FFF2-40B4-BE49-F238E27FC236}">
                  <a16:creationId xmlns:a16="http://schemas.microsoft.com/office/drawing/2014/main" id="{787B0920-E3C7-4958-B369-7CD1AD8BCE19}"/>
                </a:ext>
              </a:extLst>
            </p:cNvPr>
            <p:cNvGrpSpPr/>
            <p:nvPr/>
          </p:nvGrpSpPr>
          <p:grpSpPr>
            <a:xfrm>
              <a:off x="5827507" y="2231506"/>
              <a:ext cx="654545" cy="890075"/>
              <a:chOff x="566240" y="1581026"/>
              <a:chExt cx="720000" cy="979083"/>
            </a:xfrm>
          </p:grpSpPr>
          <p:sp>
            <p:nvSpPr>
              <p:cNvPr id="57" name="直方体 56">
                <a:extLst>
                  <a:ext uri="{FF2B5EF4-FFF2-40B4-BE49-F238E27FC236}">
                    <a16:creationId xmlns:a16="http://schemas.microsoft.com/office/drawing/2014/main" id="{400A56CD-54C2-4FE0-A832-026C2F6A304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66240" y="1840109"/>
                <a:ext cx="720000" cy="720000"/>
              </a:xfrm>
              <a:prstGeom prst="cube">
                <a:avLst/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grpSp>
            <p:nvGrpSpPr>
              <p:cNvPr id="58" name="グループ化 57">
                <a:extLst>
                  <a:ext uri="{FF2B5EF4-FFF2-40B4-BE49-F238E27FC236}">
                    <a16:creationId xmlns:a16="http://schemas.microsoft.com/office/drawing/2014/main" id="{CA32A8E5-3C51-4EB8-993C-349684686292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580623" y="1581026"/>
                <a:ext cx="360000" cy="360000"/>
                <a:chOff x="295054" y="3428999"/>
                <a:chExt cx="1259958" cy="1259959"/>
              </a:xfrm>
            </p:grpSpPr>
            <p:cxnSp>
              <p:nvCxnSpPr>
                <p:cNvPr id="64" name="直線コネクタ 63">
                  <a:extLst>
                    <a:ext uri="{FF2B5EF4-FFF2-40B4-BE49-F238E27FC236}">
                      <a16:creationId xmlns:a16="http://schemas.microsoft.com/office/drawing/2014/main" id="{0D565BB9-2A9C-4AAF-8B5B-18BE3725F881}"/>
                    </a:ext>
                  </a:extLst>
                </p:cNvPr>
                <p:cNvCxnSpPr/>
                <p:nvPr/>
              </p:nvCxnSpPr>
              <p:spPr>
                <a:xfrm>
                  <a:off x="925033" y="3429000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直線コネクタ 64">
                  <a:extLst>
                    <a:ext uri="{FF2B5EF4-FFF2-40B4-BE49-F238E27FC236}">
                      <a16:creationId xmlns:a16="http://schemas.microsoft.com/office/drawing/2014/main" id="{2435347A-02E6-4E31-B57A-14029B4CF93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925033" y="2799021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" name="直線コネクタ 65">
                  <a:extLst>
                    <a:ext uri="{FF2B5EF4-FFF2-40B4-BE49-F238E27FC236}">
                      <a16:creationId xmlns:a16="http://schemas.microsoft.com/office/drawing/2014/main" id="{55B26350-A4C9-4534-8B7D-5A8989186476}"/>
                    </a:ext>
                  </a:extLst>
                </p:cNvPr>
                <p:cNvCxnSpPr/>
                <p:nvPr/>
              </p:nvCxnSpPr>
              <p:spPr>
                <a:xfrm>
                  <a:off x="295054" y="3429000"/>
                  <a:ext cx="629979" cy="629979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67" name="直線コネクタ 66">
                  <a:extLst>
                    <a:ext uri="{FF2B5EF4-FFF2-40B4-BE49-F238E27FC236}">
                      <a16:creationId xmlns:a16="http://schemas.microsoft.com/office/drawing/2014/main" id="{B60F5A27-966A-42F8-9561-43E7CC9565BC}"/>
                    </a:ext>
                  </a:extLst>
                </p:cNvPr>
                <p:cNvCxnSpPr/>
                <p:nvPr/>
              </p:nvCxnSpPr>
              <p:spPr>
                <a:xfrm flipV="1">
                  <a:off x="925033" y="3428999"/>
                  <a:ext cx="629979" cy="629980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9" name="グループ化 58">
                <a:extLst>
                  <a:ext uri="{FF2B5EF4-FFF2-40B4-BE49-F238E27FC236}">
                    <a16:creationId xmlns:a16="http://schemas.microsoft.com/office/drawing/2014/main" id="{1DB94CA5-7A2B-4C03-8C04-D4DA2552FF85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913686" y="1581026"/>
                <a:ext cx="360000" cy="360000"/>
                <a:chOff x="295054" y="3428999"/>
                <a:chExt cx="1259958" cy="1259959"/>
              </a:xfrm>
            </p:grpSpPr>
            <p:cxnSp>
              <p:nvCxnSpPr>
                <p:cNvPr id="60" name="直線コネクタ 59">
                  <a:extLst>
                    <a:ext uri="{FF2B5EF4-FFF2-40B4-BE49-F238E27FC236}">
                      <a16:creationId xmlns:a16="http://schemas.microsoft.com/office/drawing/2014/main" id="{43934472-48C4-4960-9871-637E935A898E}"/>
                    </a:ext>
                  </a:extLst>
                </p:cNvPr>
                <p:cNvCxnSpPr/>
                <p:nvPr/>
              </p:nvCxnSpPr>
              <p:spPr>
                <a:xfrm>
                  <a:off x="925033" y="3429000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" name="直線コネクタ 60">
                  <a:extLst>
                    <a:ext uri="{FF2B5EF4-FFF2-40B4-BE49-F238E27FC236}">
                      <a16:creationId xmlns:a16="http://schemas.microsoft.com/office/drawing/2014/main" id="{5698CFB6-ADFC-44CB-9334-880735C0C7F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925033" y="2799021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" name="直線コネクタ 61">
                  <a:extLst>
                    <a:ext uri="{FF2B5EF4-FFF2-40B4-BE49-F238E27FC236}">
                      <a16:creationId xmlns:a16="http://schemas.microsoft.com/office/drawing/2014/main" id="{9468142C-07E8-425F-94C9-92F3F3002F8B}"/>
                    </a:ext>
                  </a:extLst>
                </p:cNvPr>
                <p:cNvCxnSpPr/>
                <p:nvPr/>
              </p:nvCxnSpPr>
              <p:spPr>
                <a:xfrm>
                  <a:off x="295054" y="3429000"/>
                  <a:ext cx="629979" cy="629979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63" name="直線コネクタ 62">
                  <a:extLst>
                    <a:ext uri="{FF2B5EF4-FFF2-40B4-BE49-F238E27FC236}">
                      <a16:creationId xmlns:a16="http://schemas.microsoft.com/office/drawing/2014/main" id="{5A5E30CF-BD49-4748-A229-835996AD970A}"/>
                    </a:ext>
                  </a:extLst>
                </p:cNvPr>
                <p:cNvCxnSpPr/>
                <p:nvPr/>
              </p:nvCxnSpPr>
              <p:spPr>
                <a:xfrm flipV="1">
                  <a:off x="925033" y="3428999"/>
                  <a:ext cx="629979" cy="629980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41" name="グループ化 40">
              <a:extLst>
                <a:ext uri="{FF2B5EF4-FFF2-40B4-BE49-F238E27FC236}">
                  <a16:creationId xmlns:a16="http://schemas.microsoft.com/office/drawing/2014/main" id="{D53DC20D-14DF-4254-BF1E-DEB512BBC725}"/>
                </a:ext>
              </a:extLst>
            </p:cNvPr>
            <p:cNvGrpSpPr/>
            <p:nvPr/>
          </p:nvGrpSpPr>
          <p:grpSpPr>
            <a:xfrm>
              <a:off x="7511156" y="2223407"/>
              <a:ext cx="654545" cy="890075"/>
              <a:chOff x="566240" y="1581026"/>
              <a:chExt cx="720000" cy="979083"/>
            </a:xfrm>
          </p:grpSpPr>
          <p:sp>
            <p:nvSpPr>
              <p:cNvPr id="46" name="直方体 45">
                <a:extLst>
                  <a:ext uri="{FF2B5EF4-FFF2-40B4-BE49-F238E27FC236}">
                    <a16:creationId xmlns:a16="http://schemas.microsoft.com/office/drawing/2014/main" id="{5D1DF75E-45D1-45EB-8C38-77D0BFFA362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66240" y="1840109"/>
                <a:ext cx="720000" cy="720000"/>
              </a:xfrm>
              <a:prstGeom prst="cube">
                <a:avLst/>
              </a:prstGeom>
              <a:solidFill>
                <a:srgbClr val="00B0F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 dirty="0"/>
              </a:p>
            </p:txBody>
          </p:sp>
          <p:grpSp>
            <p:nvGrpSpPr>
              <p:cNvPr id="47" name="グループ化 46">
                <a:extLst>
                  <a:ext uri="{FF2B5EF4-FFF2-40B4-BE49-F238E27FC236}">
                    <a16:creationId xmlns:a16="http://schemas.microsoft.com/office/drawing/2014/main" id="{98A4A946-71FD-46A9-95F0-680EA0EA3133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580623" y="1581026"/>
                <a:ext cx="360000" cy="360000"/>
                <a:chOff x="295054" y="3428999"/>
                <a:chExt cx="1259958" cy="1259959"/>
              </a:xfrm>
            </p:grpSpPr>
            <p:cxnSp>
              <p:nvCxnSpPr>
                <p:cNvPr id="53" name="直線コネクタ 52">
                  <a:extLst>
                    <a:ext uri="{FF2B5EF4-FFF2-40B4-BE49-F238E27FC236}">
                      <a16:creationId xmlns:a16="http://schemas.microsoft.com/office/drawing/2014/main" id="{B3789ABE-204A-4DDA-8C31-0AA5A651602D}"/>
                    </a:ext>
                  </a:extLst>
                </p:cNvPr>
                <p:cNvCxnSpPr/>
                <p:nvPr/>
              </p:nvCxnSpPr>
              <p:spPr>
                <a:xfrm>
                  <a:off x="925033" y="3429000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直線コネクタ 53">
                  <a:extLst>
                    <a:ext uri="{FF2B5EF4-FFF2-40B4-BE49-F238E27FC236}">
                      <a16:creationId xmlns:a16="http://schemas.microsoft.com/office/drawing/2014/main" id="{02BB3C27-3790-46A0-A779-F2368C769A4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925033" y="2799021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5" name="直線コネクタ 54">
                  <a:extLst>
                    <a:ext uri="{FF2B5EF4-FFF2-40B4-BE49-F238E27FC236}">
                      <a16:creationId xmlns:a16="http://schemas.microsoft.com/office/drawing/2014/main" id="{CE9E282E-92AE-4254-8BE4-9C448E1D0438}"/>
                    </a:ext>
                  </a:extLst>
                </p:cNvPr>
                <p:cNvCxnSpPr/>
                <p:nvPr/>
              </p:nvCxnSpPr>
              <p:spPr>
                <a:xfrm>
                  <a:off x="295054" y="3429000"/>
                  <a:ext cx="629979" cy="629979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56" name="直線コネクタ 55">
                  <a:extLst>
                    <a:ext uri="{FF2B5EF4-FFF2-40B4-BE49-F238E27FC236}">
                      <a16:creationId xmlns:a16="http://schemas.microsoft.com/office/drawing/2014/main" id="{15D9F44A-B6E2-46B8-B9C5-D93F6E0700C8}"/>
                    </a:ext>
                  </a:extLst>
                </p:cNvPr>
                <p:cNvCxnSpPr/>
                <p:nvPr/>
              </p:nvCxnSpPr>
              <p:spPr>
                <a:xfrm flipV="1">
                  <a:off x="925033" y="3428999"/>
                  <a:ext cx="629979" cy="629980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8" name="グループ化 47">
                <a:extLst>
                  <a:ext uri="{FF2B5EF4-FFF2-40B4-BE49-F238E27FC236}">
                    <a16:creationId xmlns:a16="http://schemas.microsoft.com/office/drawing/2014/main" id="{4BD8E436-D3F4-4C70-8A70-73D53E3EE7DD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913686" y="1581026"/>
                <a:ext cx="360000" cy="360000"/>
                <a:chOff x="295054" y="3428999"/>
                <a:chExt cx="1259958" cy="1259959"/>
              </a:xfrm>
            </p:grpSpPr>
            <p:cxnSp>
              <p:nvCxnSpPr>
                <p:cNvPr id="49" name="直線コネクタ 48">
                  <a:extLst>
                    <a:ext uri="{FF2B5EF4-FFF2-40B4-BE49-F238E27FC236}">
                      <a16:creationId xmlns:a16="http://schemas.microsoft.com/office/drawing/2014/main" id="{79F302B7-9917-4428-A985-B9B6FD5A6646}"/>
                    </a:ext>
                  </a:extLst>
                </p:cNvPr>
                <p:cNvCxnSpPr/>
                <p:nvPr/>
              </p:nvCxnSpPr>
              <p:spPr>
                <a:xfrm>
                  <a:off x="925033" y="3429000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0" name="直線コネクタ 49">
                  <a:extLst>
                    <a:ext uri="{FF2B5EF4-FFF2-40B4-BE49-F238E27FC236}">
                      <a16:creationId xmlns:a16="http://schemas.microsoft.com/office/drawing/2014/main" id="{9439CC0F-AF8D-4FB1-9951-CAFFA38AA7A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>
                  <a:off x="925033" y="2799021"/>
                  <a:ext cx="0" cy="1259958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1" name="直線コネクタ 50">
                  <a:extLst>
                    <a:ext uri="{FF2B5EF4-FFF2-40B4-BE49-F238E27FC236}">
                      <a16:creationId xmlns:a16="http://schemas.microsoft.com/office/drawing/2014/main" id="{660FAAE8-F786-4E12-8B8C-190BAD148E0A}"/>
                    </a:ext>
                  </a:extLst>
                </p:cNvPr>
                <p:cNvCxnSpPr/>
                <p:nvPr/>
              </p:nvCxnSpPr>
              <p:spPr>
                <a:xfrm>
                  <a:off x="295054" y="3429000"/>
                  <a:ext cx="629979" cy="629979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52" name="直線コネクタ 51">
                  <a:extLst>
                    <a:ext uri="{FF2B5EF4-FFF2-40B4-BE49-F238E27FC236}">
                      <a16:creationId xmlns:a16="http://schemas.microsoft.com/office/drawing/2014/main" id="{4D55D8B9-C85A-4E0F-BF64-E769F4CD76AB}"/>
                    </a:ext>
                  </a:extLst>
                </p:cNvPr>
                <p:cNvCxnSpPr/>
                <p:nvPr/>
              </p:nvCxnSpPr>
              <p:spPr>
                <a:xfrm flipV="1">
                  <a:off x="925033" y="3428999"/>
                  <a:ext cx="629979" cy="629980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42" name="楕円 41">
              <a:extLst>
                <a:ext uri="{FF2B5EF4-FFF2-40B4-BE49-F238E27FC236}">
                  <a16:creationId xmlns:a16="http://schemas.microsoft.com/office/drawing/2014/main" id="{5740083B-EE72-4484-B0B3-F4A16F127AA2}"/>
                </a:ext>
              </a:extLst>
            </p:cNvPr>
            <p:cNvSpPr/>
            <p:nvPr/>
          </p:nvSpPr>
          <p:spPr>
            <a:xfrm rot="2779660">
              <a:off x="6754728" y="2475547"/>
              <a:ext cx="521962" cy="2060031"/>
            </a:xfrm>
            <a:prstGeom prst="ellipse">
              <a:avLst/>
            </a:prstGeom>
            <a:solidFill>
              <a:srgbClr val="76D6F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43" name="楕円 42">
              <a:extLst>
                <a:ext uri="{FF2B5EF4-FFF2-40B4-BE49-F238E27FC236}">
                  <a16:creationId xmlns:a16="http://schemas.microsoft.com/office/drawing/2014/main" id="{B1FC1509-4D7F-4259-AF4B-4047899B7A2A}"/>
                </a:ext>
              </a:extLst>
            </p:cNvPr>
            <p:cNvSpPr/>
            <p:nvPr/>
          </p:nvSpPr>
          <p:spPr>
            <a:xfrm rot="19591564">
              <a:off x="6067190" y="2651126"/>
              <a:ext cx="1098411" cy="1678674"/>
            </a:xfrm>
            <a:prstGeom prst="ellipse">
              <a:avLst/>
            </a:prstGeom>
            <a:solidFill>
              <a:srgbClr val="FFCC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 dirty="0"/>
            </a:p>
          </p:txBody>
        </p:sp>
        <p:sp>
          <p:nvSpPr>
            <p:cNvPr id="44" name="テキスト ボックス 43">
              <a:extLst>
                <a:ext uri="{FF2B5EF4-FFF2-40B4-BE49-F238E27FC236}">
                  <a16:creationId xmlns:a16="http://schemas.microsoft.com/office/drawing/2014/main" id="{D8646E9D-A7F1-42FE-9C50-0B8538106EF8}"/>
                </a:ext>
              </a:extLst>
            </p:cNvPr>
            <p:cNvSpPr txBox="1"/>
            <p:nvPr/>
          </p:nvSpPr>
          <p:spPr>
            <a:xfrm>
              <a:off x="5426893" y="1827940"/>
              <a:ext cx="115127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dirty="0" err="1"/>
                <a:t>eNB</a:t>
              </a:r>
              <a:r>
                <a:rPr lang="en-US" altLang="ja-JP" dirty="0"/>
                <a:t>/</a:t>
              </a:r>
              <a:r>
                <a:rPr lang="en-US" altLang="ja-JP" dirty="0" err="1"/>
                <a:t>gNB</a:t>
              </a:r>
              <a:endParaRPr lang="ja-JP" altLang="en-US" dirty="0" err="1"/>
            </a:p>
          </p:txBody>
        </p:sp>
        <p:sp>
          <p:nvSpPr>
            <p:cNvPr id="45" name="テキスト ボックス 44">
              <a:extLst>
                <a:ext uri="{FF2B5EF4-FFF2-40B4-BE49-F238E27FC236}">
                  <a16:creationId xmlns:a16="http://schemas.microsoft.com/office/drawing/2014/main" id="{C14D761B-3204-43D2-B064-F40A912E3D55}"/>
                </a:ext>
              </a:extLst>
            </p:cNvPr>
            <p:cNvSpPr txBox="1"/>
            <p:nvPr/>
          </p:nvSpPr>
          <p:spPr>
            <a:xfrm>
              <a:off x="7580305" y="1827940"/>
              <a:ext cx="539484" cy="3357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dirty="0" err="1">
                  <a:latin typeface="+mj-lt"/>
                </a:rPr>
                <a:t>g</a:t>
              </a:r>
              <a:r>
                <a:rPr kumimoji="1" lang="en-US" altLang="ja-JP" dirty="0" err="1">
                  <a:latin typeface="+mj-lt"/>
                </a:rPr>
                <a:t>NB</a:t>
              </a:r>
              <a:endParaRPr kumimoji="1" lang="ja-JP" altLang="en-US" dirty="0" err="1">
                <a:latin typeface="+mj-lt"/>
              </a:endParaRPr>
            </a:p>
          </p:txBody>
        </p:sp>
        <p:sp>
          <p:nvSpPr>
            <p:cNvPr id="68" name="テキスト ボックス 67">
              <a:extLst>
                <a:ext uri="{FF2B5EF4-FFF2-40B4-BE49-F238E27FC236}">
                  <a16:creationId xmlns:a16="http://schemas.microsoft.com/office/drawing/2014/main" id="{5B3C82F9-973F-4169-99CA-92BF990076D2}"/>
                </a:ext>
              </a:extLst>
            </p:cNvPr>
            <p:cNvSpPr txBox="1"/>
            <p:nvPr/>
          </p:nvSpPr>
          <p:spPr>
            <a:xfrm>
              <a:off x="4728838" y="5213773"/>
              <a:ext cx="4264231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1600" dirty="0">
                  <a:latin typeface="+mj-lt"/>
                </a:rPr>
                <a:t>Conditions </a:t>
              </a:r>
              <a:r>
                <a:rPr lang="en-US" altLang="ja-JP" sz="1600" dirty="0" err="1">
                  <a:latin typeface="+mj-lt"/>
                </a:rPr>
                <a:t>bw</a:t>
              </a:r>
              <a:r>
                <a:rPr lang="en-US" altLang="ja-JP" sz="1600" dirty="0">
                  <a:latin typeface="+mj-lt"/>
                </a:rPr>
                <a:t>. </a:t>
              </a:r>
              <a:r>
                <a:rPr lang="en-US" altLang="ja-JP" sz="1600" dirty="0" err="1">
                  <a:latin typeface="+mj-lt"/>
                </a:rPr>
                <a:t>eNB</a:t>
              </a:r>
              <a:r>
                <a:rPr lang="en-US" altLang="ja-JP" sz="1600" dirty="0">
                  <a:latin typeface="+mj-lt"/>
                </a:rPr>
                <a:t> and </a:t>
              </a:r>
              <a:r>
                <a:rPr lang="en-US" altLang="ja-JP" sz="1600" dirty="0" err="1">
                  <a:latin typeface="+mj-lt"/>
                </a:rPr>
                <a:t>gNB</a:t>
              </a:r>
              <a:endParaRPr kumimoji="1" lang="en-US" altLang="ja-JP" sz="1600" dirty="0">
                <a:latin typeface="+mj-lt"/>
              </a:endParaRPr>
            </a:p>
            <a:p>
              <a:pPr marL="285750" indent="-285750">
                <a:buFontTx/>
                <a:buChar char="-"/>
              </a:pPr>
              <a:r>
                <a:rPr kumimoji="1" lang="en-US" altLang="ja-JP" sz="1600" dirty="0">
                  <a:latin typeface="+mj-lt"/>
                </a:rPr>
                <a:t>Short Rx </a:t>
              </a:r>
              <a:r>
                <a:rPr lang="en-US" altLang="ja-JP" sz="1600" dirty="0">
                  <a:latin typeface="+mj-lt"/>
                </a:rPr>
                <a:t>time difference</a:t>
              </a:r>
              <a:r>
                <a:rPr kumimoji="1" lang="en-US" altLang="ja-JP" sz="1600" dirty="0">
                  <a:latin typeface="+mj-lt"/>
                </a:rPr>
                <a:t>(</a:t>
              </a:r>
              <a:r>
                <a:rPr lang="en-US" altLang="ja-JP" sz="1600" dirty="0">
                  <a:solidFill>
                    <a:srgbClr val="FF0000"/>
                  </a:solidFill>
                  <a:latin typeface="+mj-lt"/>
                </a:rPr>
                <a:t>[TBD]</a:t>
              </a:r>
              <a:r>
                <a:rPr lang="en-US" altLang="ja-JP" sz="1600" dirty="0">
                  <a:latin typeface="+mj-lt"/>
                </a:rPr>
                <a:t>us</a:t>
              </a:r>
              <a:r>
                <a:rPr kumimoji="1" lang="en-US" altLang="ja-JP" sz="1600" dirty="0">
                  <a:latin typeface="+mj-lt"/>
                </a:rPr>
                <a:t>)</a:t>
              </a:r>
            </a:p>
            <a:p>
              <a:pPr marL="285750" indent="-285750">
                <a:buFontTx/>
                <a:buChar char="-"/>
              </a:pPr>
              <a:r>
                <a:rPr lang="en-US" altLang="ja-JP" sz="1600" dirty="0">
                  <a:latin typeface="+mj-lt"/>
                </a:rPr>
                <a:t>Power imbalance (</a:t>
              </a:r>
              <a:r>
                <a:rPr lang="en-US" altLang="ja-JP" sz="1600" dirty="0">
                  <a:solidFill>
                    <a:srgbClr val="FF0000"/>
                  </a:solidFill>
                  <a:latin typeface="+mj-lt"/>
                </a:rPr>
                <a:t>[TBD]</a:t>
              </a:r>
              <a:r>
                <a:rPr lang="en-US" altLang="ja-JP" sz="1600" dirty="0">
                  <a:latin typeface="+mj-lt"/>
                </a:rPr>
                <a:t>dB)</a:t>
              </a:r>
            </a:p>
            <a:p>
              <a:pPr marL="285750" indent="-285750">
                <a:buFontTx/>
                <a:buChar char="-"/>
              </a:pPr>
              <a:r>
                <a:rPr kumimoji="1" lang="en-US" altLang="ja-JP" sz="1600" dirty="0">
                  <a:latin typeface="+mj-lt"/>
                </a:rPr>
                <a:t>More discussion is necessary to determine the target values</a:t>
              </a:r>
              <a:endParaRPr kumimoji="1" lang="ja-JP" altLang="en-US" sz="1600" dirty="0" err="1">
                <a:latin typeface="+mj-lt"/>
              </a:endParaRPr>
            </a:p>
          </p:txBody>
        </p:sp>
        <p:sp>
          <p:nvSpPr>
            <p:cNvPr id="70" name="テキスト ボックス 69">
              <a:extLst>
                <a:ext uri="{FF2B5EF4-FFF2-40B4-BE49-F238E27FC236}">
                  <a16:creationId xmlns:a16="http://schemas.microsoft.com/office/drawing/2014/main" id="{5B3C82F9-973F-4169-99CA-92BF990076D2}"/>
                </a:ext>
              </a:extLst>
            </p:cNvPr>
            <p:cNvSpPr txBox="1"/>
            <p:nvPr/>
          </p:nvSpPr>
          <p:spPr>
            <a:xfrm>
              <a:off x="4728838" y="4352473"/>
              <a:ext cx="279435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600" dirty="0">
                  <a:latin typeface="+mj-lt"/>
                </a:rPr>
                <a:t>Deployment</a:t>
              </a:r>
              <a:r>
                <a:rPr lang="ja-JP" altLang="en-US" sz="1600" dirty="0">
                  <a:latin typeface="+mj-lt"/>
                </a:rPr>
                <a:t> </a:t>
              </a:r>
              <a:r>
                <a:rPr lang="en-US" altLang="ja-JP" sz="1600" dirty="0">
                  <a:latin typeface="+mj-lt"/>
                </a:rPr>
                <a:t>scenario</a:t>
              </a:r>
              <a:endParaRPr kumimoji="1" lang="en-US" altLang="ja-JP" sz="1600" dirty="0">
                <a:latin typeface="+mj-lt"/>
              </a:endParaRPr>
            </a:p>
            <a:p>
              <a:pPr marL="285750" indent="-285750">
                <a:buFontTx/>
                <a:buChar char="-"/>
              </a:pPr>
              <a:r>
                <a:rPr kumimoji="1" lang="en-US" altLang="ja-JP" sz="1600" dirty="0" smtClean="0">
                  <a:latin typeface="+mj-lt"/>
                </a:rPr>
                <a:t>Non-collocated</a:t>
              </a:r>
              <a:endParaRPr kumimoji="1" lang="en-US" altLang="ja-JP" sz="1600" dirty="0">
                <a:latin typeface="+mj-lt"/>
              </a:endParaRPr>
            </a:p>
            <a:p>
              <a:pPr marL="285750" indent="-285750">
                <a:buFontTx/>
                <a:buChar char="-"/>
              </a:pPr>
              <a:r>
                <a:rPr lang="en-US" altLang="ja-JP" sz="1600" dirty="0">
                  <a:latin typeface="+mj-lt"/>
                </a:rPr>
                <a:t>Different antenna pattern</a:t>
              </a:r>
              <a:endParaRPr kumimoji="1" lang="ja-JP" altLang="en-US" sz="1600" dirty="0" err="1">
                <a:latin typeface="+mj-lt"/>
              </a:endParaRPr>
            </a:p>
          </p:txBody>
        </p:sp>
      </p:grpSp>
      <p:sp>
        <p:nvSpPr>
          <p:cNvPr id="10" name="テキスト ボックス 9"/>
          <p:cNvSpPr txBox="1"/>
          <p:nvPr/>
        </p:nvSpPr>
        <p:spPr>
          <a:xfrm>
            <a:off x="190500" y="810127"/>
            <a:ext cx="8614036" cy="64633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ja-JP" dirty="0">
                <a:latin typeface="+mj-lt"/>
              </a:rPr>
              <a:t>Our goal: Define UE performance requirements for intra-band EN-DC and NR-CA for </a:t>
            </a:r>
            <a:r>
              <a:rPr lang="en-US" altLang="ja-JP" dirty="0" smtClean="0">
                <a:latin typeface="+mj-lt"/>
              </a:rPr>
              <a:t>non-collocated </a:t>
            </a:r>
            <a:r>
              <a:rPr lang="en-US" altLang="ja-JP" dirty="0">
                <a:latin typeface="+mj-lt"/>
              </a:rPr>
              <a:t>scenarios</a:t>
            </a:r>
            <a:endParaRPr kumimoji="1" lang="ja-JP" altLang="en-US" dirty="0" err="1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316242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8700" y="685625"/>
            <a:ext cx="8226669" cy="3794051"/>
          </a:xfrm>
        </p:spPr>
        <p:txBody>
          <a:bodyPr>
            <a:normAutofit/>
          </a:bodyPr>
          <a:lstStyle/>
          <a:p>
            <a:r>
              <a:rPr kumimoji="1" lang="en-US" altLang="ja-JP" sz="2000" dirty="0" smtClean="0">
                <a:solidFill>
                  <a:schemeClr val="tx1"/>
                </a:solidFill>
              </a:rPr>
              <a:t>Agree</a:t>
            </a:r>
            <a:r>
              <a:rPr kumimoji="1" lang="ja-JP" altLang="en-US" sz="2000" dirty="0" smtClean="0">
                <a:solidFill>
                  <a:schemeClr val="tx1"/>
                </a:solidFill>
              </a:rPr>
              <a:t> </a:t>
            </a:r>
            <a:r>
              <a:rPr kumimoji="1" lang="en-US" altLang="ja-JP" sz="2000" dirty="0" smtClean="0">
                <a:solidFill>
                  <a:schemeClr val="tx1"/>
                </a:solidFill>
              </a:rPr>
              <a:t>the </a:t>
            </a:r>
            <a:r>
              <a:rPr lang="en-US" altLang="ja-JP" sz="2000" dirty="0" smtClean="0">
                <a:solidFill>
                  <a:schemeClr val="tx1"/>
                </a:solidFill>
              </a:rPr>
              <a:t>objectives </a:t>
            </a:r>
            <a:r>
              <a:rPr lang="en-US" altLang="ja-JP" sz="2000" dirty="0">
                <a:solidFill>
                  <a:schemeClr val="tx1"/>
                </a:solidFill>
              </a:rPr>
              <a:t>for </a:t>
            </a:r>
            <a:r>
              <a:rPr lang="en-US" altLang="ja-JP" sz="2000" dirty="0" smtClean="0">
                <a:solidFill>
                  <a:schemeClr val="tx1"/>
                </a:solidFill>
              </a:rPr>
              <a:t>support </a:t>
            </a:r>
            <a:r>
              <a:rPr lang="en-US" altLang="ja-JP" sz="2000" dirty="0">
                <a:solidFill>
                  <a:schemeClr val="tx1"/>
                </a:solidFill>
              </a:rPr>
              <a:t>of intra-band non-collocated EN-DC/NR-CA </a:t>
            </a:r>
            <a:r>
              <a:rPr lang="en-US" altLang="ja-JP" sz="2000" dirty="0" smtClean="0">
                <a:solidFill>
                  <a:schemeClr val="tx1"/>
                </a:solidFill>
              </a:rPr>
              <a:t>deployment, which is </a:t>
            </a:r>
            <a:r>
              <a:rPr lang="en-US" altLang="ja-JP" sz="2000" dirty="0">
                <a:solidFill>
                  <a:schemeClr val="tx1"/>
                </a:solidFill>
              </a:rPr>
              <a:t>proposed in the outcome from </a:t>
            </a:r>
            <a:r>
              <a:rPr lang="en-US" altLang="ja-JP" sz="2000" dirty="0" smtClean="0">
                <a:solidFill>
                  <a:schemeClr val="tx1"/>
                </a:solidFill>
              </a:rPr>
              <a:t>February </a:t>
            </a:r>
            <a:r>
              <a:rPr lang="en-US" altLang="ja-JP" sz="2000" dirty="0">
                <a:solidFill>
                  <a:schemeClr val="tx1"/>
                </a:solidFill>
              </a:rPr>
              <a:t>Rel-18 </a:t>
            </a:r>
            <a:r>
              <a:rPr lang="en-US" altLang="ja-JP" sz="2000" dirty="0" smtClean="0">
                <a:solidFill>
                  <a:schemeClr val="tx1"/>
                </a:solidFill>
              </a:rPr>
              <a:t>RAN4 email </a:t>
            </a:r>
            <a:r>
              <a:rPr lang="en-US" altLang="ja-JP" sz="2000" dirty="0">
                <a:solidFill>
                  <a:schemeClr val="tx1"/>
                </a:solidFill>
              </a:rPr>
              <a:t>discussion (</a:t>
            </a:r>
            <a:r>
              <a:rPr lang="en-US" altLang="ja-JP" sz="2000" dirty="0" smtClean="0">
                <a:solidFill>
                  <a:schemeClr val="tx1"/>
                </a:solidFill>
              </a:rPr>
              <a:t>RP-220024). </a:t>
            </a:r>
            <a:endParaRPr kumimoji="1" lang="en-US" altLang="ja-JP" sz="1800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E6906-4FA3-42DA-8E86-BA4DD12F41A6}"/>
              </a:ext>
            </a:extLst>
          </p:cNvPr>
          <p:cNvSpPr txBox="1">
            <a:spLocks/>
          </p:cNvSpPr>
          <p:nvPr/>
        </p:nvSpPr>
        <p:spPr bwMode="auto">
          <a:xfrm>
            <a:off x="163111" y="1754876"/>
            <a:ext cx="8972936" cy="50951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71463" indent="-271463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charset="2"/>
              <a:buChar char="n"/>
              <a:tabLst/>
              <a:defRPr kumimoji="1" sz="2800">
                <a:solidFill>
                  <a:srgbClr val="0432FF"/>
                </a:solidFill>
                <a:latin typeface="+mn-lt"/>
                <a:ea typeface="+mn-ea"/>
                <a:cs typeface="+mn-cs"/>
              </a:defRPr>
            </a:lvl1pPr>
            <a:lvl2pPr marL="63500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charset="2"/>
              <a:buChar char="l"/>
              <a:tabLst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2pPr>
            <a:lvl3pPr marL="1022350" indent="-2222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tabLst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470025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charset="2"/>
              <a:buChar char="p"/>
              <a:tabLst/>
              <a:defRPr kumimoji="1" sz="2200">
                <a:solidFill>
                  <a:schemeClr val="tx1"/>
                </a:solidFill>
                <a:latin typeface="+mn-lt"/>
                <a:ea typeface="+mn-ea"/>
              </a:defRPr>
            </a:lvl4pPr>
            <a:lvl5pPr marL="1787525" indent="-26035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tabLst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071688" indent="-87313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kumimoji="1" sz="1200">
                <a:solidFill>
                  <a:schemeClr val="tx1"/>
                </a:solidFill>
                <a:latin typeface="+mn-lt"/>
                <a:ea typeface="+mn-ea"/>
              </a:defRPr>
            </a:lvl6pPr>
            <a:lvl7pPr marL="2528888" indent="-87313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kumimoji="1" sz="1200">
                <a:solidFill>
                  <a:schemeClr val="tx1"/>
                </a:solidFill>
                <a:latin typeface="+mn-lt"/>
                <a:ea typeface="+mn-ea"/>
              </a:defRPr>
            </a:lvl7pPr>
            <a:lvl8pPr marL="2986088" indent="-87313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kumimoji="1" sz="1200">
                <a:solidFill>
                  <a:schemeClr val="tx1"/>
                </a:solidFill>
                <a:latin typeface="+mn-lt"/>
                <a:ea typeface="+mn-ea"/>
              </a:defRPr>
            </a:lvl8pPr>
            <a:lvl9pPr marL="3443288" indent="-87313" algn="l" rtl="0" eaLnBrk="1" fontAlgn="base" hangingPunct="1">
              <a:spcBef>
                <a:spcPct val="20000"/>
              </a:spcBef>
              <a:spcAft>
                <a:spcPct val="0"/>
              </a:spcAft>
              <a:buChar char="•"/>
              <a:defRPr kumimoji="1" sz="12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defTabSz="914400">
              <a:spcBef>
                <a:spcPts val="0"/>
              </a:spcBef>
              <a:spcAft>
                <a:spcPts val="300"/>
              </a:spcAft>
            </a:pPr>
            <a:r>
              <a:rPr lang="en-US" altLang="zh-CN" sz="1050" b="1" kern="0" dirty="0" smtClean="0">
                <a:solidFill>
                  <a:schemeClr val="tx1"/>
                </a:solidFill>
              </a:rPr>
              <a:t>Recommended Objectives: (New WID: Support of intra-band non-collocated EN-DC/NR-CA deployment)</a:t>
            </a:r>
            <a:endParaRPr lang="zh-CN" altLang="zh-CN" sz="1050" kern="0" dirty="0" smtClean="0">
              <a:solidFill>
                <a:schemeClr val="tx1"/>
              </a:solidFill>
            </a:endParaRPr>
          </a:p>
          <a:p>
            <a:pPr lvl="1" defTabSz="914400">
              <a:spcBef>
                <a:spcPts val="0"/>
              </a:spcBef>
              <a:spcAft>
                <a:spcPts val="300"/>
              </a:spcAft>
            </a:pPr>
            <a:r>
              <a:rPr lang="en-US" altLang="zh-CN" sz="1000" kern="0" dirty="0" smtClean="0"/>
              <a:t>Phase I:</a:t>
            </a:r>
            <a:endParaRPr lang="zh-CN" altLang="zh-CN" sz="1000" kern="0" dirty="0" smtClean="0"/>
          </a:p>
          <a:p>
            <a:pPr lvl="2" defTabSz="914400">
              <a:spcBef>
                <a:spcPts val="0"/>
              </a:spcBef>
              <a:spcAft>
                <a:spcPts val="300"/>
              </a:spcAft>
            </a:pPr>
            <a:r>
              <a:rPr lang="en-US" altLang="zh-CN" sz="1000" kern="0" dirty="0" smtClean="0"/>
              <a:t>Study the feasibility to support non-co-located scenario for FR1 intra-band non-contiguous EN-DC/NR-CA</a:t>
            </a:r>
            <a:endParaRPr lang="zh-CN" altLang="zh-CN" sz="1000" kern="0" dirty="0" smtClean="0"/>
          </a:p>
          <a:p>
            <a:pPr lvl="3" defTabSz="914400">
              <a:spcBef>
                <a:spcPts val="0"/>
              </a:spcBef>
              <a:spcAft>
                <a:spcPts val="300"/>
              </a:spcAft>
            </a:pPr>
            <a:r>
              <a:rPr lang="en-US" altLang="zh-CN" sz="1000" kern="0" dirty="0" smtClean="0"/>
              <a:t>Investigate the tolerable power imbalance between carriers</a:t>
            </a:r>
            <a:endParaRPr lang="zh-CN" altLang="zh-CN" sz="1000" kern="0" dirty="0" smtClean="0"/>
          </a:p>
          <a:p>
            <a:pPr lvl="3" defTabSz="914400">
              <a:spcBef>
                <a:spcPts val="0"/>
              </a:spcBef>
              <a:spcAft>
                <a:spcPts val="300"/>
              </a:spcAft>
            </a:pPr>
            <a:r>
              <a:rPr lang="en-US" altLang="zh-CN" sz="1000" kern="0" dirty="0" smtClean="0"/>
              <a:t>Investigate the required arrival time difference between CCs</a:t>
            </a:r>
            <a:endParaRPr lang="zh-CN" altLang="zh-CN" sz="1000" kern="0" dirty="0" smtClean="0"/>
          </a:p>
          <a:p>
            <a:pPr lvl="3" defTabSz="914400">
              <a:spcBef>
                <a:spcPts val="0"/>
              </a:spcBef>
              <a:spcAft>
                <a:spcPts val="300"/>
              </a:spcAft>
            </a:pPr>
            <a:r>
              <a:rPr lang="en-US" altLang="zh-CN" sz="1000" kern="0" dirty="0" smtClean="0"/>
              <a:t>Evaluate the UE performance under the power imbalance and arrival time difference</a:t>
            </a:r>
            <a:endParaRPr lang="zh-CN" altLang="zh-CN" sz="1000" kern="0" dirty="0" smtClean="0"/>
          </a:p>
          <a:p>
            <a:pPr lvl="4" defTabSz="914400">
              <a:spcBef>
                <a:spcPts val="0"/>
              </a:spcBef>
              <a:spcAft>
                <a:spcPts val="300"/>
              </a:spcAft>
            </a:pPr>
            <a:r>
              <a:rPr lang="en-US" altLang="zh-CN" sz="1000" kern="0" dirty="0" smtClean="0"/>
              <a:t>Discuss and decide reference UE architecture considering the UE capability of interBandMRDC-WithOverlapDL-Bands-r16 </a:t>
            </a:r>
            <a:endParaRPr lang="zh-CN" altLang="zh-CN" sz="1000" kern="0" dirty="0" smtClean="0"/>
          </a:p>
          <a:p>
            <a:pPr lvl="3" defTabSz="914400">
              <a:spcBef>
                <a:spcPts val="0"/>
              </a:spcBef>
              <a:spcAft>
                <a:spcPts val="300"/>
              </a:spcAft>
            </a:pPr>
            <a:r>
              <a:rPr lang="en-US" altLang="zh-CN" sz="1000" kern="0" dirty="0" smtClean="0"/>
              <a:t>[Study the feasibility for support of 4Rx chains with up to 4-layer MIMO</a:t>
            </a:r>
            <a:endParaRPr lang="zh-CN" altLang="zh-CN" sz="1000" kern="0" dirty="0" smtClean="0"/>
          </a:p>
          <a:p>
            <a:pPr lvl="4" defTabSz="914400">
              <a:spcBef>
                <a:spcPts val="0"/>
              </a:spcBef>
              <a:spcAft>
                <a:spcPts val="300"/>
              </a:spcAft>
            </a:pPr>
            <a:r>
              <a:rPr lang="en-US" altLang="zh-CN" sz="1000" kern="0" dirty="0" smtClean="0"/>
              <a:t>Study if the 4Rx chains with supporting up to 4-layer per CC can be supported for the intra-band non-contiguous non-collocated scenario</a:t>
            </a:r>
            <a:endParaRPr lang="zh-CN" altLang="zh-CN" sz="1000" kern="0" dirty="0" smtClean="0"/>
          </a:p>
          <a:p>
            <a:pPr lvl="4" defTabSz="914400">
              <a:spcBef>
                <a:spcPts val="0"/>
              </a:spcBef>
              <a:spcAft>
                <a:spcPts val="300"/>
              </a:spcAft>
            </a:pPr>
            <a:r>
              <a:rPr lang="en-US" altLang="zh-CN" sz="1000" kern="0" dirty="0" smtClean="0"/>
              <a:t>If not, study if the Rx chain number supported per CC is allowed to be reduced from 4 to 2.]</a:t>
            </a:r>
            <a:endParaRPr lang="zh-CN" altLang="zh-CN" sz="1000" kern="0" dirty="0" smtClean="0"/>
          </a:p>
          <a:p>
            <a:pPr lvl="3" defTabSz="914400">
              <a:spcBef>
                <a:spcPts val="0"/>
              </a:spcBef>
              <a:spcAft>
                <a:spcPts val="300"/>
              </a:spcAft>
            </a:pPr>
            <a:r>
              <a:rPr lang="en-US" altLang="zh-CN" sz="1000" kern="0" dirty="0" smtClean="0"/>
              <a:t>Work is limited to CA/EN-DC for EN-DC/NR-CA for bands 42, n77/n78</a:t>
            </a:r>
            <a:endParaRPr lang="zh-CN" altLang="zh-CN" sz="1000" kern="0" dirty="0" smtClean="0"/>
          </a:p>
          <a:p>
            <a:pPr lvl="1" defTabSz="914400">
              <a:spcBef>
                <a:spcPts val="0"/>
              </a:spcBef>
              <a:spcAft>
                <a:spcPts val="300"/>
              </a:spcAft>
            </a:pPr>
            <a:r>
              <a:rPr lang="en-US" altLang="zh-CN" sz="1000" kern="0" dirty="0" smtClean="0"/>
              <a:t>Phase II: </a:t>
            </a:r>
            <a:endParaRPr lang="zh-CN" altLang="zh-CN" sz="1000" kern="0" dirty="0" smtClean="0"/>
          </a:p>
          <a:p>
            <a:pPr lvl="2" defTabSz="914400">
              <a:spcBef>
                <a:spcPts val="0"/>
              </a:spcBef>
              <a:spcAft>
                <a:spcPts val="300"/>
              </a:spcAft>
            </a:pPr>
            <a:r>
              <a:rPr lang="en-US" altLang="zh-CN" sz="1000" kern="0" dirty="0" smtClean="0"/>
              <a:t>Phase II work will get started after the feasibility in phase I is confirmed</a:t>
            </a:r>
            <a:endParaRPr lang="zh-CN" altLang="zh-CN" sz="1000" kern="0" dirty="0" smtClean="0"/>
          </a:p>
          <a:p>
            <a:pPr lvl="2" defTabSz="914400">
              <a:spcBef>
                <a:spcPts val="0"/>
              </a:spcBef>
              <a:spcAft>
                <a:spcPts val="300"/>
              </a:spcAft>
            </a:pPr>
            <a:r>
              <a:rPr lang="en-US" altLang="zh-CN" sz="1000" kern="0" dirty="0" smtClean="0"/>
              <a:t>Core part: </a:t>
            </a:r>
            <a:endParaRPr lang="zh-CN" altLang="zh-CN" sz="1000" kern="0" dirty="0" smtClean="0"/>
          </a:p>
          <a:p>
            <a:pPr lvl="3" defTabSz="914400">
              <a:spcBef>
                <a:spcPts val="0"/>
              </a:spcBef>
              <a:spcAft>
                <a:spcPts val="300"/>
              </a:spcAft>
            </a:pPr>
            <a:r>
              <a:rPr lang="en-US" altLang="zh-CN" sz="1000" kern="0" dirty="0" smtClean="0"/>
              <a:t>Specify the power imbalance</a:t>
            </a:r>
            <a:endParaRPr lang="zh-CN" altLang="zh-CN" sz="1000" kern="0" dirty="0" smtClean="0"/>
          </a:p>
          <a:p>
            <a:pPr lvl="3" defTabSz="914400">
              <a:spcBef>
                <a:spcPts val="0"/>
              </a:spcBef>
              <a:spcAft>
                <a:spcPts val="300"/>
              </a:spcAft>
            </a:pPr>
            <a:r>
              <a:rPr lang="en-US" altLang="zh-CN" sz="1000" kern="0" dirty="0" smtClean="0"/>
              <a:t>Specify MRTD and MTTD requirements in non-collocated deployment</a:t>
            </a:r>
            <a:endParaRPr lang="zh-CN" altLang="zh-CN" sz="1000" kern="0" dirty="0" smtClean="0"/>
          </a:p>
          <a:p>
            <a:pPr lvl="3" defTabSz="914400">
              <a:spcBef>
                <a:spcPts val="0"/>
              </a:spcBef>
              <a:spcAft>
                <a:spcPts val="300"/>
              </a:spcAft>
            </a:pPr>
            <a:r>
              <a:rPr lang="en-US" altLang="zh-CN" sz="1000" kern="0" dirty="0" smtClean="0"/>
              <a:t>Discuss and decide if the different requirements will be specified based on UE capability of interBandMRDC-WIthOverlapDL-Bands-r16.</a:t>
            </a:r>
            <a:endParaRPr lang="zh-CN" altLang="zh-CN" sz="1000" kern="0" dirty="0" smtClean="0"/>
          </a:p>
          <a:p>
            <a:pPr lvl="2" defTabSz="914400">
              <a:spcBef>
                <a:spcPts val="0"/>
              </a:spcBef>
              <a:spcAft>
                <a:spcPts val="300"/>
              </a:spcAft>
            </a:pPr>
            <a:r>
              <a:rPr lang="en-US" altLang="zh-CN" sz="1000" kern="0" dirty="0" smtClean="0"/>
              <a:t>Perf part:</a:t>
            </a:r>
            <a:endParaRPr lang="zh-CN" altLang="zh-CN" sz="1000" kern="0" dirty="0" smtClean="0"/>
          </a:p>
          <a:p>
            <a:pPr lvl="3" defTabSz="914400">
              <a:spcBef>
                <a:spcPts val="0"/>
              </a:spcBef>
              <a:spcAft>
                <a:spcPts val="300"/>
              </a:spcAft>
            </a:pPr>
            <a:r>
              <a:rPr lang="en-US" altLang="zh-CN" sz="1000" kern="0" dirty="0" smtClean="0"/>
              <a:t>Specify PDSCH demodulation requirements for non-collocated scenarios for intra-band non-contiguous EN-DC and NR-CA</a:t>
            </a:r>
            <a:endParaRPr lang="zh-CN" altLang="zh-CN" sz="1000" kern="0" dirty="0" smtClean="0"/>
          </a:p>
          <a:p>
            <a:pPr lvl="4" defTabSz="914400">
              <a:spcBef>
                <a:spcPts val="0"/>
              </a:spcBef>
              <a:spcAft>
                <a:spcPts val="300"/>
              </a:spcAft>
            </a:pPr>
            <a:r>
              <a:rPr lang="en-US" altLang="zh-CN" sz="1000" kern="0" dirty="0" smtClean="0"/>
              <a:t>Define PDSCH demodulation performance requirement based on the applicable MRTD and power imbalance values.</a:t>
            </a:r>
            <a:endParaRPr lang="zh-CN" altLang="zh-CN" sz="1000" kern="0" dirty="0" smtClean="0"/>
          </a:p>
          <a:p>
            <a:pPr lvl="4" defTabSz="914400">
              <a:spcBef>
                <a:spcPts val="0"/>
              </a:spcBef>
              <a:spcAft>
                <a:spcPts val="300"/>
              </a:spcAft>
            </a:pPr>
            <a:r>
              <a:rPr lang="en-US" altLang="zh-CN" sz="1000" kern="0" dirty="0" smtClean="0"/>
              <a:t>Power imbalance between the carriers is limited</a:t>
            </a:r>
            <a:endParaRPr lang="zh-CN" altLang="zh-CN" sz="1000" kern="0" dirty="0" smtClean="0"/>
          </a:p>
          <a:p>
            <a:pPr lvl="2" defTabSz="914400">
              <a:spcBef>
                <a:spcPts val="0"/>
              </a:spcBef>
              <a:spcAft>
                <a:spcPts val="300"/>
              </a:spcAft>
            </a:pPr>
            <a:r>
              <a:rPr lang="en-US" altLang="zh-CN" sz="1000" kern="0" dirty="0" smtClean="0"/>
              <a:t>NOTE: Power imbalance may be specified as the condition in the demodulation performance requirements</a:t>
            </a:r>
            <a:endParaRPr lang="zh-CN" altLang="zh-CN" sz="1000" kern="0" dirty="0" smtClean="0"/>
          </a:p>
          <a:p>
            <a:pPr defTabSz="914400">
              <a:spcBef>
                <a:spcPts val="0"/>
              </a:spcBef>
              <a:spcAft>
                <a:spcPts val="300"/>
              </a:spcAft>
            </a:pPr>
            <a:r>
              <a:rPr lang="en-US" altLang="zh-CN" sz="1050" b="1" kern="0" dirty="0" smtClean="0">
                <a:solidFill>
                  <a:schemeClr val="tx1"/>
                </a:solidFill>
              </a:rPr>
              <a:t>Issue which needs further discussions in the objectives:</a:t>
            </a:r>
            <a:endParaRPr lang="zh-CN" altLang="zh-CN" sz="1050" kern="0" dirty="0" smtClean="0">
              <a:solidFill>
                <a:schemeClr val="tx1"/>
              </a:solidFill>
            </a:endParaRPr>
          </a:p>
          <a:p>
            <a:pPr lvl="1" defTabSz="914400">
              <a:spcBef>
                <a:spcPts val="0"/>
              </a:spcBef>
              <a:spcAft>
                <a:spcPts val="300"/>
              </a:spcAft>
            </a:pPr>
            <a:r>
              <a:rPr lang="en-US" altLang="zh-CN" sz="1000" kern="0" dirty="0" smtClean="0"/>
              <a:t>The objective in [ ] for the feasibility study for support of 4Rx chains with up to 4-layer MIMO.</a:t>
            </a:r>
            <a:endParaRPr lang="zh-CN" altLang="zh-CN" sz="1000" kern="0" dirty="0" smtClean="0"/>
          </a:p>
        </p:txBody>
      </p:sp>
    </p:spTree>
    <p:extLst>
      <p:ext uri="{BB962C8B-B14F-4D97-AF65-F5344CB8AC3E}">
        <p14:creationId xmlns:p14="http://schemas.microsoft.com/office/powerpoint/2010/main" val="15344503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EOF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362150638"/>
      </p:ext>
    </p:extLst>
  </p:cSld>
  <p:clrMapOvr>
    <a:masterClrMapping/>
  </p:clrMapOvr>
</p:sld>
</file>

<file path=ppt/theme/theme1.xml><?xml version="1.0" encoding="utf-8"?>
<a:theme xmlns:a="http://schemas.openxmlformats.org/drawingml/2006/main" name="4_SB PPT B">
  <a:themeElements>
    <a:clrScheme name="CパターンPPT（SoftBank）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パターンPPT（SoftBank）">
      <a:majorFont>
        <a:latin typeface="HGP創英角ｺﾞｼｯｸUB"/>
        <a:ea typeface="HGP創英角ｺﾞｼｯｸUB"/>
        <a:cs typeface=""/>
      </a:majorFont>
      <a:minorFont>
        <a:latin typeface="HGP創英角ｺﾞｼｯｸUB"/>
        <a:ea typeface="HGP創英角ｺﾞｼｯｸU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kumimoji="1" dirty="0" err="1" smtClean="0">
            <a:latin typeface="+mj-lt"/>
          </a:defRPr>
        </a:defPPr>
      </a:lstStyle>
    </a:txDef>
  </a:objectDefaults>
  <a:extraClrSchemeLst>
    <a:extraClrScheme>
      <a:clrScheme name="CパターンPPT（SoftBank）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3">
        <a:dk1>
          <a:srgbClr val="009999"/>
        </a:dk1>
        <a:lt1>
          <a:srgbClr val="FFFFFF"/>
        </a:lt1>
        <a:dk2>
          <a:srgbClr val="334B49"/>
        </a:dk2>
        <a:lt2>
          <a:srgbClr val="000000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SB_テンプレート_B_mod.potx</Template>
  <TotalTime>0</TotalTime>
  <Words>651</Words>
  <Application>Microsoft Office PowerPoint</Application>
  <PresentationFormat>画面に合わせる (4:3)</PresentationFormat>
  <Paragraphs>137</Paragraphs>
  <Slides>7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15" baseType="lpstr">
      <vt:lpstr>HGP創英角ｺﾞｼｯｸUB</vt:lpstr>
      <vt:lpstr>ＭＳ Ｐゴシック</vt:lpstr>
      <vt:lpstr>Arial</vt:lpstr>
      <vt:lpstr>Calibri</vt:lpstr>
      <vt:lpstr>Helvetica</vt:lpstr>
      <vt:lpstr>Verdana</vt:lpstr>
      <vt:lpstr>Wingdings</vt:lpstr>
      <vt:lpstr>4_SB PPT B</vt:lpstr>
      <vt:lpstr>Motivation for supporting intra-band non-collocated EN-DC/NR-CA deployment</vt:lpstr>
      <vt:lpstr>Background – Spectrum point of view in Japan</vt:lpstr>
      <vt:lpstr>Background – Spectrum point of view in Korea</vt:lpstr>
      <vt:lpstr>Background – 3GPP point of view</vt:lpstr>
      <vt:lpstr>Scenario and target value for new perf. Req.</vt:lpstr>
      <vt:lpstr>Proposals</vt:lpstr>
      <vt:lpstr>EOF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/>
  <cp:revision>1</cp:revision>
  <dcterms:created xsi:type="dcterms:W3CDTF">2021-11-29T08:23:36Z</dcterms:created>
  <dcterms:modified xsi:type="dcterms:W3CDTF">2022-03-11T03:36:44Z</dcterms:modified>
  <cp:category/>
</cp:coreProperties>
</file>