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51" r:id="rId1"/>
  </p:sldMasterIdLst>
  <p:notesMasterIdLst>
    <p:notesMasterId r:id="rId6"/>
  </p:notesMasterIdLst>
  <p:handoutMasterIdLst>
    <p:handoutMasterId r:id="rId7"/>
  </p:handoutMasterIdLst>
  <p:sldIdLst>
    <p:sldId id="1005" r:id="rId2"/>
    <p:sldId id="1006" r:id="rId3"/>
    <p:sldId id="1007" r:id="rId4"/>
    <p:sldId id="1008" r:id="rId5"/>
  </p:sldIdLst>
  <p:sldSz cx="9144000" cy="5143500" type="screen16x9"/>
  <p:notesSz cx="9144000" cy="6858000"/>
  <p:defaultText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4" scaleToFitPaper="1"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2070CA"/>
    <a:srgbClr val="4778B5"/>
    <a:srgbClr val="A5E463"/>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07" autoAdjust="0"/>
    <p:restoredTop sz="93049" autoAdjust="0"/>
  </p:normalViewPr>
  <p:slideViewPr>
    <p:cSldViewPr snapToGrid="0" snapToObjects="1">
      <p:cViewPr varScale="1">
        <p:scale>
          <a:sx n="158" d="100"/>
          <a:sy n="158" d="100"/>
        </p:scale>
        <p:origin x="264" y="114"/>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5179484" y="0"/>
            <a:ext cx="3962400" cy="342900"/>
          </a:xfrm>
          <a:prstGeom prst="rect">
            <a:avLst/>
          </a:prstGeom>
        </p:spPr>
        <p:txBody>
          <a:bodyPr vert="horz" lIns="91440" tIns="45720" rIns="91440" bIns="45720" rtlCol="0"/>
          <a:lstStyle>
            <a:lvl1pPr algn="r">
              <a:defRPr sz="1200"/>
            </a:lvl1pPr>
          </a:lstStyle>
          <a:p>
            <a:fld id="{56DA9F8E-3251-4042-9700-004A398EF650}" type="datetimeFigureOut">
              <a:rPr kumimoji="1" lang="zh-CN" altLang="en-US" smtClean="0"/>
              <a:pPr/>
              <a:t>2022-03-11</a:t>
            </a:fld>
            <a:endParaRPr kumimoji="1" lang="zh-CN" altLang="en-US"/>
          </a:p>
        </p:txBody>
      </p:sp>
      <p:sp>
        <p:nvSpPr>
          <p:cNvPr id="4" name="页脚占位符 3"/>
          <p:cNvSpPr>
            <a:spLocks noGrp="1"/>
          </p:cNvSpPr>
          <p:nvPr>
            <p:ph type="ftr" sz="quarter" idx="2"/>
          </p:nvPr>
        </p:nvSpPr>
        <p:spPr>
          <a:xfrm>
            <a:off x="0" y="6513910"/>
            <a:ext cx="3962400" cy="342900"/>
          </a:xfrm>
          <a:prstGeom prst="rect">
            <a:avLst/>
          </a:prstGeom>
        </p:spPr>
        <p:txBody>
          <a:bodyPr vert="horz" lIns="91440" tIns="45720" rIns="91440" bIns="45720" rtlCol="0" anchor="b"/>
          <a:lstStyle>
            <a:lvl1pPr algn="l">
              <a:defRPr sz="1200"/>
            </a:lvl1pPr>
          </a:lstStyle>
          <a:p>
            <a:endParaRPr kumimoji="1" lang="zh-CN" altLang="en-US"/>
          </a:p>
        </p:txBody>
      </p:sp>
      <p:sp>
        <p:nvSpPr>
          <p:cNvPr id="5" name="幻灯片编号占位符 4"/>
          <p:cNvSpPr>
            <a:spLocks noGrp="1"/>
          </p:cNvSpPr>
          <p:nvPr>
            <p:ph type="sldNum" sz="quarter" idx="3"/>
          </p:nvPr>
        </p:nvSpPr>
        <p:spPr>
          <a:xfrm>
            <a:off x="5179484" y="6513910"/>
            <a:ext cx="3962400" cy="342900"/>
          </a:xfrm>
          <a:prstGeom prst="rect">
            <a:avLst/>
          </a:prstGeom>
        </p:spPr>
        <p:txBody>
          <a:bodyPr vert="horz" lIns="91440" tIns="45720" rIns="91440" bIns="45720" rtlCol="0" anchor="b"/>
          <a:lstStyle>
            <a:lvl1pPr algn="r">
              <a:defRPr sz="1200"/>
            </a:lvl1pPr>
          </a:lstStyle>
          <a:p>
            <a:fld id="{D9D58412-F9A2-154A-B813-9397F2EA9CEA}" type="slidenum">
              <a:rPr kumimoji="1" lang="zh-CN" altLang="en-US" smtClean="0"/>
              <a:pPr/>
              <a:t>‹#›</a:t>
            </a:fld>
            <a:endParaRPr kumimoji="1" lang="zh-CN" altLang="en-US"/>
          </a:p>
        </p:txBody>
      </p:sp>
    </p:spTree>
    <p:extLst>
      <p:ext uri="{BB962C8B-B14F-4D97-AF65-F5344CB8AC3E}">
        <p14:creationId xmlns:p14="http://schemas.microsoft.com/office/powerpoint/2010/main" val="298860109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5179484" y="0"/>
            <a:ext cx="3962400" cy="342900"/>
          </a:xfrm>
          <a:prstGeom prst="rect">
            <a:avLst/>
          </a:prstGeom>
        </p:spPr>
        <p:txBody>
          <a:bodyPr vert="horz" lIns="91440" tIns="45720" rIns="91440" bIns="45720" rtlCol="0"/>
          <a:lstStyle>
            <a:lvl1pPr algn="r">
              <a:defRPr sz="1200"/>
            </a:lvl1pPr>
          </a:lstStyle>
          <a:p>
            <a:fld id="{CCC196DB-7AEB-6E4C-BE2A-2EF34860165F}" type="datetimeFigureOut">
              <a:rPr kumimoji="1" lang="zh-CN" altLang="en-US" smtClean="0"/>
              <a:pPr/>
              <a:t>2022-03-11</a:t>
            </a:fld>
            <a:endParaRPr kumimoji="1" lang="zh-CN" altLang="en-US"/>
          </a:p>
        </p:txBody>
      </p:sp>
      <p:sp>
        <p:nvSpPr>
          <p:cNvPr id="4" name="幻灯片图像占位符 3"/>
          <p:cNvSpPr>
            <a:spLocks noGrp="1" noRot="1" noChangeAspect="1"/>
          </p:cNvSpPr>
          <p:nvPr>
            <p:ph type="sldImg" idx="2"/>
          </p:nvPr>
        </p:nvSpPr>
        <p:spPr>
          <a:xfrm>
            <a:off x="2286000" y="514350"/>
            <a:ext cx="4572000" cy="257175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6513910"/>
            <a:ext cx="3962400" cy="342900"/>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5179484" y="6513910"/>
            <a:ext cx="3962400" cy="342900"/>
          </a:xfrm>
          <a:prstGeom prst="rect">
            <a:avLst/>
          </a:prstGeom>
        </p:spPr>
        <p:txBody>
          <a:bodyPr vert="horz" lIns="91440" tIns="45720" rIns="91440" bIns="45720" rtlCol="0" anchor="b"/>
          <a:lstStyle>
            <a:lvl1pPr algn="r">
              <a:defRPr sz="1200"/>
            </a:lvl1pPr>
          </a:lstStyle>
          <a:p>
            <a:fld id="{A5E4D72E-BB4A-5244-8387-D4030BC65C9B}" type="slidenum">
              <a:rPr kumimoji="1" lang="zh-CN" altLang="en-US" smtClean="0"/>
              <a:pPr/>
              <a:t>‹#›</a:t>
            </a:fld>
            <a:endParaRPr kumimoji="1" lang="zh-CN" altLang="en-US"/>
          </a:p>
        </p:txBody>
      </p:sp>
    </p:spTree>
    <p:extLst>
      <p:ext uri="{BB962C8B-B14F-4D97-AF65-F5344CB8AC3E}">
        <p14:creationId xmlns:p14="http://schemas.microsoft.com/office/powerpoint/2010/main" val="243114354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图片 6" descr="ppt模板-01.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pic>
        <p:nvPicPr>
          <p:cNvPr id="8" name="图片 7"/>
          <p:cNvPicPr>
            <a:picLocks noChangeAspect="1"/>
          </p:cNvPicPr>
          <p:nvPr userDrawn="1"/>
        </p:nvPicPr>
        <p:blipFill>
          <a:blip r:embed="rId3"/>
          <a:stretch>
            <a:fillRect/>
          </a:stretch>
        </p:blipFill>
        <p:spPr>
          <a:xfrm>
            <a:off x="5724128" y="4677986"/>
            <a:ext cx="2374900" cy="238125"/>
          </a:xfrm>
          <a:prstGeom prst="rect">
            <a:avLst/>
          </a:prstGeom>
        </p:spPr>
      </p:pic>
      <p:sp>
        <p:nvSpPr>
          <p:cNvPr id="2" name="标题 1"/>
          <p:cNvSpPr>
            <a:spLocks noGrp="1"/>
          </p:cNvSpPr>
          <p:nvPr>
            <p:ph type="ctrTitle"/>
          </p:nvPr>
        </p:nvSpPr>
        <p:spPr>
          <a:xfrm>
            <a:off x="685800" y="1597821"/>
            <a:ext cx="7772400" cy="1102519"/>
          </a:xfrm>
        </p:spPr>
        <p:txBody>
          <a:bodyPr/>
          <a:lstStyle>
            <a:lvl1pPr algn="ctr">
              <a:defRPr/>
            </a:lvl1pPr>
          </a:lstStyle>
          <a:p>
            <a:r>
              <a:rPr kumimoji="1"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zh-CN" altLang="en-US"/>
              <a:t>单击此处编辑母版副标题样式</a:t>
            </a:r>
          </a:p>
        </p:txBody>
      </p:sp>
      <p:sp>
        <p:nvSpPr>
          <p:cNvPr id="4" name="矩形 3"/>
          <p:cNvSpPr/>
          <p:nvPr userDrawn="1"/>
        </p:nvSpPr>
        <p:spPr>
          <a:xfrm>
            <a:off x="165100" y="114301"/>
            <a:ext cx="3111500" cy="10541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23127382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竖排文本占位符 2"/>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15A50C22-D6F8-426A-97D2-9CF6FB6310F6}" type="datetime1">
              <a:rPr kumimoji="1" lang="zh-CN" altLang="en-US" smtClean="0"/>
              <a:pPr/>
              <a:t>2022-03-11</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extLst>
      <p:ext uri="{BB962C8B-B14F-4D97-AF65-F5344CB8AC3E}">
        <p14:creationId xmlns:p14="http://schemas.microsoft.com/office/powerpoint/2010/main" val="12340879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kumimoji="1" lang="zh-CN" altLang="en-US"/>
              <a:t>单击此处编辑母版标题样式</a:t>
            </a:r>
          </a:p>
        </p:txBody>
      </p:sp>
      <p:sp>
        <p:nvSpPr>
          <p:cNvPr id="3" name="竖排文本占位符 2"/>
          <p:cNvSpPr>
            <a:spLocks noGrp="1"/>
          </p:cNvSpPr>
          <p:nvPr>
            <p:ph type="body" orient="vert" idx="1"/>
          </p:nvPr>
        </p:nvSpPr>
        <p:spPr>
          <a:xfrm>
            <a:off x="457200" y="205980"/>
            <a:ext cx="6019800" cy="4388644"/>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4D47419F-E108-4902-8B4D-EEF04FC144F5}" type="datetime1">
              <a:rPr kumimoji="1" lang="zh-CN" altLang="en-US" smtClean="0"/>
              <a:pPr/>
              <a:t>2022-03-11</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extLst>
      <p:ext uri="{BB962C8B-B14F-4D97-AF65-F5344CB8AC3E}">
        <p14:creationId xmlns:p14="http://schemas.microsoft.com/office/powerpoint/2010/main" val="20999002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1500">
                <a:latin typeface="微软雅黑" panose="020B0503020204020204" pitchFamily="34" charset="-122"/>
                <a:ea typeface="微软雅黑" panose="020B0503020204020204" pitchFamily="34" charset="-122"/>
              </a:defRPr>
            </a:lvl4pPr>
            <a:lvl5pPr>
              <a:defRPr sz="1500">
                <a:latin typeface="微软雅黑" panose="020B0503020204020204" pitchFamily="34" charset="-122"/>
                <a:ea typeface="微软雅黑" panose="020B0503020204020204" pitchFamily="34" charset="-122"/>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Slide Number Placeholder 3">
            <a:extLst>
              <a:ext uri="{FF2B5EF4-FFF2-40B4-BE49-F238E27FC236}">
                <a16:creationId xmlns:a16="http://schemas.microsoft.com/office/drawing/2014/main"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a:p>
        </p:txBody>
      </p:sp>
      <p:sp>
        <p:nvSpPr>
          <p:cNvPr id="5" name="Title 4">
            <a:extLst>
              <a:ext uri="{FF2B5EF4-FFF2-40B4-BE49-F238E27FC236}">
                <a16:creationId xmlns:a16="http://schemas.microsoft.com/office/drawing/2014/main" id="{DFCFD951-EB5F-444C-A429-749DF9E84C41}"/>
              </a:ext>
            </a:extLst>
          </p:cNvPr>
          <p:cNvSpPr>
            <a:spLocks noGrp="1"/>
          </p:cNvSpPr>
          <p:nvPr>
            <p:ph type="title"/>
          </p:nvPr>
        </p:nvSpPr>
        <p:spPr/>
        <p:txBody>
          <a:bodyPr/>
          <a:lstStyle>
            <a:lvl1pPr>
              <a:defRPr>
                <a:latin typeface="+mj-ea"/>
                <a:ea typeface="+mj-ea"/>
              </a:defRPr>
            </a:lvl1pPr>
          </a:lstStyle>
          <a:p>
            <a:r>
              <a:rPr lang="en-US"/>
              <a:t>Click to edit Master title style</a:t>
            </a:r>
          </a:p>
        </p:txBody>
      </p:sp>
    </p:spTree>
    <p:extLst>
      <p:ext uri="{BB962C8B-B14F-4D97-AF65-F5344CB8AC3E}">
        <p14:creationId xmlns:p14="http://schemas.microsoft.com/office/powerpoint/2010/main" val="4355904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920415" y="406721"/>
            <a:ext cx="7139136" cy="565513"/>
          </a:xfrm>
        </p:spPr>
        <p:txBody>
          <a:bodyPr/>
          <a:lstStyle>
            <a:lvl1pPr>
              <a:defRPr>
                <a:latin typeface="Arial" panose="020B0604020202020204" pitchFamily="34" charset="0"/>
                <a:cs typeface="Arial" panose="020B0604020202020204" pitchFamily="34" charset="0"/>
              </a:defRPr>
            </a:lvl1pPr>
          </a:lstStyle>
          <a:p>
            <a:r>
              <a:rPr kumimoji="1" lang="zh-CN" altLang="en-US" dirty="0"/>
              <a:t>单击此处编辑母版标题样式</a:t>
            </a:r>
          </a:p>
        </p:txBody>
      </p:sp>
      <p:sp>
        <p:nvSpPr>
          <p:cNvPr id="3" name="内容占位符 2"/>
          <p:cNvSpPr>
            <a:spLocks noGrp="1"/>
          </p:cNvSpPr>
          <p:nvPr>
            <p:ph idx="1"/>
          </p:nvPr>
        </p:nvSpPr>
        <p:spPr>
          <a:xfrm>
            <a:off x="457200" y="1144873"/>
            <a:ext cx="8229600" cy="3622391"/>
          </a:xfrm>
        </p:spPr>
        <p:txBody>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
        <p:nvSpPr>
          <p:cNvPr id="4" name="日期占位符 3"/>
          <p:cNvSpPr>
            <a:spLocks noGrp="1"/>
          </p:cNvSpPr>
          <p:nvPr>
            <p:ph type="dt" sz="half" idx="10"/>
          </p:nvPr>
        </p:nvSpPr>
        <p:spPr/>
        <p:txBody>
          <a:bodyPr/>
          <a:lstStyle/>
          <a:p>
            <a:fld id="{1D741FD1-3C8A-43BC-8693-FE2D9ED9C4B6}" type="datetime1">
              <a:rPr kumimoji="1" lang="zh-CN" altLang="en-US" smtClean="0"/>
              <a:pPr/>
              <a:t>2022-03-11</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extLst>
      <p:ext uri="{BB962C8B-B14F-4D97-AF65-F5344CB8AC3E}">
        <p14:creationId xmlns:p14="http://schemas.microsoft.com/office/powerpoint/2010/main" val="22087148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kumimoji="1"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zh-CN" altLang="en-US"/>
              <a:t>单击此处编辑母版文本样式</a:t>
            </a:r>
          </a:p>
        </p:txBody>
      </p:sp>
      <p:sp>
        <p:nvSpPr>
          <p:cNvPr id="4" name="日期占位符 3"/>
          <p:cNvSpPr>
            <a:spLocks noGrp="1"/>
          </p:cNvSpPr>
          <p:nvPr>
            <p:ph type="dt" sz="half" idx="10"/>
          </p:nvPr>
        </p:nvSpPr>
        <p:spPr/>
        <p:txBody>
          <a:bodyPr/>
          <a:lstStyle/>
          <a:p>
            <a:fld id="{66B8D239-AE67-4377-B4A9-2CA91BA26F4A}" type="datetime1">
              <a:rPr kumimoji="1" lang="zh-CN" altLang="en-US" smtClean="0"/>
              <a:pPr/>
              <a:t>2022-03-11</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extLst>
      <p:ext uri="{BB962C8B-B14F-4D97-AF65-F5344CB8AC3E}">
        <p14:creationId xmlns:p14="http://schemas.microsoft.com/office/powerpoint/2010/main" val="2516337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p:cNvSpPr>
            <a:spLocks noGrp="1"/>
          </p:cNvSpPr>
          <p:nvPr>
            <p:ph type="dt" sz="half" idx="10"/>
          </p:nvPr>
        </p:nvSpPr>
        <p:spPr/>
        <p:txBody>
          <a:bodyPr/>
          <a:lstStyle/>
          <a:p>
            <a:fld id="{EE0FD18C-A625-439F-879B-986891904501}" type="datetime1">
              <a:rPr kumimoji="1" lang="zh-CN" altLang="en-US" smtClean="0"/>
              <a:pPr/>
              <a:t>2022-03-11</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extLst>
      <p:ext uri="{BB962C8B-B14F-4D97-AF65-F5344CB8AC3E}">
        <p14:creationId xmlns:p14="http://schemas.microsoft.com/office/powerpoint/2010/main" val="1172052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kumimoji="1"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p:cNvSpPr>
            <a:spLocks noGrp="1"/>
          </p:cNvSpPr>
          <p:nvPr>
            <p:ph type="body" sz="quarter" idx="3"/>
          </p:nvPr>
        </p:nvSpPr>
        <p:spPr>
          <a:xfrm>
            <a:off x="4645030"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p:cNvSpPr>
            <a:spLocks noGrp="1"/>
          </p:cNvSpPr>
          <p:nvPr>
            <p:ph sz="quarter" idx="4"/>
          </p:nvPr>
        </p:nvSpPr>
        <p:spPr>
          <a:xfrm>
            <a:off x="4645030"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p:cNvSpPr>
            <a:spLocks noGrp="1"/>
          </p:cNvSpPr>
          <p:nvPr>
            <p:ph type="dt" sz="half" idx="10"/>
          </p:nvPr>
        </p:nvSpPr>
        <p:spPr/>
        <p:txBody>
          <a:bodyPr/>
          <a:lstStyle/>
          <a:p>
            <a:fld id="{2C013BD4-6CA7-41E7-BBF4-BEDFE34EC421}" type="datetime1">
              <a:rPr kumimoji="1" lang="zh-CN" altLang="en-US" smtClean="0"/>
              <a:pPr/>
              <a:t>2022-03-11</a:t>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幻灯片编号占位符 8"/>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extLst>
      <p:ext uri="{BB962C8B-B14F-4D97-AF65-F5344CB8AC3E}">
        <p14:creationId xmlns:p14="http://schemas.microsoft.com/office/powerpoint/2010/main" val="7486413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日期占位符 2"/>
          <p:cNvSpPr>
            <a:spLocks noGrp="1"/>
          </p:cNvSpPr>
          <p:nvPr>
            <p:ph type="dt" sz="half" idx="10"/>
          </p:nvPr>
        </p:nvSpPr>
        <p:spPr/>
        <p:txBody>
          <a:bodyPr/>
          <a:lstStyle/>
          <a:p>
            <a:fld id="{C8C38C3E-F700-4E80-BDD0-7839DF81AD91}" type="datetime1">
              <a:rPr kumimoji="1" lang="zh-CN" altLang="en-US" smtClean="0"/>
              <a:pPr/>
              <a:t>2022-03-11</a:t>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幻灯片编号占位符 4"/>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extLst>
      <p:ext uri="{BB962C8B-B14F-4D97-AF65-F5344CB8AC3E}">
        <p14:creationId xmlns:p14="http://schemas.microsoft.com/office/powerpoint/2010/main" val="39850135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234E64B-687A-43DD-A6D7-1C1A57EDBF14}" type="datetime1">
              <a:rPr kumimoji="1" lang="zh-CN" altLang="en-US" smtClean="0"/>
              <a:pPr/>
              <a:t>2022-03-11</a:t>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幻灯片编号占位符 3"/>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extLst>
      <p:ext uri="{BB962C8B-B14F-4D97-AF65-F5344CB8AC3E}">
        <p14:creationId xmlns:p14="http://schemas.microsoft.com/office/powerpoint/2010/main" val="42389059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5" y="204787"/>
            <a:ext cx="3008313" cy="871538"/>
          </a:xfrm>
        </p:spPr>
        <p:txBody>
          <a:bodyPr anchor="b"/>
          <a:lstStyle>
            <a:lvl1pPr algn="l">
              <a:defRPr sz="2000" b="1"/>
            </a:lvl1pPr>
          </a:lstStyle>
          <a:p>
            <a:r>
              <a:rPr kumimoji="1" lang="zh-CN" altLang="en-US"/>
              <a:t>单击此处编辑母版标题样式</a:t>
            </a:r>
          </a:p>
        </p:txBody>
      </p:sp>
      <p:sp>
        <p:nvSpPr>
          <p:cNvPr id="3" name="内容占位符 2"/>
          <p:cNvSpPr>
            <a:spLocks noGrp="1"/>
          </p:cNvSpPr>
          <p:nvPr>
            <p:ph idx="1"/>
          </p:nvPr>
        </p:nvSpPr>
        <p:spPr>
          <a:xfrm>
            <a:off x="3575050" y="204790"/>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p:cNvSpPr>
            <a:spLocks noGrp="1"/>
          </p:cNvSpPr>
          <p:nvPr>
            <p:ph type="body" sz="half" idx="2"/>
          </p:nvPr>
        </p:nvSpPr>
        <p:spPr>
          <a:xfrm>
            <a:off x="457205"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728481D8-36F4-4235-A397-3CD0D7A6EC78}" type="datetime1">
              <a:rPr kumimoji="1" lang="zh-CN" altLang="en-US" smtClean="0"/>
              <a:pPr/>
              <a:t>2022-03-11</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extLst>
      <p:ext uri="{BB962C8B-B14F-4D97-AF65-F5344CB8AC3E}">
        <p14:creationId xmlns:p14="http://schemas.microsoft.com/office/powerpoint/2010/main" val="4091193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kumimoji="1"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1792288" y="4025505"/>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8009EC75-A98D-4657-A253-57FEA0849AB2}" type="datetime1">
              <a:rPr kumimoji="1" lang="zh-CN" altLang="en-US" smtClean="0"/>
              <a:pPr/>
              <a:t>2022-03-11</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extLst>
      <p:ext uri="{BB962C8B-B14F-4D97-AF65-F5344CB8AC3E}">
        <p14:creationId xmlns:p14="http://schemas.microsoft.com/office/powerpoint/2010/main" val="9491223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microsoft.com/office/2007/relationships/hdphoto" Target="../media/hdphoto1.wdp"/><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81"/>
            <a:ext cx="7139136" cy="565513"/>
          </a:xfrm>
          <a:prstGeom prst="rect">
            <a:avLst/>
          </a:prstGeom>
        </p:spPr>
        <p:txBody>
          <a:bodyPr vert="horz" lIns="91440" tIns="45720" rIns="91440" bIns="45720" rtlCol="0" anchor="ctr">
            <a:normAutofit/>
          </a:bodyPr>
          <a:lstStyle/>
          <a:p>
            <a:r>
              <a:rPr kumimoji="1" lang="zh-CN" altLang="en-US" dirty="0"/>
              <a:t>单击此处编辑母版标题样式</a:t>
            </a:r>
          </a:p>
        </p:txBody>
      </p:sp>
      <p:sp>
        <p:nvSpPr>
          <p:cNvPr id="3" name="文本占位符 2"/>
          <p:cNvSpPr>
            <a:spLocks noGrp="1"/>
          </p:cNvSpPr>
          <p:nvPr>
            <p:ph type="body" idx="1"/>
          </p:nvPr>
        </p:nvSpPr>
        <p:spPr>
          <a:xfrm>
            <a:off x="457200" y="972234"/>
            <a:ext cx="8229600" cy="3622391"/>
          </a:xfrm>
          <a:prstGeom prst="rect">
            <a:avLst/>
          </a:prstGeom>
        </p:spPr>
        <p:txBody>
          <a:bodyPr vert="horz" lIns="91440" tIns="45720" rIns="91440" bIns="45720" rtlCol="0">
            <a:normAutofit/>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F4503128-33D2-423E-97FD-25537262E921}" type="datetime1">
              <a:rPr kumimoji="1" lang="zh-CN" altLang="en-US" smtClean="0"/>
              <a:pPr/>
              <a:t>2022-03-11</a:t>
            </a:fld>
            <a:endParaRPr kumimoji="1"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幻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latin typeface="Arial"/>
                <a:cs typeface="Arial"/>
              </a:defRPr>
            </a:lvl1pPr>
          </a:lstStyle>
          <a:p>
            <a:fld id="{9CE86934-7ADE-3A49-84C5-1303EED4D146}" type="slidenum">
              <a:rPr kumimoji="1" lang="zh-CN" altLang="en-US" smtClean="0"/>
              <a:pPr/>
              <a:t>‹#›</a:t>
            </a:fld>
            <a:endParaRPr kumimoji="1" lang="zh-CN" altLang="en-US"/>
          </a:p>
        </p:txBody>
      </p:sp>
      <p:pic>
        <p:nvPicPr>
          <p:cNvPr id="8" name="图片 7"/>
          <p:cNvPicPr>
            <a:picLocks noChangeAspect="1"/>
          </p:cNvPicPr>
          <p:nvPr userDrawn="1"/>
        </p:nvPicPr>
        <p:blipFill>
          <a:blip r:embed="rId14" cstate="screen">
            <a:extLst>
              <a:ext uri="{28A0092B-C50C-407E-A947-70E740481C1C}">
                <a14:useLocalDpi xmlns:a14="http://schemas.microsoft.com/office/drawing/2010/main"/>
              </a:ext>
            </a:extLst>
          </a:blip>
          <a:stretch>
            <a:fillRect/>
          </a:stretch>
        </p:blipFill>
        <p:spPr>
          <a:xfrm>
            <a:off x="7960703" y="205980"/>
            <a:ext cx="830327" cy="634956"/>
          </a:xfrm>
          <a:prstGeom prst="rect">
            <a:avLst/>
          </a:prstGeom>
        </p:spPr>
      </p:pic>
      <p:pic>
        <p:nvPicPr>
          <p:cNvPr id="9" name="图片 8"/>
          <p:cNvPicPr>
            <a:picLocks noChangeAspect="1"/>
          </p:cNvPicPr>
          <p:nvPr userDrawn="1"/>
        </p:nvPicPr>
        <p:blipFill>
          <a:blip r:embed="rId15">
            <a:alphaModFix amt="46000"/>
            <a:extLst>
              <a:ext uri="{BEBA8EAE-BF5A-486C-A8C5-ECC9F3942E4B}">
                <a14:imgProps xmlns:a14="http://schemas.microsoft.com/office/drawing/2010/main">
                  <a14:imgLayer r:embed="rId16">
                    <a14:imgEffect>
                      <a14:saturation sat="0"/>
                    </a14:imgEffect>
                  </a14:imgLayer>
                </a14:imgProps>
              </a:ext>
            </a:extLst>
          </a:blip>
          <a:stretch>
            <a:fillRect/>
          </a:stretch>
        </p:blipFill>
        <p:spPr>
          <a:xfrm>
            <a:off x="2533316" y="1133643"/>
            <a:ext cx="3733800" cy="62230"/>
          </a:xfrm>
          <a:prstGeom prst="rect">
            <a:avLst/>
          </a:prstGeom>
        </p:spPr>
      </p:pic>
    </p:spTree>
    <p:extLst>
      <p:ext uri="{BB962C8B-B14F-4D97-AF65-F5344CB8AC3E}">
        <p14:creationId xmlns:p14="http://schemas.microsoft.com/office/powerpoint/2010/main" val="557953036"/>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 id="2147483664" r:id="rId12"/>
  </p:sldLayoutIdLst>
  <p:hf hdr="0" ftr="0" dt="0"/>
  <p:txStyles>
    <p:titleStyle>
      <a:lvl1pPr algn="l" defTabSz="457200" rtl="0" eaLnBrk="1" latinLnBrk="0" hangingPunct="1">
        <a:spcBef>
          <a:spcPct val="0"/>
        </a:spcBef>
        <a:buNone/>
        <a:defRPr lang="zh-CN" altLang="en-US" sz="2800" b="0" kern="1200" dirty="0">
          <a:solidFill>
            <a:srgbClr val="1E1C11"/>
          </a:solidFill>
          <a:latin typeface="黑体"/>
          <a:ea typeface="黑体"/>
          <a:cs typeface="黑体"/>
        </a:defRPr>
      </a:lvl1pPr>
    </p:titleStyle>
    <p:bodyStyle>
      <a:lvl1pPr marL="342900" indent="-342900" algn="l" defTabSz="457200" rtl="0" eaLnBrk="1" latinLnBrk="0" hangingPunct="1">
        <a:spcBef>
          <a:spcPct val="20000"/>
        </a:spcBef>
        <a:buFont typeface="Arial"/>
        <a:buChar char="•"/>
        <a:defRPr sz="2400" kern="1200">
          <a:solidFill>
            <a:schemeClr val="tx1"/>
          </a:solidFill>
          <a:latin typeface="微软雅黑"/>
          <a:ea typeface="微软雅黑"/>
          <a:cs typeface="微软雅黑"/>
        </a:defRPr>
      </a:lvl1pPr>
      <a:lvl2pPr marL="742950" indent="-285750" algn="l" defTabSz="457200" rtl="0" eaLnBrk="1" latinLnBrk="0" hangingPunct="1">
        <a:spcBef>
          <a:spcPct val="20000"/>
        </a:spcBef>
        <a:buFont typeface="Arial"/>
        <a:buChar char="–"/>
        <a:defRPr sz="2000" kern="1200">
          <a:solidFill>
            <a:schemeClr val="tx1"/>
          </a:solidFill>
          <a:latin typeface="微软雅黑"/>
          <a:ea typeface="微软雅黑"/>
          <a:cs typeface="微软雅黑"/>
        </a:defRPr>
      </a:lvl2pPr>
      <a:lvl3pPr marL="1143000" indent="-228600" algn="l" defTabSz="457200" rtl="0" eaLnBrk="1" latinLnBrk="0" hangingPunct="1">
        <a:spcBef>
          <a:spcPct val="20000"/>
        </a:spcBef>
        <a:buFont typeface="Arial"/>
        <a:buChar char="•"/>
        <a:defRPr sz="1800" kern="1200">
          <a:solidFill>
            <a:schemeClr val="tx1"/>
          </a:solidFill>
          <a:latin typeface="微软雅黑"/>
          <a:ea typeface="微软雅黑"/>
          <a:cs typeface="微软雅黑"/>
        </a:defRPr>
      </a:lvl3pPr>
      <a:lvl4pPr marL="1600200" indent="-228600" algn="l" defTabSz="457200" rtl="0" eaLnBrk="1" latinLnBrk="0" hangingPunct="1">
        <a:spcBef>
          <a:spcPct val="20000"/>
        </a:spcBef>
        <a:buFont typeface="Arial"/>
        <a:buChar char="–"/>
        <a:defRPr sz="1600" kern="1200">
          <a:solidFill>
            <a:schemeClr val="tx1"/>
          </a:solidFill>
          <a:latin typeface="微软雅黑"/>
          <a:ea typeface="微软雅黑"/>
          <a:cs typeface="微软雅黑"/>
        </a:defRPr>
      </a:lvl4pPr>
      <a:lvl5pPr marL="2057400" indent="-228600" algn="l" defTabSz="457200" rtl="0" eaLnBrk="1" latinLnBrk="0" hangingPunct="1">
        <a:spcBef>
          <a:spcPct val="20000"/>
        </a:spcBef>
        <a:buFont typeface="Arial"/>
        <a:buChar char="»"/>
        <a:defRPr sz="1600" kern="1200">
          <a:solidFill>
            <a:schemeClr val="tx1"/>
          </a:solidFill>
          <a:latin typeface="微软雅黑"/>
          <a:ea typeface="微软雅黑"/>
          <a:cs typeface="微软雅黑"/>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30B7C3F-3D32-4F2D-8FDD-60718C51D42B}"/>
              </a:ext>
            </a:extLst>
          </p:cNvPr>
          <p:cNvSpPr>
            <a:spLocks noGrp="1"/>
          </p:cNvSpPr>
          <p:nvPr>
            <p:ph type="ctrTitle"/>
          </p:nvPr>
        </p:nvSpPr>
        <p:spPr>
          <a:xfrm>
            <a:off x="685800" y="1597829"/>
            <a:ext cx="7772400" cy="1491417"/>
          </a:xfrm>
        </p:spPr>
        <p:txBody>
          <a:bodyPr/>
          <a:lstStyle/>
          <a:p>
            <a:r>
              <a:rPr lang="en-US" b="1" dirty="0">
                <a:latin typeface="Arial" panose="020B0604020202020204" pitchFamily="34" charset="0"/>
                <a:cs typeface="Arial" panose="020B0604020202020204" pitchFamily="34" charset="0"/>
              </a:rPr>
              <a:t>Discussion on Home Base Station for NR</a:t>
            </a:r>
            <a:endParaRPr lang="en-US" b="1" dirty="0">
              <a:highlight>
                <a:srgbClr val="FFFF00"/>
              </a:highlight>
              <a:latin typeface="Arial" panose="020B0604020202020204" pitchFamily="34" charset="0"/>
              <a:cs typeface="Arial" panose="020B0604020202020204" pitchFamily="34" charset="0"/>
            </a:endParaRPr>
          </a:p>
        </p:txBody>
      </p:sp>
      <p:sp>
        <p:nvSpPr>
          <p:cNvPr id="5" name="Subtitle 4">
            <a:extLst>
              <a:ext uri="{FF2B5EF4-FFF2-40B4-BE49-F238E27FC236}">
                <a16:creationId xmlns:a16="http://schemas.microsoft.com/office/drawing/2014/main" id="{EBB0B9E5-9838-4AA8-B169-89A3469C2EB4}"/>
              </a:ext>
            </a:extLst>
          </p:cNvPr>
          <p:cNvSpPr>
            <a:spLocks noGrp="1"/>
          </p:cNvSpPr>
          <p:nvPr>
            <p:ph type="subTitle" idx="1"/>
          </p:nvPr>
        </p:nvSpPr>
        <p:spPr>
          <a:xfrm>
            <a:off x="1371600" y="3494625"/>
            <a:ext cx="6400800" cy="777134"/>
          </a:xfrm>
        </p:spPr>
        <p:txBody>
          <a:bodyPr/>
          <a:lstStyle/>
          <a:p>
            <a:r>
              <a:rPr lang="en-US" dirty="0">
                <a:latin typeface="Arial" panose="020B0604020202020204" pitchFamily="34" charset="0"/>
                <a:ea typeface="+mj-ea"/>
                <a:cs typeface="Arial" panose="020B0604020202020204" pitchFamily="34" charset="0"/>
              </a:rPr>
              <a:t>CMCC</a:t>
            </a:r>
          </a:p>
        </p:txBody>
      </p:sp>
      <p:sp>
        <p:nvSpPr>
          <p:cNvPr id="2" name="TextBox 1">
            <a:extLst>
              <a:ext uri="{FF2B5EF4-FFF2-40B4-BE49-F238E27FC236}">
                <a16:creationId xmlns:a16="http://schemas.microsoft.com/office/drawing/2014/main" id="{E4CE5DCD-72B3-468A-A585-E6721DD18679}"/>
              </a:ext>
            </a:extLst>
          </p:cNvPr>
          <p:cNvSpPr txBox="1"/>
          <p:nvPr/>
        </p:nvSpPr>
        <p:spPr>
          <a:xfrm>
            <a:off x="177631" y="205913"/>
            <a:ext cx="3796163" cy="1038746"/>
          </a:xfrm>
          <a:prstGeom prst="rect">
            <a:avLst/>
          </a:prstGeom>
          <a:noFill/>
        </p:spPr>
        <p:txBody>
          <a:bodyPr wrap="square" rtlCol="0">
            <a:spAutoFit/>
          </a:bodyPr>
          <a:lstStyle/>
          <a:p>
            <a:r>
              <a:rPr lang="en-US" sz="1200" b="1" dirty="0">
                <a:latin typeface="+mj-ea"/>
                <a:ea typeface="+mj-ea"/>
              </a:rPr>
              <a:t>3GPP TSG-RAN Meeting #95-e</a:t>
            </a:r>
          </a:p>
          <a:p>
            <a:r>
              <a:rPr lang="en-US" sz="1200" b="1" dirty="0">
                <a:latin typeface="+mj-ea"/>
                <a:ea typeface="+mj-ea"/>
              </a:rPr>
              <a:t>Electronic Meeting, 17 – 23 March 2022</a:t>
            </a:r>
          </a:p>
          <a:p>
            <a:r>
              <a:rPr lang="en-GB" altLang="zh-CN" sz="1200" b="1" dirty="0">
                <a:latin typeface="+mj-ea"/>
                <a:ea typeface="+mj-ea"/>
              </a:rPr>
              <a:t> </a:t>
            </a:r>
            <a:endParaRPr lang="zh-CN" altLang="zh-CN" sz="1200" dirty="0">
              <a:latin typeface="+mj-ea"/>
              <a:ea typeface="+mj-ea"/>
            </a:endParaRPr>
          </a:p>
          <a:p>
            <a:r>
              <a:rPr lang="en-US" sz="1200" b="1" dirty="0">
                <a:latin typeface="+mj-ea"/>
                <a:ea typeface="+mj-ea"/>
              </a:rPr>
              <a:t>Agenda Item: 9.1.4.6</a:t>
            </a:r>
          </a:p>
          <a:p>
            <a:endParaRPr lang="en-US" sz="1350" dirty="0">
              <a:latin typeface="+mj-ea"/>
              <a:ea typeface="+mj-ea"/>
            </a:endParaRPr>
          </a:p>
        </p:txBody>
      </p:sp>
      <p:sp>
        <p:nvSpPr>
          <p:cNvPr id="6" name="TextBox 1">
            <a:extLst>
              <a:ext uri="{FF2B5EF4-FFF2-40B4-BE49-F238E27FC236}">
                <a16:creationId xmlns:a16="http://schemas.microsoft.com/office/drawing/2014/main" id="{E4CE5DCD-72B3-468A-A585-E6721DD18679}"/>
              </a:ext>
            </a:extLst>
          </p:cNvPr>
          <p:cNvSpPr txBox="1"/>
          <p:nvPr/>
        </p:nvSpPr>
        <p:spPr>
          <a:xfrm>
            <a:off x="6002217" y="205914"/>
            <a:ext cx="1889362" cy="276999"/>
          </a:xfrm>
          <a:prstGeom prst="rect">
            <a:avLst/>
          </a:prstGeom>
          <a:noFill/>
        </p:spPr>
        <p:txBody>
          <a:bodyPr wrap="square" rtlCol="0">
            <a:spAutoFit/>
          </a:bodyPr>
          <a:lstStyle/>
          <a:p>
            <a:pPr algn="r"/>
            <a:r>
              <a:rPr lang="en-US" sz="1200" b="1" dirty="0">
                <a:latin typeface="Arial" panose="020B0604020202020204" pitchFamily="34" charset="0"/>
                <a:ea typeface="+mj-ea"/>
                <a:cs typeface="Arial" panose="020B0604020202020204" pitchFamily="34" charset="0"/>
              </a:rPr>
              <a:t> </a:t>
            </a:r>
            <a:r>
              <a:rPr lang="en-US" altLang="zh-CN" sz="1200" b="1" dirty="0">
                <a:latin typeface="Arial" panose="020B0604020202020204" pitchFamily="34" charset="0"/>
                <a:ea typeface="+mj-ea"/>
                <a:cs typeface="Arial" panose="020B0604020202020204" pitchFamily="34" charset="0"/>
              </a:rPr>
              <a:t>RP-220645</a:t>
            </a:r>
            <a:r>
              <a:rPr lang="en-US" sz="1200" b="1" dirty="0">
                <a:latin typeface="Arial" panose="020B0604020202020204" pitchFamily="34" charset="0"/>
                <a:ea typeface="+mj-ea"/>
                <a:cs typeface="Arial" panose="020B0604020202020204" pitchFamily="34" charset="0"/>
              </a:rPr>
              <a:t>	</a:t>
            </a:r>
            <a:endParaRPr lang="en-US" sz="1200" dirty="0">
              <a:latin typeface="Arial" panose="020B0604020202020204" pitchFamily="34" charset="0"/>
              <a:ea typeface="+mj-ea"/>
              <a:cs typeface="Arial" panose="020B0604020202020204" pitchFamily="34" charset="0"/>
            </a:endParaRPr>
          </a:p>
        </p:txBody>
      </p:sp>
    </p:spTree>
    <p:extLst>
      <p:ext uri="{BB962C8B-B14F-4D97-AF65-F5344CB8AC3E}">
        <p14:creationId xmlns:p14="http://schemas.microsoft.com/office/powerpoint/2010/main" val="20785575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5E0D7DC-6C02-48F1-A606-A5DD756F49A0}"/>
              </a:ext>
            </a:extLst>
          </p:cNvPr>
          <p:cNvSpPr>
            <a:spLocks noGrp="1"/>
          </p:cNvSpPr>
          <p:nvPr>
            <p:ph idx="1"/>
          </p:nvPr>
        </p:nvSpPr>
        <p:spPr>
          <a:xfrm>
            <a:off x="330476" y="1393968"/>
            <a:ext cx="8229600" cy="2512111"/>
          </a:xfrm>
        </p:spPr>
        <p:txBody>
          <a:bodyPr>
            <a:normAutofit/>
          </a:bodyPr>
          <a:lstStyle/>
          <a:p>
            <a:pPr>
              <a:spcBef>
                <a:spcPts val="900"/>
              </a:spcBef>
              <a:spcAft>
                <a:spcPts val="450"/>
              </a:spcAft>
            </a:pPr>
            <a:r>
              <a:rPr lang="en-US" altLang="zh-CN" sz="1400" dirty="0">
                <a:latin typeface="Times New Roman" panose="02020603050405020304" pitchFamily="18" charset="0"/>
                <a:ea typeface="+mj-ea"/>
                <a:cs typeface="Times New Roman" panose="02020603050405020304" pitchFamily="18" charset="0"/>
              </a:rPr>
              <a:t>Considering that Wide Area BS and indoor power distribution system in some scenarios cannot meet the coverage of 5G network deployment, the home base station (HBS) can be utilized to enhance indoor coverage without requiring high base station output power. The application of Home Base Station for NR is a cost-effective solution in some scenarios.</a:t>
            </a:r>
          </a:p>
          <a:p>
            <a:pPr marL="0" indent="0">
              <a:spcBef>
                <a:spcPts val="900"/>
              </a:spcBef>
              <a:spcAft>
                <a:spcPts val="450"/>
              </a:spcAft>
              <a:buNone/>
            </a:pPr>
            <a:endParaRPr lang="en-US" altLang="zh-CN" sz="1400" dirty="0">
              <a:latin typeface="Times New Roman" panose="02020603050405020304" pitchFamily="18" charset="0"/>
              <a:ea typeface="+mj-ea"/>
              <a:cs typeface="Times New Roman" panose="02020603050405020304" pitchFamily="18" charset="0"/>
            </a:endParaRPr>
          </a:p>
          <a:p>
            <a:pPr>
              <a:spcBef>
                <a:spcPts val="900"/>
              </a:spcBef>
              <a:spcAft>
                <a:spcPts val="450"/>
              </a:spcAft>
            </a:pPr>
            <a:r>
              <a:rPr lang="en-US" altLang="zh-CN" sz="1400" dirty="0">
                <a:latin typeface="Times New Roman" panose="02020603050405020304" pitchFamily="18" charset="0"/>
                <a:ea typeface="+mj-ea"/>
                <a:cs typeface="Times New Roman" panose="02020603050405020304" pitchFamily="18" charset="0"/>
              </a:rPr>
              <a:t>However, the existing NR BS class does not specify the RF requirements of HBS. In order to meet the increasing popularity of large capacity and high reliability of data services and indoor deep coverage deployment applications, the intention of this Work Item is to introduce HBS and specify related RF specifications in Rel-18.</a:t>
            </a:r>
            <a:endParaRPr lang="en-US" altLang="zh-CN" sz="1400" b="1" dirty="0">
              <a:latin typeface="Times New Roman" panose="02020603050405020304" pitchFamily="18" charset="0"/>
              <a:ea typeface="+mj-ea"/>
              <a:cs typeface="Times New Roman" panose="02020603050405020304" pitchFamily="18" charset="0"/>
            </a:endParaRPr>
          </a:p>
          <a:p>
            <a:pPr marL="0" indent="0">
              <a:buNone/>
            </a:pPr>
            <a:endParaRPr lang="en-US" sz="1400" dirty="0">
              <a:latin typeface="Times New Roman" panose="02020603050405020304" pitchFamily="18" charset="0"/>
              <a:cs typeface="Times New Roman" panose="02020603050405020304" pitchFamily="18" charset="0"/>
            </a:endParaRPr>
          </a:p>
        </p:txBody>
      </p:sp>
      <p:sp>
        <p:nvSpPr>
          <p:cNvPr id="4" name="Title 3">
            <a:extLst>
              <a:ext uri="{FF2B5EF4-FFF2-40B4-BE49-F238E27FC236}">
                <a16:creationId xmlns:a16="http://schemas.microsoft.com/office/drawing/2014/main" id="{9499DBCA-D146-4EAD-9F00-F0DB0FCCBB82}"/>
              </a:ext>
            </a:extLst>
          </p:cNvPr>
          <p:cNvSpPr>
            <a:spLocks noGrp="1"/>
          </p:cNvSpPr>
          <p:nvPr>
            <p:ph type="title"/>
          </p:nvPr>
        </p:nvSpPr>
        <p:spPr>
          <a:xfrm>
            <a:off x="1226265" y="484540"/>
            <a:ext cx="7139136" cy="565513"/>
          </a:xfrm>
        </p:spPr>
        <p:txBody>
          <a:bodyPr/>
          <a:lstStyle/>
          <a:p>
            <a:pPr algn="ctr"/>
            <a:r>
              <a:rPr lang="en-US" b="1" dirty="0">
                <a:latin typeface="Arial" panose="020B0604020202020204" pitchFamily="34" charset="0"/>
                <a:cs typeface="Arial" panose="020B0604020202020204" pitchFamily="34" charset="0"/>
              </a:rPr>
              <a:t>Motivation for NR HBS spec</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051518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499DBCA-D146-4EAD-9F00-F0DB0FCCBB82}"/>
              </a:ext>
            </a:extLst>
          </p:cNvPr>
          <p:cNvSpPr>
            <a:spLocks noGrp="1"/>
          </p:cNvSpPr>
          <p:nvPr>
            <p:ph type="title"/>
          </p:nvPr>
        </p:nvSpPr>
        <p:spPr>
          <a:xfrm>
            <a:off x="997121" y="381345"/>
            <a:ext cx="7149757" cy="857250"/>
          </a:xfrm>
        </p:spPr>
        <p:txBody>
          <a:bodyPr/>
          <a:lstStyle/>
          <a:p>
            <a:pPr algn="ctr"/>
            <a:r>
              <a:rPr lang="en-US" b="1" dirty="0">
                <a:latin typeface="Arial" panose="020B0604020202020204" pitchFamily="34" charset="0"/>
                <a:cs typeface="Arial" panose="020B0604020202020204" pitchFamily="34" charset="0"/>
              </a:rPr>
              <a:t>RF requirements for HBS</a:t>
            </a:r>
            <a:endParaRPr lang="en-US" dirty="0">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B0B8FC13-FA44-4598-AE3E-BC142C5E9363}"/>
              </a:ext>
            </a:extLst>
          </p:cNvPr>
          <p:cNvSpPr txBox="1"/>
          <p:nvPr/>
        </p:nvSpPr>
        <p:spPr>
          <a:xfrm>
            <a:off x="311493" y="1220686"/>
            <a:ext cx="8397725" cy="4093428"/>
          </a:xfrm>
          <a:prstGeom prst="rect">
            <a:avLst/>
          </a:prstGeom>
          <a:noFill/>
        </p:spPr>
        <p:txBody>
          <a:bodyPr wrap="square">
            <a:spAutoFit/>
          </a:bodyPr>
          <a:lstStyle/>
          <a:p>
            <a:pPr>
              <a:spcAft>
                <a:spcPts val="300"/>
              </a:spcAft>
            </a:pPr>
            <a:r>
              <a:rPr lang="en-US" altLang="zh-CN" sz="1200" dirty="0">
                <a:latin typeface="Times New Roman" panose="02020603050405020304" pitchFamily="18" charset="0"/>
                <a:ea typeface="+mj-ea"/>
                <a:cs typeface="Times New Roman" panose="02020603050405020304" pitchFamily="18" charset="0"/>
              </a:rPr>
              <a:t>For E-UTRA HBS, CSG is considered which make the RF requirement different from LA. However, HBS as a type of BS node, it is not necessary to be combined with CSG feature. For NR HBS, we could assume there is no CSG. Thus, HBS could be regarded as indoor </a:t>
            </a:r>
            <a:r>
              <a:rPr lang="en-US" altLang="zh-CN" sz="1200" dirty="0" err="1">
                <a:latin typeface="Times New Roman" panose="02020603050405020304" pitchFamily="18" charset="0"/>
                <a:ea typeface="+mj-ea"/>
                <a:cs typeface="Times New Roman" panose="02020603050405020304" pitchFamily="18" charset="0"/>
              </a:rPr>
              <a:t>gNB</a:t>
            </a:r>
            <a:r>
              <a:rPr lang="en-US" altLang="zh-CN" sz="1200" dirty="0">
                <a:latin typeface="Times New Roman" panose="02020603050405020304" pitchFamily="18" charset="0"/>
                <a:ea typeface="+mj-ea"/>
                <a:cs typeface="Times New Roman" panose="02020603050405020304" pitchFamily="18" charset="0"/>
              </a:rPr>
              <a:t> with less output power and lower cost. </a:t>
            </a:r>
          </a:p>
          <a:p>
            <a:pPr marL="214313" indent="-214313">
              <a:spcAft>
                <a:spcPts val="300"/>
              </a:spcAft>
              <a:buFont typeface="Arial" panose="020B0604020202020204" pitchFamily="34" charset="0"/>
              <a:buChar char="•"/>
            </a:pPr>
            <a:r>
              <a:rPr lang="en-US" altLang="zh-CN" sz="1200" dirty="0">
                <a:latin typeface="Times New Roman" panose="02020603050405020304" pitchFamily="18" charset="0"/>
                <a:ea typeface="+mj-ea"/>
                <a:cs typeface="Times New Roman" panose="02020603050405020304" pitchFamily="18" charset="0"/>
              </a:rPr>
              <a:t>For co-existence study, SLS have been done for E-UTRA HBS with CSG and for NR indoor scenario without CSG. Final co-existence results are the same for both cases. So maybe we could reuse the same requirements for HBS without any new simulation.</a:t>
            </a:r>
          </a:p>
          <a:p>
            <a:pPr marL="214313" indent="-214313">
              <a:spcAft>
                <a:spcPts val="300"/>
              </a:spcAft>
              <a:buFont typeface="Arial" panose="020B0604020202020204" pitchFamily="34" charset="0"/>
              <a:buChar char="•"/>
            </a:pPr>
            <a:r>
              <a:rPr lang="en-US" altLang="zh-CN" sz="1200" dirty="0">
                <a:latin typeface="Times New Roman" panose="02020603050405020304" pitchFamily="18" charset="0"/>
                <a:ea typeface="+mj-ea"/>
                <a:cs typeface="Times New Roman" panose="02020603050405020304" pitchFamily="18" charset="0"/>
              </a:rPr>
              <a:t>For applicable bands, </a:t>
            </a:r>
            <a:r>
              <a:rPr lang="en-US" altLang="zh-CN" sz="1200" b="1" dirty="0">
                <a:latin typeface="Times New Roman" panose="02020603050405020304" pitchFamily="18" charset="0"/>
                <a:ea typeface="+mj-ea"/>
                <a:cs typeface="Times New Roman" panose="02020603050405020304" pitchFamily="18" charset="0"/>
              </a:rPr>
              <a:t>all HBS specific requirements are independent on frequency bands. We suggest to define HBS for all FR1 bands.</a:t>
            </a:r>
          </a:p>
          <a:p>
            <a:pPr marL="214313" lvl="1" indent="-214313">
              <a:spcAft>
                <a:spcPts val="300"/>
              </a:spcAft>
              <a:buFont typeface="Arial" panose="020B0604020202020204" pitchFamily="34" charset="0"/>
              <a:buChar char="•"/>
            </a:pPr>
            <a:r>
              <a:rPr lang="en-US" altLang="zh-CN" sz="1200" dirty="0">
                <a:latin typeface="Times New Roman" panose="02020603050405020304" pitchFamily="18" charset="0"/>
                <a:ea typeface="+mj-ea"/>
                <a:cs typeface="Times New Roman" panose="02020603050405020304" pitchFamily="18" charset="0"/>
              </a:rPr>
              <a:t>For power control, E-UTRA HBS include power control setting for co-channel and adjacent channel protection. These requirements are developed for CSG. If we don’t consider CSG, there is no need for such requirements.</a:t>
            </a:r>
          </a:p>
          <a:p>
            <a:pPr marL="214313" lvl="1" indent="-214313">
              <a:spcAft>
                <a:spcPts val="300"/>
              </a:spcAft>
              <a:buFont typeface="Arial" panose="020B0604020202020204" pitchFamily="34" charset="0"/>
              <a:buChar char="•"/>
            </a:pPr>
            <a:r>
              <a:rPr lang="en-US" altLang="zh-CN" sz="1200" dirty="0">
                <a:latin typeface="Times New Roman" panose="02020603050405020304" pitchFamily="18" charset="0"/>
                <a:ea typeface="+mj-ea"/>
                <a:cs typeface="Times New Roman" panose="02020603050405020304" pitchFamily="18" charset="0"/>
              </a:rPr>
              <a:t>For relaxed frequency error requirement, it is not the crucial RF requirement that will determine device cost. So the benefit of more relaxed frequency error is not obvious. Maybe the same requirements as LA is also OK for home class.</a:t>
            </a:r>
          </a:p>
          <a:p>
            <a:pPr marL="214313" lvl="1" indent="-214313">
              <a:spcAft>
                <a:spcPts val="300"/>
              </a:spcAft>
              <a:buFont typeface="Arial" panose="020B0604020202020204" pitchFamily="34" charset="0"/>
              <a:buChar char="•"/>
            </a:pPr>
            <a:r>
              <a:rPr lang="en-US" altLang="zh-CN" sz="1200" dirty="0">
                <a:latin typeface="Times New Roman" panose="02020603050405020304" pitchFamily="18" charset="0"/>
                <a:ea typeface="+mj-ea"/>
                <a:cs typeface="Times New Roman" panose="02020603050405020304" pitchFamily="18" charset="0"/>
              </a:rPr>
              <a:t>For stringent absolute ACLR, such requirement is applicable only when output power is less than -5dBm/MHz (-50dBm/MHz+45dBc relative ACLR). In most cases, HBS is assumed to have larger output power than -5dBm/MHz so the applicable scenario for absolute ACLR is relatively rare. In additional, it seems -50dBm/MHz is much stringent especially when we define same relative ACLR for all classes. So the same unwanted emission requirement as LA may also be applicable. </a:t>
            </a:r>
          </a:p>
          <a:p>
            <a:pPr marL="214313" lvl="1" indent="-214313">
              <a:spcAft>
                <a:spcPts val="300"/>
              </a:spcAft>
              <a:buFont typeface="Arial" panose="020B0604020202020204" pitchFamily="34" charset="0"/>
              <a:buChar char="•"/>
            </a:pPr>
            <a:r>
              <a:rPr lang="en-US" altLang="zh-CN" sz="1200" dirty="0">
                <a:latin typeface="Times New Roman" panose="02020603050405020304" pitchFamily="18" charset="0"/>
                <a:ea typeface="+mj-ea"/>
                <a:cs typeface="Times New Roman" panose="02020603050405020304" pitchFamily="18" charset="0"/>
              </a:rPr>
              <a:t>For Rx requirements, e.g. dynamic range and ACS. Larger interference signal is assumed when considering the UEs in CSG may connect to outdoor BS with higher output power. If we don’t consider CSG, the same value as LA could also be applicable. </a:t>
            </a:r>
            <a:endParaRPr lang="en-US" altLang="zh-CN" sz="1200" b="1" dirty="0">
              <a:latin typeface="Times New Roman" panose="02020603050405020304" pitchFamily="18" charset="0"/>
              <a:ea typeface="+mj-ea"/>
              <a:cs typeface="Times New Roman" panose="02020603050405020304" pitchFamily="18" charset="0"/>
            </a:endParaRPr>
          </a:p>
          <a:p>
            <a:pPr marL="0" lvl="1">
              <a:spcAft>
                <a:spcPts val="300"/>
              </a:spcAft>
            </a:pPr>
            <a:r>
              <a:rPr lang="en-US" altLang="zh-CN" sz="1200" b="1" dirty="0">
                <a:latin typeface="Times New Roman" panose="02020603050405020304" pitchFamily="18" charset="0"/>
                <a:ea typeface="+mj-ea"/>
                <a:cs typeface="Times New Roman" panose="02020603050405020304" pitchFamily="18" charset="0"/>
              </a:rPr>
              <a:t>The first phase is to study if NR local area BS requirements can be applied to HBS</a:t>
            </a:r>
          </a:p>
          <a:p>
            <a:pPr marL="0" lvl="1">
              <a:spcAft>
                <a:spcPts val="300"/>
              </a:spcAft>
            </a:pPr>
            <a:endParaRPr lang="en-US" altLang="zh-CN" sz="1200" dirty="0">
              <a:latin typeface="Times New Roman" panose="02020603050405020304" pitchFamily="18" charset="0"/>
              <a:ea typeface="+mj-ea"/>
              <a:cs typeface="Times New Roman" panose="02020603050405020304" pitchFamily="18" charset="0"/>
            </a:endParaRPr>
          </a:p>
        </p:txBody>
      </p:sp>
    </p:spTree>
    <p:extLst>
      <p:ext uri="{BB962C8B-B14F-4D97-AF65-F5344CB8AC3E}">
        <p14:creationId xmlns:p14="http://schemas.microsoft.com/office/powerpoint/2010/main" val="12613795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5E0D7DC-6C02-48F1-A606-A5DD756F49A0}"/>
              </a:ext>
            </a:extLst>
          </p:cNvPr>
          <p:cNvSpPr>
            <a:spLocks noGrp="1"/>
          </p:cNvSpPr>
          <p:nvPr>
            <p:ph idx="1"/>
          </p:nvPr>
        </p:nvSpPr>
        <p:spPr>
          <a:xfrm>
            <a:off x="505691" y="1336965"/>
            <a:ext cx="8167255" cy="3132972"/>
          </a:xfrm>
        </p:spPr>
        <p:txBody>
          <a:bodyPr numCol="1" spcCol="360000">
            <a:noAutofit/>
          </a:bodyPr>
          <a:lstStyle/>
          <a:p>
            <a:pPr algn="l"/>
            <a:r>
              <a:rPr lang="en-GB" altLang="zh-CN" sz="1400" b="1" dirty="0">
                <a:latin typeface="Times New Roman" panose="02020603050405020304" pitchFamily="18" charset="0"/>
                <a:cs typeface="Times New Roman" panose="02020603050405020304" pitchFamily="18" charset="0"/>
              </a:rPr>
              <a:t>Objectives:</a:t>
            </a:r>
          </a:p>
          <a:p>
            <a:pPr lvl="1">
              <a:spcBef>
                <a:spcPts val="450"/>
              </a:spcBef>
              <a:spcAft>
                <a:spcPts val="450"/>
              </a:spcAft>
            </a:pPr>
            <a:r>
              <a:rPr lang="en-GB" altLang="zh-CN" sz="1400" strike="sngStrike" dirty="0">
                <a:solidFill>
                  <a:srgbClr val="FF0000"/>
                </a:solidFill>
                <a:latin typeface="Times New Roman" panose="02020603050405020304" pitchFamily="18" charset="0"/>
                <a:cs typeface="Times New Roman" panose="02020603050405020304" pitchFamily="18" charset="0"/>
              </a:rPr>
              <a:t>Example band is n41 </a:t>
            </a:r>
            <a:r>
              <a:rPr lang="en-US" altLang="zh-CN" sz="1400" dirty="0">
                <a:solidFill>
                  <a:srgbClr val="FF0000"/>
                </a:solidFill>
                <a:latin typeface="Times New Roman" panose="02020603050405020304" pitchFamily="18" charset="0"/>
                <a:cs typeface="Times New Roman" panose="02020603050405020304" pitchFamily="18" charset="0"/>
              </a:rPr>
              <a:t>Applicable frequency range: FR1</a:t>
            </a:r>
            <a:endParaRPr lang="en-GB" altLang="zh-CN" sz="1400" dirty="0">
              <a:solidFill>
                <a:srgbClr val="FF0000"/>
              </a:solidFill>
              <a:latin typeface="Times New Roman" panose="02020603050405020304" pitchFamily="18" charset="0"/>
              <a:cs typeface="Times New Roman" panose="02020603050405020304" pitchFamily="18" charset="0"/>
            </a:endParaRPr>
          </a:p>
          <a:p>
            <a:pPr lvl="1">
              <a:spcBef>
                <a:spcPts val="450"/>
              </a:spcBef>
              <a:spcAft>
                <a:spcPts val="450"/>
              </a:spcAft>
            </a:pPr>
            <a:r>
              <a:rPr lang="en-GB" altLang="zh-CN" sz="1400" dirty="0">
                <a:latin typeface="Times New Roman" panose="02020603050405020304" pitchFamily="18" charset="0"/>
                <a:cs typeface="Times New Roman" panose="02020603050405020304" pitchFamily="18" charset="0"/>
              </a:rPr>
              <a:t>Phase I: Study phase</a:t>
            </a:r>
          </a:p>
          <a:p>
            <a:pPr lvl="2">
              <a:spcBef>
                <a:spcPts val="450"/>
              </a:spcBef>
              <a:spcAft>
                <a:spcPts val="450"/>
              </a:spcAft>
            </a:pPr>
            <a:r>
              <a:rPr lang="en-US" altLang="zh-CN" sz="1400" dirty="0">
                <a:latin typeface="Times New Roman" panose="02020603050405020304" pitchFamily="18" charset="0"/>
                <a:cs typeface="Times New Roman" panose="02020603050405020304" pitchFamily="18" charset="0"/>
              </a:rPr>
              <a:t>Study if NR local area BS requirements can be applied to HBS </a:t>
            </a:r>
            <a:r>
              <a:rPr lang="en-US" altLang="zh-CN" sz="1400" strike="sngStrike" dirty="0">
                <a:solidFill>
                  <a:srgbClr val="FF0000"/>
                </a:solidFill>
                <a:latin typeface="Times New Roman" panose="02020603050405020304" pitchFamily="18" charset="0"/>
                <a:cs typeface="Times New Roman" panose="02020603050405020304" pitchFamily="18" charset="0"/>
              </a:rPr>
              <a:t>or LTE home </a:t>
            </a:r>
            <a:r>
              <a:rPr lang="en-US" altLang="zh-CN" sz="1400" strike="sngStrike" dirty="0" err="1">
                <a:solidFill>
                  <a:srgbClr val="FF0000"/>
                </a:solidFill>
                <a:latin typeface="Times New Roman" panose="02020603050405020304" pitchFamily="18" charset="0"/>
                <a:cs typeface="Times New Roman" panose="02020603050405020304" pitchFamily="18" charset="0"/>
              </a:rPr>
              <a:t>eNB</a:t>
            </a:r>
            <a:r>
              <a:rPr lang="en-US" altLang="zh-CN" sz="1400" strike="sngStrike" dirty="0">
                <a:solidFill>
                  <a:srgbClr val="FF0000"/>
                </a:solidFill>
                <a:latin typeface="Times New Roman" panose="02020603050405020304" pitchFamily="18" charset="0"/>
                <a:cs typeface="Times New Roman" panose="02020603050405020304" pitchFamily="18" charset="0"/>
              </a:rPr>
              <a:t> requirement could be used as baseline to define the requirement for HBS.</a:t>
            </a:r>
          </a:p>
          <a:p>
            <a:pPr lvl="1">
              <a:spcBef>
                <a:spcPts val="450"/>
              </a:spcBef>
              <a:spcAft>
                <a:spcPts val="450"/>
              </a:spcAft>
            </a:pPr>
            <a:r>
              <a:rPr lang="en-US" altLang="zh-CN" sz="1400" dirty="0">
                <a:latin typeface="Times New Roman" panose="02020603050405020304" pitchFamily="18" charset="0"/>
                <a:cs typeface="Times New Roman" panose="02020603050405020304" pitchFamily="18" charset="0"/>
              </a:rPr>
              <a:t>Phase II: Normative work, which starts only if the study concludes that the new requirements are </a:t>
            </a:r>
            <a:r>
              <a:rPr lang="en-GB" altLang="zh-CN" sz="1400" dirty="0">
                <a:latin typeface="Times New Roman" panose="02020603050405020304" pitchFamily="18" charset="0"/>
                <a:cs typeface="Times New Roman" panose="02020603050405020304" pitchFamily="18" charset="0"/>
              </a:rPr>
              <a:t>necessary</a:t>
            </a:r>
          </a:p>
          <a:p>
            <a:pPr lvl="2">
              <a:spcBef>
                <a:spcPts val="450"/>
              </a:spcBef>
              <a:spcAft>
                <a:spcPts val="450"/>
              </a:spcAft>
            </a:pPr>
            <a:r>
              <a:rPr lang="en-US" altLang="zh-CN" sz="1400" dirty="0">
                <a:latin typeface="Times New Roman" panose="02020603050405020304" pitchFamily="18" charset="0"/>
                <a:cs typeface="Times New Roman" panose="02020603050405020304" pitchFamily="18" charset="0"/>
              </a:rPr>
              <a:t>Specify RF requirements for BS</a:t>
            </a:r>
          </a:p>
          <a:p>
            <a:pPr lvl="2">
              <a:spcBef>
                <a:spcPts val="450"/>
              </a:spcBef>
              <a:spcAft>
                <a:spcPts val="450"/>
              </a:spcAft>
            </a:pPr>
            <a:r>
              <a:rPr lang="en-GB" altLang="zh-CN" sz="1400" dirty="0">
                <a:solidFill>
                  <a:srgbClr val="FF0000"/>
                </a:solidFill>
                <a:latin typeface="Times New Roman" panose="02020603050405020304" pitchFamily="18" charset="0"/>
                <a:cs typeface="Times New Roman" panose="02020603050405020304" pitchFamily="18" charset="0"/>
              </a:rPr>
              <a:t>Specify conformance testing requirements</a:t>
            </a:r>
          </a:p>
        </p:txBody>
      </p:sp>
      <p:sp>
        <p:nvSpPr>
          <p:cNvPr id="4" name="Title 3">
            <a:extLst>
              <a:ext uri="{FF2B5EF4-FFF2-40B4-BE49-F238E27FC236}">
                <a16:creationId xmlns:a16="http://schemas.microsoft.com/office/drawing/2014/main" id="{9499DBCA-D146-4EAD-9F00-F0DB0FCCBB82}"/>
              </a:ext>
            </a:extLst>
          </p:cNvPr>
          <p:cNvSpPr>
            <a:spLocks noGrp="1"/>
          </p:cNvSpPr>
          <p:nvPr>
            <p:ph type="title"/>
          </p:nvPr>
        </p:nvSpPr>
        <p:spPr>
          <a:xfrm>
            <a:off x="893205" y="488737"/>
            <a:ext cx="7139136" cy="565513"/>
          </a:xfrm>
        </p:spPr>
        <p:txBody>
          <a:bodyPr/>
          <a:lstStyle/>
          <a:p>
            <a:pPr algn="ctr">
              <a:spcBef>
                <a:spcPts val="0"/>
              </a:spcBef>
              <a:spcAft>
                <a:spcPts val="450"/>
              </a:spcAft>
            </a:pPr>
            <a:r>
              <a:rPr lang="en-US" altLang="zh-CN" sz="2400" b="1" dirty="0">
                <a:latin typeface="Arial" panose="020B0604020202020204" pitchFamily="34" charset="0"/>
                <a:cs typeface="Arial" panose="020B0604020202020204" pitchFamily="34" charset="0"/>
              </a:rPr>
              <a:t>Objectives for HBS</a:t>
            </a:r>
          </a:p>
        </p:txBody>
      </p:sp>
    </p:spTree>
    <p:extLst>
      <p:ext uri="{BB962C8B-B14F-4D97-AF65-F5344CB8AC3E}">
        <p14:creationId xmlns:p14="http://schemas.microsoft.com/office/powerpoint/2010/main" val="1665237618"/>
      </p:ext>
    </p:extLst>
  </p:cSld>
  <p:clrMapOvr>
    <a:masterClrMapping/>
  </p:clrMapOvr>
</p:sld>
</file>

<file path=ppt/theme/theme1.xml><?xml version="1.0" encoding="utf-8"?>
<a:theme xmlns:a="http://schemas.openxmlformats.org/drawingml/2006/main" name="自定义设计">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32427</TotalTime>
  <Words>609</Words>
  <PresentationFormat>On-screen Show (16:9)</PresentationFormat>
  <Paragraphs>28</Paragraphs>
  <Slides>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vt:i4>
      </vt:variant>
    </vt:vector>
  </HeadingPairs>
  <TitlesOfParts>
    <vt:vector size="11" baseType="lpstr">
      <vt:lpstr>黑体</vt:lpstr>
      <vt:lpstr>宋体</vt:lpstr>
      <vt:lpstr>微软雅黑</vt:lpstr>
      <vt:lpstr>Arial</vt:lpstr>
      <vt:lpstr>Calibri</vt:lpstr>
      <vt:lpstr>Times New Roman</vt:lpstr>
      <vt:lpstr>自定义设计</vt:lpstr>
      <vt:lpstr>Discussion on Home Base Station for NR</vt:lpstr>
      <vt:lpstr>Motivation for NR HBS spec</vt:lpstr>
      <vt:lpstr>RF requirements for HBS</vt:lpstr>
      <vt:lpstr>Objectives for HBS</vt:lpstr>
    </vt:vector>
  </TitlesOfParts>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Printed>2017-03-17T07:13:55Z</cp:lastPrinted>
  <dcterms:created xsi:type="dcterms:W3CDTF">2014-03-06T02:43:37Z</dcterms:created>
  <dcterms:modified xsi:type="dcterms:W3CDTF">2022-03-11T02:34:50Z</dcterms:modified>
</cp:coreProperties>
</file>