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64" r:id="rId6"/>
    <p:sldId id="259" r:id="rId7"/>
    <p:sldId id="271" r:id="rId8"/>
    <p:sldId id="272" r:id="rId9"/>
    <p:sldId id="273" r:id="rId1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675" y="-5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E63ED7-0AFA-4A0B-9E9B-5036974B0E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E45456-6C4D-4915-935B-90326B54765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RP-213042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45456-6C4D-4915-935B-90326B5476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45456-6C4D-4915-935B-90326B5476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45456-6C4D-4915-935B-90326B5476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45456-6C4D-4915-935B-90326B5476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45456-6C4D-4915-935B-90326B5476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D4509-8557-4B7B-AFCA-3393A3EF1F8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7DDFC-4841-42FD-AB61-5DADC088FC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D4509-8557-4B7B-AFCA-3393A3EF1F8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7DDFC-4841-42FD-AB61-5DADC088FC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D4509-8557-4B7B-AFCA-3393A3EF1F8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7DDFC-4841-42FD-AB61-5DADC088FC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D4509-8557-4B7B-AFCA-3393A3EF1F8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7DDFC-4841-42FD-AB61-5DADC088FC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D4509-8557-4B7B-AFCA-3393A3EF1F8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7DDFC-4841-42FD-AB61-5DADC088FC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D4509-8557-4B7B-AFCA-3393A3EF1F8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7DDFC-4841-42FD-AB61-5DADC088FC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D4509-8557-4B7B-AFCA-3393A3EF1F8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7DDFC-4841-42FD-AB61-5DADC088FC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D4509-8557-4B7B-AFCA-3393A3EF1F8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7DDFC-4841-42FD-AB61-5DADC088FC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D4509-8557-4B7B-AFCA-3393A3EF1F8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7DDFC-4841-42FD-AB61-5DADC088FC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D4509-8557-4B7B-AFCA-3393A3EF1F8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7DDFC-4841-42FD-AB61-5DADC088FC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D4509-8557-4B7B-AFCA-3393A3EF1F8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7DDFC-4841-42FD-AB61-5DADC088FC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3D4509-8557-4B7B-AFCA-3393A3EF1F8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47DDFC-4841-42FD-AB61-5DADC088FC6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Views on Rel-18 RRM and Measurement Gap Enhancements 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CMCC</a:t>
            </a:r>
            <a:endParaRPr lang="zh-CN" altLang="en-US" dirty="0"/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0" y="223670"/>
            <a:ext cx="8756650" cy="8299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 algn="l"/>
              </a:tabLst>
            </a:pP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宋体" panose="02010600030101010101" pitchFamily="2" charset="-122"/>
                <a:cs typeface="Times New Roman" panose="02020603050405020304" pitchFamily="18" charset="0"/>
              </a:rPr>
              <a:t>3GPP TSG RAN Meeting #95-e			</a:t>
            </a:r>
            <a:r>
              <a:rPr lang="en-US" altLang="zh-CN" sz="2400" dirty="0" smtClean="0">
                <a:latin typeface="+mj-lt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宋体" panose="02010600030101010101" pitchFamily="2" charset="-122"/>
                <a:cs typeface="Times New Roman" panose="02020603050405020304" pitchFamily="18" charset="0"/>
              </a:rPr>
              <a:t>  RP-220643</a:t>
            </a:r>
            <a:endParaRPr kumimoji="0" lang="en-US" altLang="zh-CN" sz="9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 algn="l"/>
              </a:tabLst>
            </a:pP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宋体" panose="02010600030101010101" pitchFamily="2" charset="-122"/>
                <a:cs typeface="Times New Roman" panose="02020603050405020304" pitchFamily="18" charset="0"/>
              </a:rPr>
              <a:t>Electronic Meeting, March 17 - 23, 2022</a:t>
            </a:r>
            <a:endParaRPr kumimoji="0" lang="en-US" altLang="zh-CN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Introduction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/>
              <a:t>Rel-18 RAN4 WI/SI package will be approved in March 2022</a:t>
            </a:r>
            <a:endParaRPr lang="en-US" altLang="zh-CN" sz="2800" dirty="0" smtClean="0"/>
          </a:p>
          <a:p>
            <a:r>
              <a:rPr lang="en-US" altLang="zh-CN" sz="2800" dirty="0" smtClean="0"/>
              <a:t>RRM enhancement requirements had been discussed in previous RAN Rel-18 RAN4 email discussion (RAN95e-RAN4-R18Prep)</a:t>
            </a:r>
            <a:endParaRPr lang="en-US" altLang="zh-CN" sz="2800" dirty="0" smtClean="0"/>
          </a:p>
          <a:p>
            <a:r>
              <a:rPr lang="en-US" altLang="ja-JP" sz="2800" dirty="0" smtClean="0"/>
              <a:t>In this contribution, we present our view on what items should be prioritized for approval</a:t>
            </a:r>
            <a:endParaRPr lang="en-US" altLang="ja-JP" sz="2800" dirty="0" smtClean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Principles</a:t>
            </a:r>
            <a:endParaRPr lang="en-US" altLang="zh-CN" b="1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sym typeface="+mn-ea"/>
              </a:rPr>
              <a:t>Considering the RAN4 work efforts and available TU, the objectives cannot be too much and the overall load need to be controlled into a reasonable range</a:t>
            </a:r>
            <a:endParaRPr lang="en-US" altLang="zh-CN" dirty="0" smtClean="0">
              <a:sym typeface="+mn-ea"/>
            </a:endParaRPr>
          </a:p>
          <a:p>
            <a:r>
              <a:rPr lang="en-US" altLang="zh-CN" dirty="0" smtClean="0">
                <a:sym typeface="+mn-ea"/>
              </a:rPr>
              <a:t>Technologies to meet clear and concrete commercial applications should be prioritized</a:t>
            </a:r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 WI structure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05840"/>
            <a:ext cx="8229600" cy="3736340"/>
          </a:xfrm>
        </p:spPr>
        <p:txBody>
          <a:bodyPr>
            <a:normAutofit fontScale="45000" lnSpcReduction="20000"/>
          </a:bodyPr>
          <a:lstStyle/>
          <a:p>
            <a:r>
              <a:rPr lang="en-US" altLang="zh-CN" sz="5335" b="1" dirty="0" smtClean="0"/>
              <a:t>Background</a:t>
            </a:r>
            <a:endParaRPr lang="en-US" altLang="zh-CN" sz="6220" b="1" dirty="0" smtClean="0"/>
          </a:p>
          <a:p>
            <a:pPr lvl="1">
              <a:buFont typeface="Wingdings" panose="05000000000000000000" charset="0"/>
              <a:buChar char="Ø"/>
            </a:pPr>
            <a:r>
              <a:rPr lang="en-US" altLang="zh-CN" sz="3555" dirty="0" smtClean="0"/>
              <a:t>In </a:t>
            </a:r>
            <a:r>
              <a:rPr lang="en-US" altLang="zh-CN" sz="3555" dirty="0" smtClean="0">
                <a:sym typeface="+mn-ea"/>
              </a:rPr>
              <a:t>RAN95e-RAN4-R18Prep-03, it was proposed to split the objectives into 2 WIs: </a:t>
            </a:r>
            <a:endParaRPr lang="en-US" altLang="zh-CN" sz="3555" dirty="0" smtClean="0">
              <a:sym typeface="+mn-ea"/>
            </a:endParaRPr>
          </a:p>
          <a:p>
            <a:pPr lvl="2">
              <a:buFont typeface="Wingdings" panose="05000000000000000000" charset="0"/>
              <a:buChar char="ü"/>
            </a:pPr>
            <a:r>
              <a:rPr lang="en-US" altLang="zh-CN" sz="3555" dirty="0" smtClean="0">
                <a:sym typeface="+mn-ea"/>
              </a:rPr>
              <a:t>Rel-18 NR and MR-DC RRM enhancement WI covering working areas #1 (FR2 RRM) and #2 (General RRM)</a:t>
            </a:r>
            <a:endParaRPr lang="en-US" altLang="zh-CN" sz="3555" dirty="0" smtClean="0">
              <a:sym typeface="+mn-ea"/>
            </a:endParaRPr>
          </a:p>
          <a:p>
            <a:pPr lvl="2">
              <a:buFont typeface="Wingdings" panose="05000000000000000000" charset="0"/>
              <a:buChar char="ü"/>
            </a:pPr>
            <a:r>
              <a:rPr lang="en-US" altLang="zh-CN" sz="3555" dirty="0" smtClean="0">
                <a:sym typeface="+mn-ea"/>
              </a:rPr>
              <a:t>Rel-18 NR and MR-DC MG enhancements WI covering working area #3 (MG enhancements)</a:t>
            </a:r>
            <a:endParaRPr lang="en-US" altLang="zh-CN" sz="3555" dirty="0" smtClean="0">
              <a:sym typeface="+mn-ea"/>
            </a:endParaRPr>
          </a:p>
          <a:p>
            <a:pPr lvl="2">
              <a:buFont typeface="Wingdings" panose="05000000000000000000" charset="0"/>
              <a:buChar char="ü"/>
            </a:pPr>
            <a:r>
              <a:rPr lang="en-US" altLang="zh-CN" sz="3555" dirty="0" smtClean="0">
                <a:sym typeface="+mn-ea"/>
              </a:rPr>
              <a:t>Note: the set of WIs can be reconsidered at a later stage subject to further set of objectives</a:t>
            </a:r>
            <a:endParaRPr lang="en-US" altLang="zh-CN" sz="3555" dirty="0" smtClean="0">
              <a:sym typeface="+mn-ea"/>
            </a:endParaRPr>
          </a:p>
          <a:p>
            <a:pPr algn="l" fontAlgn="auto">
              <a:spcBef>
                <a:spcPts val="1300"/>
              </a:spcBef>
              <a:buClrTx/>
              <a:buSzTx/>
            </a:pPr>
            <a:r>
              <a:rPr lang="en-US" altLang="zh-CN" sz="5335" b="1" dirty="0" smtClean="0"/>
              <a:t>Proposal</a:t>
            </a:r>
            <a:endParaRPr lang="en-US" altLang="zh-CN" sz="5335" b="1" dirty="0" smtClean="0"/>
          </a:p>
          <a:p>
            <a:pPr lvl="1">
              <a:buFont typeface="Wingdings" panose="05000000000000000000" charset="0"/>
              <a:buChar char="Ø"/>
            </a:pPr>
            <a:r>
              <a:rPr lang="en-US" altLang="zh-CN" sz="3555" dirty="0" smtClean="0"/>
              <a:t>It is proposed to confirm that 2 WIs will be adopted to  cover </a:t>
            </a:r>
            <a:r>
              <a:rPr lang="en-US" altLang="zh-CN" sz="3555" dirty="0" smtClean="0">
                <a:sym typeface="+mn-ea"/>
              </a:rPr>
              <a:t>RRM enhancement requirements: one WI for </a:t>
            </a:r>
            <a:r>
              <a:rPr lang="en-US" altLang="zh-CN" sz="3555" dirty="0" smtClean="0">
                <a:sym typeface="+mn-ea"/>
              </a:rPr>
              <a:t>Rel-18 NR and MR-DC RRM enhancement,  one WI for Rel-18 NR and MR-DC MG enhancements WI</a:t>
            </a:r>
            <a:endParaRPr lang="en-US" altLang="zh-CN" sz="3555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210" y="205740"/>
            <a:ext cx="9086850" cy="857250"/>
          </a:xfrm>
        </p:spPr>
        <p:txBody>
          <a:bodyPr>
            <a:normAutofit fontScale="90000"/>
          </a:bodyPr>
          <a:lstStyle/>
          <a:p>
            <a:r>
              <a:rPr lang="en-US" altLang="zh-CN" sz="4000" b="1" dirty="0" smtClean="0"/>
              <a:t>Working Area #1 (FR2 RRM enhancements) </a:t>
            </a:r>
            <a:endParaRPr lang="en-US" altLang="zh-CN" sz="4000" b="1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31570"/>
            <a:ext cx="8229600" cy="3736340"/>
          </a:xfrm>
        </p:spPr>
        <p:txBody>
          <a:bodyPr>
            <a:normAutofit fontScale="45000" lnSpcReduction="20000"/>
          </a:bodyPr>
          <a:lstStyle/>
          <a:p>
            <a:r>
              <a:rPr lang="en-US" altLang="zh-CN" sz="5335" b="1" dirty="0" smtClean="0"/>
              <a:t>Background</a:t>
            </a:r>
            <a:endParaRPr lang="en-US" altLang="zh-CN" sz="6220" b="1" dirty="0" smtClean="0"/>
          </a:p>
          <a:p>
            <a:pPr lvl="1">
              <a:buFont typeface="Wingdings" panose="05000000000000000000" charset="0"/>
              <a:buChar char="Ø"/>
            </a:pPr>
            <a:r>
              <a:rPr lang="en-US" altLang="zh-CN" sz="3555" dirty="0" smtClean="0"/>
              <a:t>In </a:t>
            </a:r>
            <a:r>
              <a:rPr lang="en-US" altLang="zh-CN" sz="3555" dirty="0" smtClean="0">
                <a:sym typeface="+mn-ea"/>
              </a:rPr>
              <a:t>RAN95e-RAN4-R18Prep-03, it was proposed following </a:t>
            </a:r>
            <a:r>
              <a:rPr lang="en-US" altLang="zh-CN" sz="3555" dirty="0" smtClean="0">
                <a:sym typeface="+mn-ea"/>
              </a:rPr>
              <a:t>prioritized objectives for further discussion, and further prioritization of objectives can be required in RAN #95e</a:t>
            </a:r>
            <a:endParaRPr lang="en-US" altLang="zh-CN" sz="3555" dirty="0" smtClean="0">
              <a:sym typeface="+mn-ea"/>
            </a:endParaRPr>
          </a:p>
          <a:p>
            <a:pPr lvl="2">
              <a:buFont typeface="Wingdings" panose="05000000000000000000" charset="0"/>
              <a:buChar char="ü"/>
            </a:pPr>
            <a:r>
              <a:rPr lang="en-US" altLang="zh-CN" sz="3555" dirty="0" smtClean="0">
                <a:sym typeface="+mn-ea"/>
              </a:rPr>
              <a:t>FR2 delay reduction enhancements</a:t>
            </a:r>
            <a:endParaRPr lang="en-US" altLang="zh-CN" sz="3555" dirty="0" smtClean="0">
              <a:sym typeface="+mn-ea"/>
            </a:endParaRPr>
          </a:p>
          <a:p>
            <a:pPr lvl="2">
              <a:buFont typeface="Wingdings" panose="05000000000000000000" charset="0"/>
              <a:buChar char="ü"/>
            </a:pPr>
            <a:r>
              <a:rPr lang="en-US" altLang="zh-CN" sz="3555" dirty="0" smtClean="0">
                <a:sym typeface="+mn-ea"/>
              </a:rPr>
              <a:t>SCell activation enhancements in FR2 (i.e., reduction of SCell activation delays)</a:t>
            </a:r>
            <a:endParaRPr lang="en-US" altLang="zh-CN" sz="3555" dirty="0" smtClean="0">
              <a:sym typeface="+mn-ea"/>
            </a:endParaRPr>
          </a:p>
          <a:p>
            <a:pPr lvl="2">
              <a:buFont typeface="Wingdings" panose="05000000000000000000" charset="0"/>
              <a:buChar char="ü"/>
            </a:pPr>
            <a:r>
              <a:rPr lang="en-US" altLang="zh-CN" sz="3555" dirty="0" smtClean="0">
                <a:sym typeface="+mn-ea"/>
              </a:rPr>
              <a:t>FR2 BWP switching time enhancements (i.e., reduce time comparing to Type 2)</a:t>
            </a:r>
            <a:endParaRPr lang="en-US" altLang="zh-CN" sz="3555" dirty="0" smtClean="0">
              <a:sym typeface="+mn-ea"/>
            </a:endParaRPr>
          </a:p>
          <a:p>
            <a:pPr algn="l" fontAlgn="auto">
              <a:spcBef>
                <a:spcPts val="1300"/>
              </a:spcBef>
              <a:buClrTx/>
              <a:buSzTx/>
            </a:pPr>
            <a:r>
              <a:rPr lang="en-US" altLang="zh-CN" sz="5335" b="1" dirty="0" smtClean="0"/>
              <a:t>Proposal</a:t>
            </a:r>
            <a:endParaRPr lang="en-US" altLang="zh-CN" sz="5335" b="1" dirty="0" smtClean="0"/>
          </a:p>
          <a:p>
            <a:pPr lvl="1">
              <a:buFont typeface="Wingdings" panose="05000000000000000000" charset="0"/>
              <a:buChar char="Ø"/>
            </a:pPr>
            <a:r>
              <a:rPr lang="en-US" altLang="zh-CN" sz="3555" dirty="0" smtClean="0"/>
              <a:t>Considering the RAN4 work efforts and available TU, if further prioritation is needed, following objectives are our first priority </a:t>
            </a:r>
            <a:endParaRPr lang="en-US" altLang="zh-CN" sz="3555" dirty="0" smtClean="0"/>
          </a:p>
          <a:p>
            <a:pPr lvl="2">
              <a:buFont typeface="Wingdings" panose="05000000000000000000" charset="0"/>
              <a:buChar char="ü"/>
            </a:pPr>
            <a:r>
              <a:rPr lang="en-US" altLang="zh-CN" sz="3550" dirty="0" smtClean="0">
                <a:sym typeface="+mn-ea"/>
              </a:rPr>
              <a:t>FR2 delay reduction enhancements</a:t>
            </a:r>
            <a:endParaRPr lang="en-US" altLang="zh-CN" sz="3550" dirty="0" smtClean="0">
              <a:sym typeface="+mn-ea"/>
            </a:endParaRPr>
          </a:p>
          <a:p>
            <a:pPr lvl="2">
              <a:buFont typeface="Wingdings" panose="05000000000000000000" charset="0"/>
              <a:buChar char="ü"/>
            </a:pPr>
            <a:r>
              <a:rPr lang="en-US" altLang="zh-CN" sz="3550" dirty="0" smtClean="0">
                <a:sym typeface="+mn-ea"/>
              </a:rPr>
              <a:t>SCell activation enhancements in FR2 (i.e., reduction of SCell activation delays)</a:t>
            </a:r>
            <a:endParaRPr lang="en-US" altLang="zh-CN" sz="3550" dirty="0" smtClean="0">
              <a:sym typeface="+mn-ea"/>
            </a:endParaRPr>
          </a:p>
          <a:p>
            <a:pPr lvl="1">
              <a:buFont typeface="Wingdings" panose="05000000000000000000" charset="0"/>
              <a:buChar char="Ø"/>
            </a:pPr>
            <a:r>
              <a:rPr lang="en-US" altLang="zh-CN" sz="3555" dirty="0" smtClean="0">
                <a:solidFill>
                  <a:schemeClr val="tx1"/>
                </a:solidFill>
                <a:sym typeface="+mn-ea"/>
              </a:rPr>
              <a:t>For FR2 SCell activation delay reduction, confirm the note in RP-220051: the technical solutions can be extended to FR1, when applicable</a:t>
            </a:r>
            <a:endParaRPr lang="en-US" altLang="zh-CN" sz="3555" dirty="0" smtClean="0">
              <a:solidFill>
                <a:schemeClr val="tx1"/>
              </a:solidFill>
              <a:sym typeface="+mn-ea"/>
            </a:endParaRPr>
          </a:p>
          <a:p>
            <a:pPr lvl="1">
              <a:buFont typeface="Wingdings" panose="05000000000000000000" charset="0"/>
              <a:buChar char="Ø"/>
            </a:pPr>
            <a:endParaRPr lang="en-US" altLang="zh-CN" sz="3555" dirty="0" smtClean="0"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210" y="205740"/>
            <a:ext cx="9086850" cy="857250"/>
          </a:xfrm>
        </p:spPr>
        <p:txBody>
          <a:bodyPr>
            <a:normAutofit fontScale="90000"/>
          </a:bodyPr>
          <a:lstStyle/>
          <a:p>
            <a:r>
              <a:rPr lang="en-US" altLang="zh-CN" sz="3555" b="1" dirty="0" smtClean="0"/>
              <a:t>Working Area #2 (RRM enhancements and leftovers) </a:t>
            </a:r>
            <a:endParaRPr lang="en-US" altLang="zh-CN" sz="3555" b="1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31570"/>
            <a:ext cx="8229600" cy="3736340"/>
          </a:xfrm>
        </p:spPr>
        <p:txBody>
          <a:bodyPr>
            <a:normAutofit fontScale="45000" lnSpcReduction="20000"/>
          </a:bodyPr>
          <a:lstStyle/>
          <a:p>
            <a:r>
              <a:rPr lang="en-US" altLang="zh-CN" sz="5335" b="1" dirty="0" smtClean="0"/>
              <a:t>Background</a:t>
            </a:r>
            <a:endParaRPr lang="en-US" altLang="zh-CN" sz="6220" b="1" dirty="0" smtClean="0"/>
          </a:p>
          <a:p>
            <a:pPr lvl="1">
              <a:buFont typeface="Wingdings" panose="05000000000000000000" charset="0"/>
              <a:buChar char="Ø"/>
            </a:pPr>
            <a:r>
              <a:rPr lang="en-US" altLang="zh-CN" sz="3555" dirty="0" smtClean="0"/>
              <a:t>In </a:t>
            </a:r>
            <a:r>
              <a:rPr lang="en-US" altLang="zh-CN" sz="3555" dirty="0" smtClean="0">
                <a:sym typeface="+mn-ea"/>
              </a:rPr>
              <a:t>RAN95e-RAN4-R18Prep-03, it was proposed following </a:t>
            </a:r>
            <a:r>
              <a:rPr lang="en-US" altLang="zh-CN" sz="3555" dirty="0" smtClean="0">
                <a:sym typeface="+mn-ea"/>
              </a:rPr>
              <a:t>prioritized objectives for further discussion, and further prioritization of objectives can be required in RAN #95e</a:t>
            </a:r>
            <a:endParaRPr lang="en-US" altLang="zh-CN" sz="3555" dirty="0" smtClean="0">
              <a:sym typeface="+mn-ea"/>
            </a:endParaRPr>
          </a:p>
          <a:p>
            <a:pPr lvl="2">
              <a:buFont typeface="Wingdings" panose="05000000000000000000" charset="0"/>
              <a:buChar char="ü"/>
            </a:pPr>
            <a:r>
              <a:rPr lang="en-US" altLang="zh-CN" sz="3555" dirty="0" smtClean="0">
                <a:sym typeface="+mn-ea"/>
              </a:rPr>
              <a:t>FR1-FR1 NR-DC RRM requirements</a:t>
            </a:r>
            <a:endParaRPr lang="en-US" altLang="zh-CN" sz="3555" dirty="0" smtClean="0">
              <a:sym typeface="+mn-ea"/>
            </a:endParaRPr>
          </a:p>
          <a:p>
            <a:pPr lvl="2">
              <a:buFont typeface="Wingdings" panose="05000000000000000000" charset="0"/>
              <a:buChar char="ü"/>
            </a:pPr>
            <a:r>
              <a:rPr lang="en-US" altLang="zh-CN" sz="3555" dirty="0" smtClean="0">
                <a:sym typeface="+mn-ea"/>
              </a:rPr>
              <a:t>HO with PSCell requirements for new scenarios</a:t>
            </a:r>
            <a:endParaRPr lang="en-US" altLang="zh-CN" sz="3555" dirty="0" smtClean="0">
              <a:sym typeface="+mn-ea"/>
            </a:endParaRPr>
          </a:p>
          <a:p>
            <a:pPr lvl="2">
              <a:buFont typeface="Wingdings" panose="05000000000000000000" charset="0"/>
              <a:buChar char="ü"/>
            </a:pPr>
            <a:r>
              <a:rPr lang="en-US" altLang="zh-CN" sz="3555" dirty="0" smtClean="0">
                <a:sym typeface="+mn-ea"/>
              </a:rPr>
              <a:t>TCI switching enhancements</a:t>
            </a:r>
            <a:endParaRPr lang="en-US" altLang="zh-CN" sz="3555" dirty="0" smtClean="0">
              <a:sym typeface="+mn-ea"/>
            </a:endParaRPr>
          </a:p>
          <a:p>
            <a:pPr algn="l" fontAlgn="auto">
              <a:spcBef>
                <a:spcPts val="1300"/>
              </a:spcBef>
              <a:buClrTx/>
              <a:buSzTx/>
            </a:pPr>
            <a:r>
              <a:rPr lang="en-US" altLang="zh-CN" sz="5335" b="1" dirty="0" smtClean="0"/>
              <a:t>Proposal</a:t>
            </a:r>
            <a:endParaRPr lang="en-US" altLang="zh-CN" sz="5335" b="1" dirty="0" smtClean="0"/>
          </a:p>
          <a:p>
            <a:pPr lvl="1">
              <a:buFont typeface="Wingdings" panose="05000000000000000000" charset="0"/>
              <a:buChar char="Ø"/>
            </a:pPr>
            <a:r>
              <a:rPr lang="en-US" altLang="zh-CN" sz="3555" dirty="0" smtClean="0"/>
              <a:t>Considering the RAN4 work efforts and available TU, if further prioritation is needed, following objectives are our first priority </a:t>
            </a:r>
            <a:endParaRPr lang="en-US" altLang="zh-CN" sz="3555" dirty="0" smtClean="0"/>
          </a:p>
          <a:p>
            <a:pPr lvl="2">
              <a:buFont typeface="Wingdings" panose="05000000000000000000" charset="0"/>
              <a:buChar char="ü"/>
            </a:pPr>
            <a:r>
              <a:rPr lang="en-US" altLang="zh-CN" sz="3550" dirty="0" smtClean="0">
                <a:sym typeface="+mn-ea"/>
              </a:rPr>
              <a:t>FR1-FR1 NR-DC RRM requirements</a:t>
            </a:r>
            <a:endParaRPr lang="en-US" altLang="zh-CN" sz="3550" dirty="0" smtClean="0">
              <a:sym typeface="+mn-ea"/>
            </a:endParaRPr>
          </a:p>
          <a:p>
            <a:pPr lvl="2">
              <a:buFont typeface="Wingdings" panose="05000000000000000000" charset="0"/>
              <a:buChar char="ü"/>
            </a:pPr>
            <a:r>
              <a:rPr lang="en-US" altLang="zh-CN" sz="3550" dirty="0" smtClean="0">
                <a:sym typeface="+mn-ea"/>
              </a:rPr>
              <a:t>HO with PSCell requirements for new scenarios</a:t>
            </a:r>
            <a:endParaRPr lang="en-US" altLang="zh-CN" sz="3550" dirty="0" smtClean="0">
              <a:sym typeface="+mn-ea"/>
            </a:endParaRPr>
          </a:p>
          <a:p>
            <a:pPr marL="457200" lvl="1" indent="0">
              <a:buFont typeface="Wingdings" panose="05000000000000000000" charset="0"/>
              <a:buNone/>
            </a:pPr>
            <a:endParaRPr lang="en-US" altLang="zh-CN" sz="3555" dirty="0" smtClean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210" y="205740"/>
            <a:ext cx="9086850" cy="857250"/>
          </a:xfrm>
        </p:spPr>
        <p:txBody>
          <a:bodyPr>
            <a:normAutofit/>
          </a:bodyPr>
          <a:lstStyle/>
          <a:p>
            <a:r>
              <a:rPr lang="en-US" altLang="zh-CN" sz="3555" b="1" dirty="0" smtClean="0"/>
              <a:t>Working Area #3 (MG </a:t>
            </a:r>
            <a:r>
              <a:rPr lang="en-US" altLang="zh-CN" sz="3555" b="1" dirty="0" smtClean="0"/>
              <a:t>enhancement) </a:t>
            </a:r>
            <a:endParaRPr lang="en-US" altLang="zh-CN" sz="3555" b="1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31570"/>
            <a:ext cx="8229600" cy="3736340"/>
          </a:xfrm>
        </p:spPr>
        <p:txBody>
          <a:bodyPr>
            <a:normAutofit fontScale="25000" lnSpcReduction="20000"/>
          </a:bodyPr>
          <a:lstStyle/>
          <a:p>
            <a:r>
              <a:rPr lang="en-US" altLang="zh-CN" sz="7200" b="1" dirty="0" smtClean="0"/>
              <a:t>Background</a:t>
            </a:r>
            <a:endParaRPr lang="en-US" altLang="zh-CN" sz="7200" b="1" dirty="0" smtClean="0"/>
          </a:p>
          <a:p>
            <a:pPr lvl="1">
              <a:buFont typeface="Wingdings" panose="05000000000000000000" charset="0"/>
              <a:buChar char="Ø"/>
            </a:pPr>
            <a:r>
              <a:rPr lang="en-US" altLang="zh-CN" sz="6400" dirty="0" smtClean="0"/>
              <a:t>In </a:t>
            </a:r>
            <a:r>
              <a:rPr lang="en-US" altLang="zh-CN" sz="6400" dirty="0" smtClean="0">
                <a:sym typeface="+mn-ea"/>
              </a:rPr>
              <a:t>RAN95e-RAN4-R18Prep-03, it was proposed following prioritized objectives for further discussion, and further prioritization of objectives can be required in RAN #95e</a:t>
            </a:r>
            <a:endParaRPr lang="en-US" altLang="zh-CN" sz="6400" dirty="0" smtClean="0">
              <a:sym typeface="+mn-ea"/>
            </a:endParaRPr>
          </a:p>
          <a:p>
            <a:pPr lvl="2">
              <a:buFont typeface="Wingdings" panose="05000000000000000000" charset="0"/>
              <a:buChar char="ü"/>
            </a:pPr>
            <a:r>
              <a:rPr lang="en-US" altLang="zh-CN" sz="6400" dirty="0" smtClean="0">
                <a:sym typeface="+mn-ea"/>
              </a:rPr>
              <a:t>Joint requirements for pre-configured MG, concurrent MG and NCSG</a:t>
            </a:r>
            <a:endParaRPr lang="en-US" altLang="zh-CN" sz="6400" dirty="0" smtClean="0">
              <a:sym typeface="+mn-ea"/>
            </a:endParaRPr>
          </a:p>
          <a:p>
            <a:pPr lvl="2">
              <a:buFont typeface="Wingdings" panose="05000000000000000000" charset="0"/>
              <a:buChar char="ü"/>
            </a:pPr>
            <a:r>
              <a:rPr lang="en-US" altLang="zh-CN" sz="6400" dirty="0" smtClean="0">
                <a:sym typeface="+mn-ea"/>
              </a:rPr>
              <a:t>NeedForGap requirements</a:t>
            </a:r>
            <a:endParaRPr lang="en-US" altLang="zh-CN" sz="6400" dirty="0" smtClean="0">
              <a:sym typeface="+mn-ea"/>
            </a:endParaRPr>
          </a:p>
          <a:p>
            <a:pPr lvl="2">
              <a:buFont typeface="Wingdings" panose="05000000000000000000" charset="0"/>
              <a:buChar char="ü"/>
            </a:pPr>
            <a:r>
              <a:rPr lang="en-US" altLang="zh-CN" sz="6400" dirty="0" smtClean="0">
                <a:sym typeface="+mn-ea"/>
              </a:rPr>
              <a:t>Inter-RAT NR and [LTE] measurement without gaps</a:t>
            </a:r>
            <a:endParaRPr lang="en-US" altLang="zh-CN" sz="6400" dirty="0" smtClean="0">
              <a:sym typeface="+mn-ea"/>
            </a:endParaRPr>
          </a:p>
          <a:p>
            <a:pPr algn="l" fontAlgn="auto">
              <a:spcBef>
                <a:spcPts val="1300"/>
              </a:spcBef>
              <a:buClrTx/>
              <a:buSzTx/>
            </a:pPr>
            <a:r>
              <a:rPr lang="en-US" altLang="zh-CN" sz="7200" b="1" dirty="0" smtClean="0"/>
              <a:t>Proposal</a:t>
            </a:r>
            <a:r>
              <a:rPr lang="en-US" altLang="zh-CN" sz="7200" dirty="0" smtClean="0"/>
              <a:t> </a:t>
            </a:r>
            <a:endParaRPr lang="en-US" altLang="zh-CN" sz="7200" dirty="0" smtClean="0"/>
          </a:p>
          <a:p>
            <a:pPr lvl="1">
              <a:buFont typeface="Wingdings" panose="05000000000000000000" charset="0"/>
              <a:buChar char="Ø"/>
            </a:pPr>
            <a:r>
              <a:rPr lang="en-US" altLang="zh-CN" sz="6400" dirty="0" smtClean="0">
                <a:solidFill>
                  <a:schemeClr val="tx1"/>
                </a:solidFill>
                <a:sym typeface="+mn-ea"/>
              </a:rPr>
              <a:t>All the three objectives in RP-220052 are our first priority</a:t>
            </a:r>
            <a:endParaRPr lang="en-US" altLang="zh-CN" sz="6400" dirty="0" smtClean="0">
              <a:solidFill>
                <a:schemeClr val="tx1"/>
              </a:solidFill>
              <a:sym typeface="+mn-ea"/>
            </a:endParaRPr>
          </a:p>
          <a:p>
            <a:pPr lvl="2">
              <a:buFont typeface="Wingdings" panose="05000000000000000000" charset="0"/>
              <a:buChar char="ü"/>
            </a:pPr>
            <a:r>
              <a:rPr lang="en-US" altLang="zh-CN" sz="6400" dirty="0" smtClean="0">
                <a:solidFill>
                  <a:schemeClr val="tx1"/>
                </a:solidFill>
                <a:sym typeface="+mn-ea"/>
              </a:rPr>
              <a:t>Joint requirements for pre-configured MG, concurrent MG and NCSG</a:t>
            </a:r>
            <a:endParaRPr lang="en-US" altLang="zh-CN" sz="6400" dirty="0" smtClean="0">
              <a:solidFill>
                <a:schemeClr val="tx1"/>
              </a:solidFill>
              <a:sym typeface="+mn-ea"/>
            </a:endParaRPr>
          </a:p>
          <a:p>
            <a:pPr lvl="2">
              <a:buFont typeface="Wingdings" panose="05000000000000000000" charset="0"/>
              <a:buChar char="ü"/>
            </a:pPr>
            <a:r>
              <a:rPr lang="en-US" altLang="zh-CN" sz="6400" dirty="0" smtClean="0">
                <a:solidFill>
                  <a:schemeClr val="tx1"/>
                </a:solidFill>
                <a:sym typeface="+mn-ea"/>
              </a:rPr>
              <a:t>NeedForGap requirements</a:t>
            </a:r>
            <a:endParaRPr lang="en-US" altLang="zh-CN" sz="6400" dirty="0" smtClean="0">
              <a:solidFill>
                <a:schemeClr val="tx1"/>
              </a:solidFill>
              <a:sym typeface="+mn-ea"/>
            </a:endParaRPr>
          </a:p>
          <a:p>
            <a:pPr lvl="2">
              <a:buFont typeface="Wingdings" panose="05000000000000000000" charset="0"/>
              <a:buChar char="ü"/>
            </a:pPr>
            <a:r>
              <a:rPr lang="en-US" altLang="zh-CN" sz="6400" dirty="0" smtClean="0">
                <a:solidFill>
                  <a:schemeClr val="tx1"/>
                </a:solidFill>
                <a:sym typeface="+mn-ea"/>
              </a:rPr>
              <a:t>Inter-RAT NR and [LTE] measurement without gaps</a:t>
            </a:r>
            <a:endParaRPr lang="en-US" altLang="zh-CN" sz="6400" dirty="0" smtClean="0">
              <a:solidFill>
                <a:srgbClr val="FF0000"/>
              </a:solidFill>
              <a:sym typeface="+mn-ea"/>
            </a:endParaRPr>
          </a:p>
          <a:p>
            <a:pPr lvl="1">
              <a:buFont typeface="Wingdings" panose="05000000000000000000" charset="0"/>
              <a:buChar char="Ø"/>
            </a:pPr>
            <a:r>
              <a:rPr lang="en-US" altLang="zh-CN" sz="6400" dirty="0" smtClean="0">
                <a:solidFill>
                  <a:schemeClr val="tx1"/>
                </a:solidFill>
                <a:sym typeface="+mn-ea"/>
              </a:rPr>
              <a:t>Due to limited timeline Rel-17, RRM requirements for MUSIM are not specified. It is necessary to specify the requirements in order to guarantee the performance in both network A and network B.  </a:t>
            </a:r>
            <a:r>
              <a:rPr lang="en-US" altLang="zh-CN" sz="6400" b="1" dirty="0" smtClean="0">
                <a:solidFill>
                  <a:schemeClr val="tx1"/>
                </a:solidFill>
                <a:sym typeface="+mn-ea"/>
              </a:rPr>
              <a:t>It is proposed to specify the RRM requirements for MUSIM in Rel-18.  Whether it is covered by Rel-18 MUSIM WI or other WI, both are OK for us.</a:t>
            </a:r>
            <a:endParaRPr lang="en-US" altLang="zh-CN" sz="6400" b="1" dirty="0" smtClean="0"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3455</Words>
  <Application>WPS 演示</Application>
  <PresentationFormat>全屏显示(16:9)</PresentationFormat>
  <Paragraphs>71</Paragraphs>
  <Slides>7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Times New Roman</vt:lpstr>
      <vt:lpstr>Wingdings</vt:lpstr>
      <vt:lpstr>Calibri</vt:lpstr>
      <vt:lpstr>微软雅黑</vt:lpstr>
      <vt:lpstr>Arial Unicode MS</vt:lpstr>
      <vt:lpstr>Office 主题</vt:lpstr>
      <vt:lpstr>Views on Rel-18 RRM and Measurement Gap Enhancements </vt:lpstr>
      <vt:lpstr>Introduction</vt:lpstr>
      <vt:lpstr>Principles</vt:lpstr>
      <vt:lpstr> WI structure</vt:lpstr>
      <vt:lpstr>Working Area #1 (FR2 RRM enhancements) </vt:lpstr>
      <vt:lpstr>Working Area #2 (RRM enhancements and leftovers) </vt:lpstr>
      <vt:lpstr>Working Area #3 (MG enhancement)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Views on Rel-18 RAN4 non-spectrum related topics</dc:title>
  <dc:creator>cmcc</dc:creator>
  <cp:lastModifiedBy>cmcc</cp:lastModifiedBy>
  <cp:revision>146</cp:revision>
  <dcterms:created xsi:type="dcterms:W3CDTF">2021-11-24T03:13:00Z</dcterms:created>
  <dcterms:modified xsi:type="dcterms:W3CDTF">2022-03-11T02:29:28Z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286E78715BB24D1D9CDCE9F0B8F19894</vt:lpwstr>
  </property>
  <property fmtid="{D5CDD505-2E9C-101B-9397-08002B2CF9AE}" pid="3" name="KSOProductBuildVer">
    <vt:lpwstr>2052-11.8.2.10912</vt:lpwstr>
  </property>
</Properties>
</file>