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51" r:id="rId1"/>
  </p:sldMasterIdLst>
  <p:notesMasterIdLst>
    <p:notesMasterId r:id="rId6"/>
  </p:notesMasterIdLst>
  <p:handoutMasterIdLst>
    <p:handoutMasterId r:id="rId7"/>
  </p:handoutMasterIdLst>
  <p:sldIdLst>
    <p:sldId id="934" r:id="rId2"/>
    <p:sldId id="1005" r:id="rId3"/>
    <p:sldId id="972" r:id="rId4"/>
    <p:sldId id="974" r:id="rId5"/>
  </p:sldIdLst>
  <p:sldSz cx="9144000" cy="5143500" type="screen16x9"/>
  <p:notesSz cx="9144000" cy="6858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scaleToFitPaper="1" frameSlides="1"/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2070CA"/>
    <a:srgbClr val="4778B5"/>
    <a:srgbClr val="A5E46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7" autoAdjust="0"/>
    <p:restoredTop sz="93049" autoAdjust="0"/>
  </p:normalViewPr>
  <p:slideViewPr>
    <p:cSldViewPr snapToGrid="0" snapToObjects="1">
      <p:cViewPr>
        <p:scale>
          <a:sx n="60" d="100"/>
          <a:sy n="60" d="100"/>
        </p:scale>
        <p:origin x="-354" y="-1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DA9F8E-3251-4042-9700-004A398EF650}" type="datetimeFigureOut">
              <a:rPr kumimoji="1" lang="zh-CN" altLang="en-US" smtClean="0"/>
              <a:pPr/>
              <a:t>2022-03-10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58412-F9A2-154A-B813-9397F2EA9CEA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886010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196DB-7AEB-6E4C-BE2A-2EF34860165F}" type="datetimeFigureOut">
              <a:rPr kumimoji="1" lang="zh-CN" altLang="en-US" smtClean="0"/>
              <a:pPr/>
              <a:t>2022-03-10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E4D72E-BB4A-5244-8387-D4030BC65C9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3114354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1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724128" y="4677986"/>
            <a:ext cx="2374900" cy="238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>
            <a:lvl1pPr algn="ctr">
              <a:defRPr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165100" y="114301"/>
            <a:ext cx="3111500" cy="1054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12738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50C22-D6F8-426A-97D2-9CF6FB6310F6}" type="datetime1">
              <a:rPr kumimoji="1" lang="zh-CN" altLang="en-US" smtClean="0"/>
              <a:pPr/>
              <a:t>2022-03-10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34087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7419F-E108-4902-8B4D-EEF04FC144F5}" type="datetime1">
              <a:rPr kumimoji="1" lang="zh-CN" altLang="en-US" smtClean="0"/>
              <a:pPr/>
              <a:t>2022-03-10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999002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5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5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435590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0415" y="406721"/>
            <a:ext cx="7139136" cy="56551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4873"/>
            <a:ext cx="8229600" cy="3622391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41FD1-3C8A-43BC-8693-FE2D9ED9C4B6}" type="datetime1">
              <a:rPr kumimoji="1" lang="zh-CN" altLang="en-US" smtClean="0"/>
              <a:pPr/>
              <a:t>2022-03-10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8714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8D239-AE67-4377-B4A9-2CA91BA26F4A}" type="datetime1">
              <a:rPr kumimoji="1" lang="zh-CN" altLang="en-US" smtClean="0"/>
              <a:pPr/>
              <a:t>2022-03-10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16337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FD18C-A625-439F-879B-986891904501}" type="datetime1">
              <a:rPr kumimoji="1" lang="zh-CN" altLang="en-US" smtClean="0"/>
              <a:pPr/>
              <a:t>2022-03-10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72052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13BD4-6CA7-41E7-BBF4-BEDFE34EC421}" type="datetime1">
              <a:rPr kumimoji="1" lang="zh-CN" altLang="en-US" smtClean="0"/>
              <a:pPr/>
              <a:t>2022-03-10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48641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8C3E-F700-4E80-BDD0-7839DF81AD91}" type="datetime1">
              <a:rPr kumimoji="1" lang="zh-CN" altLang="en-US" smtClean="0"/>
              <a:pPr/>
              <a:t>2022-03-10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5013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4E64B-687A-43DD-A6D7-1C1A57EDBF14}" type="datetime1">
              <a:rPr kumimoji="1" lang="zh-CN" altLang="en-US" smtClean="0"/>
              <a:pPr/>
              <a:t>2022-03-10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38905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481D8-36F4-4235-A397-3CD0D7A6EC78}" type="datetime1">
              <a:rPr kumimoji="1" lang="zh-CN" altLang="en-US" smtClean="0"/>
              <a:pPr/>
              <a:t>2022-03-10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9119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9EC75-A98D-4657-A253-57FEA0849AB2}" type="datetime1">
              <a:rPr kumimoji="1" lang="zh-CN" altLang="en-US" smtClean="0"/>
              <a:pPr/>
              <a:t>2022-03-10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49122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81"/>
            <a:ext cx="7139136" cy="565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72234"/>
            <a:ext cx="8229600" cy="3622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03128-33D2-423E-97FD-25537262E921}" type="datetime1">
              <a:rPr kumimoji="1" lang="zh-CN" altLang="en-US" smtClean="0"/>
              <a:pPr/>
              <a:t>2022-03-10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0703" y="205980"/>
            <a:ext cx="830327" cy="6349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>
            <a:alphaModFix amt="46000"/>
            <a:extLst>
              <a:ext uri="{BEBA8EAE-BF5A-486C-A8C5-ECC9F3942E4B}">
                <a14:imgProps xmlns="" xmlns:a14="http://schemas.microsoft.com/office/drawing/2010/main">
                  <a14:imgLayer r:embed="rId1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33316" y="1133643"/>
            <a:ext cx="3733800" cy="622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57953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4" r:id="rId12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lang="zh-CN" altLang="en-US" sz="2800" b="0" kern="1200" dirty="0">
          <a:solidFill>
            <a:srgbClr val="1E1C11"/>
          </a:solidFill>
          <a:latin typeface="黑体"/>
          <a:ea typeface="黑体"/>
          <a:cs typeface="黑体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微软雅黑"/>
          <a:ea typeface="微软雅黑"/>
          <a:cs typeface="微软雅黑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微软雅黑"/>
          <a:ea typeface="微软雅黑"/>
          <a:cs typeface="微软雅黑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微软雅黑"/>
          <a:ea typeface="微软雅黑"/>
          <a:cs typeface="微软雅黑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微软雅黑"/>
          <a:ea typeface="微软雅黑"/>
          <a:cs typeface="微软雅黑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微软雅黑"/>
          <a:ea typeface="微软雅黑"/>
          <a:cs typeface="微软雅黑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7829"/>
            <a:ext cx="7772400" cy="1491417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Discussion on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FR</a:t>
            </a:r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RF Enhancements</a:t>
            </a:r>
            <a:endParaRPr lang="en-US" b="1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472262"/>
            <a:ext cx="6400800" cy="777134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CMCC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177631" y="205913"/>
            <a:ext cx="3796163" cy="1038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3GPP TSG-RAN Meeting #95-e</a:t>
            </a:r>
          </a:p>
          <a:p>
            <a:r>
              <a:rPr lang="en-US" sz="1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Electronic Meeting, 17 – 23 March 2022</a:t>
            </a:r>
          </a:p>
          <a:p>
            <a:r>
              <a:rPr lang="en-GB" altLang="zh-CN" sz="1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 </a:t>
            </a:r>
            <a:endParaRPr lang="zh-CN" altLang="zh-CN" sz="120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r>
              <a:rPr lang="en-US" sz="1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Agenda Item: </a:t>
            </a:r>
            <a:r>
              <a:rPr lang="en-US" sz="12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9.1.4.</a:t>
            </a:r>
            <a:r>
              <a:rPr lang="en-US" altLang="zh-CN" sz="12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</a:t>
            </a:r>
            <a:endParaRPr lang="en-US" sz="1200" b="1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endParaRPr lang="en-US" sz="135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6002217" y="205914"/>
            <a:ext cx="18893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altLang="zh-CN" sz="1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RP-220641</a:t>
            </a:r>
            <a:r>
              <a:rPr lang="en-US" sz="1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	</a:t>
            </a:r>
            <a:endParaRPr lang="en-US" sz="120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5197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8717"/>
            <a:ext cx="8229600" cy="3622391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altLang="zh-CN" sz="1800" dirty="0" smtClean="0"/>
              <a:t>Based on the RAN#95e pre-email discussion </a:t>
            </a:r>
            <a:r>
              <a:rPr lang="en-US" altLang="zh-CN" sz="1800" dirty="0" smtClean="0"/>
              <a:t>on </a:t>
            </a:r>
            <a:r>
              <a:rPr lang="en-US" altLang="zh-CN" sz="1800" dirty="0" smtClean="0"/>
              <a:t>working area [RAN95e-RAN4-R18Prep-02</a:t>
            </a:r>
            <a:r>
              <a:rPr lang="en-US" altLang="zh-CN" sz="1800" dirty="0" smtClean="0"/>
              <a:t>] FR2 RF </a:t>
            </a:r>
            <a:r>
              <a:rPr lang="en-US" altLang="zh-CN" sz="1800" dirty="0" smtClean="0"/>
              <a:t>Enhancements, two WIs are recommended for this working area.</a:t>
            </a:r>
          </a:p>
          <a:p>
            <a:pPr>
              <a:spcAft>
                <a:spcPts val="1200"/>
              </a:spcAft>
            </a:pPr>
            <a:r>
              <a:rPr lang="en-US" altLang="zh-CN" sz="1800" dirty="0" smtClean="0"/>
              <a:t>RP-220020 Moderator's </a:t>
            </a:r>
            <a:r>
              <a:rPr lang="en-US" altLang="zh-CN" sz="1800" dirty="0" smtClean="0"/>
              <a:t>summary for discussion [RAN95e-RAN4-R18Prep-02] FR2 RF enhancements</a:t>
            </a:r>
            <a:endParaRPr lang="zh-CN" altLang="zh-CN" sz="1800" dirty="0" smtClean="0"/>
          </a:p>
          <a:p>
            <a:pPr>
              <a:spcAft>
                <a:spcPts val="1200"/>
              </a:spcAft>
            </a:pPr>
            <a:r>
              <a:rPr lang="en-US" altLang="zh-CN" sz="1800" dirty="0" smtClean="0"/>
              <a:t>RP-220056 New </a:t>
            </a:r>
            <a:r>
              <a:rPr lang="en-US" altLang="zh-CN" sz="1800" dirty="0" smtClean="0"/>
              <a:t>WI: NR RF requirements enhancement for frequency range 2 (FR2), Phase 3</a:t>
            </a:r>
            <a:endParaRPr lang="zh-CN" altLang="zh-CN" sz="1800" dirty="0" smtClean="0"/>
          </a:p>
          <a:p>
            <a:pPr>
              <a:spcAft>
                <a:spcPts val="1200"/>
              </a:spcAft>
            </a:pPr>
            <a:r>
              <a:rPr lang="en-US" altLang="zh-CN" sz="1800" dirty="0" smtClean="0"/>
              <a:t>RP-220057 New </a:t>
            </a:r>
            <a:r>
              <a:rPr lang="en-US" altLang="zh-CN" sz="1800" dirty="0" smtClean="0"/>
              <a:t>WI: Requirement for NR frequency range 2 (FR2) multi-Rx chain DL</a:t>
            </a:r>
            <a:endParaRPr lang="zh-CN" altLang="zh-CN" sz="1800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2</a:t>
            </a:fld>
            <a:endParaRPr kumimoji="1"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9499DBCA-D146-4EAD-9F00-F0DB0FCCB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432" y="381685"/>
            <a:ext cx="7139136" cy="56551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Views on </a:t>
            </a:r>
            <a:r>
              <a:rPr lang="en-US" altLang="zh-CN" b="1" dirty="0" smtClean="0"/>
              <a:t>NR RF requirements enhancement for frequency range 2 (FR2)</a:t>
            </a:r>
            <a:endParaRPr lang="en-US" altLang="en-US" b="1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E5E0D7DC-6C02-48F1-A606-A5DD756F49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291" y="1328880"/>
            <a:ext cx="7888749" cy="577795"/>
          </a:xfrm>
        </p:spPr>
        <p:txBody>
          <a:bodyPr>
            <a:normAutofit fontScale="40000" lnSpcReduction="20000"/>
          </a:bodyPr>
          <a:lstStyle/>
          <a:p>
            <a:pPr marL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4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Proposal 1: In order to reduce the workload, it is proposed to down select to the following objectives for general FR2 enhancement: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1400" dirty="0" smtClean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altLang="zh-CN" sz="10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0080" y="1906675"/>
            <a:ext cx="76809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altLang="zh-CN" sz="1200" b="1" dirty="0" smtClean="0"/>
              <a:t>UL 256QAM</a:t>
            </a:r>
            <a:endParaRPr lang="zh-CN" altLang="zh-CN" sz="1200" dirty="0" smtClean="0"/>
          </a:p>
          <a:p>
            <a:pPr lvl="0" hangingPunct="0">
              <a:buFont typeface="Arial" pitchFamily="34" charset="0"/>
              <a:buChar char="•"/>
            </a:pPr>
            <a:r>
              <a:rPr lang="en-US" altLang="zh-CN" sz="1200" dirty="0" smtClean="0"/>
              <a:t>Investigate and</a:t>
            </a:r>
            <a:r>
              <a:rPr lang="en-US" altLang="zh-CN" sz="1200" dirty="0" smtClean="0">
                <a:solidFill>
                  <a:srgbClr val="FF0000"/>
                </a:solidFill>
              </a:rPr>
              <a:t> </a:t>
            </a:r>
            <a:r>
              <a:rPr lang="en-US" altLang="zh-CN" sz="1200" strike="sngStrike" dirty="0" smtClean="0">
                <a:solidFill>
                  <a:srgbClr val="FF0000"/>
                </a:solidFill>
              </a:rPr>
              <a:t>[if feasible], </a:t>
            </a:r>
            <a:r>
              <a:rPr lang="en-US" altLang="zh-CN" sz="1200" dirty="0" smtClean="0"/>
              <a:t>enable UL 256QAM for FR2 (RAN4)</a:t>
            </a:r>
            <a:endParaRPr lang="zh-CN" altLang="zh-CN" sz="1200" dirty="0" smtClean="0"/>
          </a:p>
          <a:p>
            <a:pPr lvl="1" hangingPunct="0">
              <a:buFont typeface="Arial" pitchFamily="34" charset="0"/>
              <a:buChar char="•"/>
            </a:pPr>
            <a:r>
              <a:rPr lang="en-US" altLang="zh-CN" sz="1200" dirty="0" smtClean="0"/>
              <a:t>Study the gain, operating SNR, phase noise model and implementation aspects</a:t>
            </a:r>
            <a:endParaRPr lang="zh-CN" altLang="zh-CN" sz="1200" dirty="0" smtClean="0"/>
          </a:p>
          <a:p>
            <a:pPr lvl="1" hangingPunct="0">
              <a:buFont typeface="Arial" pitchFamily="34" charset="0"/>
              <a:buChar char="•"/>
            </a:pPr>
            <a:r>
              <a:rPr lang="en-US" altLang="zh-CN" sz="1200" dirty="0" smtClean="0"/>
              <a:t>Specify the UE RF requirements</a:t>
            </a:r>
            <a:endParaRPr lang="zh-CN" altLang="zh-CN" sz="1200" dirty="0" smtClean="0"/>
          </a:p>
          <a:p>
            <a:pPr lvl="1" hangingPunct="0">
              <a:buFont typeface="Arial" pitchFamily="34" charset="0"/>
              <a:buChar char="•"/>
            </a:pPr>
            <a:r>
              <a:rPr lang="en-US" altLang="zh-CN" sz="1200" dirty="0" smtClean="0"/>
              <a:t>Specify the BS demodulation performance</a:t>
            </a:r>
            <a:endParaRPr lang="zh-CN" altLang="zh-CN" sz="1200" dirty="0" smtClean="0"/>
          </a:p>
          <a:p>
            <a:pPr lvl="1" hangingPunct="0">
              <a:buFont typeface="Arial" pitchFamily="34" charset="0"/>
              <a:buChar char="•"/>
            </a:pPr>
            <a:r>
              <a:rPr lang="en-US" altLang="zh-CN" sz="1200" dirty="0" smtClean="0"/>
              <a:t>Targeted power classes are PC1 and PC5 device types of UE are CPE/FWA </a:t>
            </a:r>
            <a:r>
              <a:rPr lang="en-US" altLang="zh-CN" sz="1200" strike="sngStrike" dirty="0" smtClean="0">
                <a:solidFill>
                  <a:srgbClr val="FF0000"/>
                </a:solidFill>
              </a:rPr>
              <a:t>[only].</a:t>
            </a:r>
          </a:p>
          <a:p>
            <a:pPr hangingPunct="0"/>
            <a:r>
              <a:rPr lang="en-GB" altLang="zh-CN" sz="1200" b="1" dirty="0" smtClean="0"/>
              <a:t>Beam correspondence requirements for RRC_INACTIVE and initial access</a:t>
            </a:r>
            <a:endParaRPr lang="zh-CN" altLang="zh-CN" sz="1200" dirty="0" smtClean="0"/>
          </a:p>
          <a:p>
            <a:pPr lvl="0" hangingPunct="0">
              <a:buFont typeface="Arial" pitchFamily="34" charset="0"/>
              <a:buChar char="•"/>
            </a:pPr>
            <a:r>
              <a:rPr lang="en-US" altLang="zh-CN" sz="1200" strike="sngStrike" dirty="0" smtClean="0">
                <a:solidFill>
                  <a:srgbClr val="FF0000"/>
                </a:solidFill>
              </a:rPr>
              <a:t>[</a:t>
            </a:r>
            <a:r>
              <a:rPr lang="en-US" altLang="zh-CN" sz="1200" dirty="0" smtClean="0"/>
              <a:t>Study the need and how to specify beam correspondence requirements</a:t>
            </a:r>
            <a:r>
              <a:rPr lang="en-US" altLang="zh-CN" sz="1200" strike="sngStrike" dirty="0" smtClean="0">
                <a:solidFill>
                  <a:srgbClr val="FF0000"/>
                </a:solidFill>
              </a:rPr>
              <a:t>[/verification] </a:t>
            </a:r>
            <a:r>
              <a:rPr lang="en-US" altLang="zh-CN" sz="1200" dirty="0" smtClean="0"/>
              <a:t>for RRC_INACTIVE and initial access</a:t>
            </a:r>
            <a:r>
              <a:rPr lang="en-US" altLang="zh-CN" sz="1200" strike="sngStrike" dirty="0" smtClean="0">
                <a:solidFill>
                  <a:srgbClr val="FF0000"/>
                </a:solidFill>
              </a:rPr>
              <a:t>]</a:t>
            </a:r>
            <a:endParaRPr lang="zh-CN" altLang="zh-CN" sz="1200" strike="sngStrike" dirty="0" smtClean="0">
              <a:solidFill>
                <a:srgbClr val="FF0000"/>
              </a:solidFill>
            </a:endParaRPr>
          </a:p>
          <a:p>
            <a:pPr lvl="0" hangingPunct="0">
              <a:buFont typeface="Arial" pitchFamily="34" charset="0"/>
              <a:buChar char="•"/>
            </a:pPr>
            <a:r>
              <a:rPr lang="en-US" altLang="zh-CN" sz="1200" dirty="0" smtClean="0"/>
              <a:t>Specify UE beam correspondence requirements for initial access and RRC_INACTIVE state, for the UE support SSB-based without UL beam sweeping [RAN4</a:t>
            </a:r>
            <a:r>
              <a:rPr lang="en-US" altLang="zh-CN" sz="1200" strike="sngStrike" dirty="0" smtClean="0">
                <a:solidFill>
                  <a:srgbClr val="FF0000"/>
                </a:solidFill>
              </a:rPr>
              <a:t> RF</a:t>
            </a:r>
            <a:r>
              <a:rPr lang="en-US" altLang="zh-CN" sz="1200" dirty="0" smtClean="0"/>
              <a:t>]</a:t>
            </a:r>
            <a:endParaRPr lang="zh-CN" altLang="zh-CN" sz="1200" dirty="0" smtClean="0"/>
          </a:p>
          <a:p>
            <a:pPr lvl="0" hangingPunct="0">
              <a:buFont typeface="Arial" pitchFamily="34" charset="0"/>
              <a:buChar char="•"/>
            </a:pPr>
            <a:r>
              <a:rPr lang="en-US" altLang="zh-CN" sz="1200" dirty="0" smtClean="0"/>
              <a:t>For RRC_INACTIVE at least </a:t>
            </a:r>
            <a:r>
              <a:rPr lang="en-US" altLang="zh-CN" sz="1200" strike="sngStrike" dirty="0" smtClean="0">
                <a:solidFill>
                  <a:srgbClr val="FF0000"/>
                </a:solidFill>
              </a:rPr>
              <a:t>[</a:t>
            </a:r>
            <a:r>
              <a:rPr lang="en-US" altLang="zh-CN" sz="1200" dirty="0" smtClean="0"/>
              <a:t>necessary</a:t>
            </a:r>
            <a:r>
              <a:rPr lang="en-US" altLang="zh-CN" sz="1200" strike="sngStrike" dirty="0" smtClean="0">
                <a:solidFill>
                  <a:srgbClr val="FF0000"/>
                </a:solidFill>
              </a:rPr>
              <a:t>]</a:t>
            </a:r>
            <a:r>
              <a:rPr lang="en-US" altLang="zh-CN" sz="1200" dirty="0" smtClean="0"/>
              <a:t> requirements for Random Access SDT and Configured Grant SDT</a:t>
            </a:r>
            <a:endParaRPr lang="zh-CN" altLang="zh-CN" sz="1200" dirty="0" smtClean="0"/>
          </a:p>
          <a:p>
            <a:pPr lvl="1" hangingPunct="0">
              <a:buFont typeface="Arial" pitchFamily="34" charset="0"/>
              <a:buChar char="•"/>
            </a:pPr>
            <a:r>
              <a:rPr lang="en-US" altLang="zh-CN" sz="1200" dirty="0" smtClean="0"/>
              <a:t>It's not precluded for other transmission within RRC_INACTIVE state</a:t>
            </a:r>
            <a:endParaRPr lang="zh-CN" altLang="zh-CN" sz="1200" dirty="0" smtClean="0"/>
          </a:p>
          <a:p>
            <a:pPr lvl="1" hangingPunct="0">
              <a:buFont typeface="Arial" pitchFamily="34" charset="0"/>
              <a:buChar char="•"/>
            </a:pPr>
            <a:r>
              <a:rPr lang="en-US" altLang="zh-CN" sz="1200" dirty="0" smtClean="0"/>
              <a:t>For initial access, </a:t>
            </a:r>
            <a:r>
              <a:rPr lang="en-US" altLang="zh-CN" sz="1200" strike="sngStrike" dirty="0" smtClean="0">
                <a:solidFill>
                  <a:srgbClr val="FF0000"/>
                </a:solidFill>
              </a:rPr>
              <a:t>[</a:t>
            </a:r>
            <a:r>
              <a:rPr lang="en-US" altLang="zh-CN" sz="1200" dirty="0" smtClean="0"/>
              <a:t>necessary</a:t>
            </a:r>
            <a:r>
              <a:rPr lang="en-US" altLang="zh-CN" sz="1200" strike="sngStrike" dirty="0" smtClean="0">
                <a:solidFill>
                  <a:srgbClr val="FF0000"/>
                </a:solidFill>
              </a:rPr>
              <a:t>]</a:t>
            </a:r>
            <a:r>
              <a:rPr lang="en-US" altLang="zh-CN" sz="1200" dirty="0" smtClean="0"/>
              <a:t> requirements verification of beam correspondence requirements based on msg1 spherical coverage (at least) </a:t>
            </a:r>
            <a:endParaRPr lang="zh-CN" altLang="zh-CN" sz="1200" dirty="0" smtClean="0"/>
          </a:p>
          <a:p>
            <a:pPr lvl="0" hangingPunct="0">
              <a:buFont typeface="Arial" pitchFamily="34" charset="0"/>
              <a:buChar char="•"/>
            </a:pPr>
            <a:r>
              <a:rPr lang="en-US" altLang="zh-CN" sz="1200" dirty="0" smtClean="0"/>
              <a:t>Study the potential impact on testability aspects (i.e., test time).</a:t>
            </a:r>
            <a:endParaRPr lang="zh-CN" altLang="zh-CN" sz="1200" dirty="0" smtClean="0"/>
          </a:p>
        </p:txBody>
      </p:sp>
    </p:spTree>
    <p:extLst>
      <p:ext uri="{BB962C8B-B14F-4D97-AF65-F5344CB8AC3E}">
        <p14:creationId xmlns="" xmlns:p14="http://schemas.microsoft.com/office/powerpoint/2010/main" val="1802352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9499DBCA-D146-4EAD-9F00-F0DB0FCCB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11" y="293618"/>
            <a:ext cx="7664534" cy="85725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Views on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FR2 multi-Rx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chain DL reception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0B8FC13-FA44-4598-AE3E-BC142C5E9363}"/>
              </a:ext>
            </a:extLst>
          </p:cNvPr>
          <p:cNvSpPr txBox="1"/>
          <p:nvPr/>
        </p:nvSpPr>
        <p:spPr>
          <a:xfrm>
            <a:off x="298175" y="1306300"/>
            <a:ext cx="8741465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Times New Roman" panose="02020603050405020304" pitchFamily="18" charset="0"/>
                <a:ea typeface="宋体" panose="02010600030101010101" pitchFamily="2" charset="-122"/>
                <a:cs typeface="微软雅黑"/>
              </a:rPr>
              <a:t>FR2 UEs with multi-beam simultaneous reception and multiple Rx chains can provide performance improvement.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Times New Roman" panose="02020603050405020304" pitchFamily="18" charset="0"/>
                <a:ea typeface="宋体" panose="02010600030101010101" pitchFamily="2" charset="-122"/>
                <a:cs typeface="微软雅黑"/>
              </a:rPr>
              <a:t>RAN1 already studied this in Rel-16 and Rel-17 MIMO WIs, but corresponding UE requirements have not been specified.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Times New Roman" panose="02020603050405020304" pitchFamily="18" charset="0"/>
                <a:ea typeface="宋体" panose="02010600030101010101" pitchFamily="2" charset="-122"/>
                <a:cs typeface="微软雅黑"/>
              </a:rPr>
              <a:t>Rel-18 FR2 HST also aims to specify the requirements for simultaneous multi-panel operation for train roof-mounted FR2 high power devices</a:t>
            </a:r>
            <a:r>
              <a:rPr lang="en-US" altLang="zh-CN" sz="1600" dirty="0" smtClean="0">
                <a:latin typeface="Times New Roman" panose="02020603050405020304" pitchFamily="18" charset="0"/>
                <a:ea typeface="宋体" panose="02010600030101010101" pitchFamily="2" charset="-122"/>
                <a:cs typeface="微软雅黑"/>
              </a:rPr>
              <a:t>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Times New Roman" panose="02020603050405020304" pitchFamily="18" charset="0"/>
                <a:ea typeface="宋体" panose="02010600030101010101" pitchFamily="2" charset="-122"/>
                <a:cs typeface="微软雅黑"/>
              </a:rPr>
              <a:t>If core requirements of UEs with multi-panel reception for FR2 are specified, the corresponding OTA testing should also be studied to make this feature useful in commercial network.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1600" dirty="0" smtClean="0">
              <a:latin typeface="Times New Roman" panose="02020603050405020304" pitchFamily="18" charset="0"/>
              <a:ea typeface="宋体" panose="02010600030101010101" pitchFamily="2" charset="-122"/>
              <a:cs typeface="微软雅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6956" y="3840478"/>
            <a:ext cx="820972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 2: Study FR2 multi-panel reception requirements and can be considered as one objective of FR2 enhancement WI.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3: OTA testing for FR2 multi-panel reception can be considered as one objective of OTA testing WI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zh-CN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7999608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32420</TotalTime>
  <Words>430</Words>
  <Application>Microsoft Office PowerPoint</Application>
  <PresentationFormat>全屏显示(16:9)</PresentationFormat>
  <Paragraphs>35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自定义设计</vt:lpstr>
      <vt:lpstr>Discussion on FR2 RF Enhancements</vt:lpstr>
      <vt:lpstr>Background</vt:lpstr>
      <vt:lpstr>Views on NR RF requirements enhancement for frequency range 2 (FR2)</vt:lpstr>
      <vt:lpstr>Views on FR2 multi-Rx chain DL reception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FR1 RF Enhancements</dc:title>
  <dc:creator>cmcc</dc:creator>
  <cp:lastModifiedBy>cmcc</cp:lastModifiedBy>
  <cp:revision>18</cp:revision>
  <cp:lastPrinted>2017-03-17T07:13:55Z</cp:lastPrinted>
  <dcterms:created xsi:type="dcterms:W3CDTF">2014-03-06T02:43:37Z</dcterms:created>
  <dcterms:modified xsi:type="dcterms:W3CDTF">2022-03-10T10:41:03Z</dcterms:modified>
</cp:coreProperties>
</file>