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1"/>
  </p:notesMasterIdLst>
  <p:sldIdLst>
    <p:sldId id="376" r:id="rId2"/>
    <p:sldId id="1940" r:id="rId3"/>
    <p:sldId id="1975" r:id="rId4"/>
    <p:sldId id="1976" r:id="rId5"/>
    <p:sldId id="1977" r:id="rId6"/>
    <p:sldId id="1978" r:id="rId7"/>
    <p:sldId id="1980" r:id="rId8"/>
    <p:sldId id="1981" r:id="rId9"/>
    <p:sldId id="34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dong Sun(vivo)" initials="XS" lastIdx="1" clrIdx="0">
    <p:extLst>
      <p:ext uri="{19B8F6BF-5375-455C-9EA6-DF929625EA0E}">
        <p15:presenceInfo xmlns:p15="http://schemas.microsoft.com/office/powerpoint/2012/main" userId="S::11048229@vivo.com::a67beb8c-5d5a-4675-9e35-acc480cb4d02" providerId="AD"/>
      </p:ext>
    </p:extLst>
  </p:cmAuthor>
  <p:cmAuthor id="2" name="Dongru LI (李东儒)" initials="DL(" lastIdx="2" clrIdx="1">
    <p:extLst>
      <p:ext uri="{19B8F6BF-5375-455C-9EA6-DF929625EA0E}">
        <p15:presenceInfo xmlns:p15="http://schemas.microsoft.com/office/powerpoint/2012/main" userId="S-1-5-21-2660122827-3251746268-3620619969-869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77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139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49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1058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547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629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93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297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13" name="内容占位符 6">
            <a:extLst>
              <a:ext uri="{FF2B5EF4-FFF2-40B4-BE49-F238E27FC236}">
                <a16:creationId xmlns:a16="http://schemas.microsoft.com/office/drawing/2014/main" id="{A06387B0-1FD4-4972-A33D-6514FF73427C}"/>
              </a:ext>
            </a:extLst>
          </p:cNvPr>
          <p:cNvSpPr txBox="1">
            <a:spLocks/>
          </p:cNvSpPr>
          <p:nvPr/>
        </p:nvSpPr>
        <p:spPr>
          <a:xfrm>
            <a:off x="630976" y="2341823"/>
            <a:ext cx="8994805" cy="2622508"/>
          </a:xfrm>
          <a:prstGeom prst="rect">
            <a:avLst/>
          </a:prstGeom>
          <a:solidFill>
            <a:srgbClr val="415FFF"/>
          </a:solidFill>
          <a:ln>
            <a:solidFill>
              <a:srgbClr val="415FFF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35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" b="0" i="0" kern="1200">
                <a:solidFill>
                  <a:schemeClr val="accent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#95-e                                                                                             RP-220592</a:t>
            </a:r>
          </a:p>
          <a:p>
            <a:r>
              <a:rPr lang="en-GB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Meeting, 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 17</a:t>
            </a:r>
            <a:r>
              <a:rPr lang="en-US" altLang="zh-CN" sz="16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23</a:t>
            </a:r>
            <a:r>
              <a:rPr lang="en-US" altLang="zh-CN" sz="16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2022</a:t>
            </a:r>
          </a:p>
          <a:p>
            <a:endParaRPr lang="zh-CN" altLang="zh-CN" sz="1600" dirty="0">
              <a:solidFill>
                <a:schemeClr val="bg1"/>
              </a:solidFill>
              <a:highlight>
                <a:srgbClr val="FFFF00"/>
              </a:highlight>
            </a:endParaRPr>
          </a:p>
          <a:p>
            <a:endParaRPr lang="zh-CN" altLang="en-US" dirty="0"/>
          </a:p>
        </p:txBody>
      </p:sp>
      <p:sp>
        <p:nvSpPr>
          <p:cNvPr id="14" name="文本占位符 4">
            <a:extLst>
              <a:ext uri="{FF2B5EF4-FFF2-40B4-BE49-F238E27FC236}">
                <a16:creationId xmlns:a16="http://schemas.microsoft.com/office/drawing/2014/main" id="{AF83C440-864C-424C-A163-11454AB35A2F}"/>
              </a:ext>
            </a:extLst>
          </p:cNvPr>
          <p:cNvSpPr txBox="1">
            <a:spLocks/>
          </p:cNvSpPr>
          <p:nvPr/>
        </p:nvSpPr>
        <p:spPr>
          <a:xfrm>
            <a:off x="753525" y="3185990"/>
            <a:ext cx="8734604" cy="456860"/>
          </a:xfrm>
          <a:prstGeom prst="rect">
            <a:avLst/>
          </a:prstGeom>
          <a:solidFill>
            <a:srgbClr val="415FFF"/>
          </a:solidFill>
          <a:ln>
            <a:solidFill>
              <a:srgbClr val="415FFF"/>
            </a:solidFill>
          </a:ln>
        </p:spPr>
        <p:txBody>
          <a:bodyPr vert="horz" lIns="0" tIns="0" rIns="0" bIns="0" rtlCol="0" anchor="ctr">
            <a:noAutofit/>
          </a:bodyPr>
          <a:lstStyle>
            <a:lvl1pPr marL="0" indent="0" algn="l" defTabSz="914355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b="0" i="0" kern="120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Views on RAN4 Rel-18 Package</a:t>
            </a:r>
            <a:endParaRPr lang="en-US" altLang="zh-CN" sz="3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占位符 2">
            <a:extLst>
              <a:ext uri="{FF2B5EF4-FFF2-40B4-BE49-F238E27FC236}">
                <a16:creationId xmlns:a16="http://schemas.microsoft.com/office/drawing/2014/main" id="{15C50FAB-23E4-45DD-BED7-3E76CECB7E2F}"/>
              </a:ext>
            </a:extLst>
          </p:cNvPr>
          <p:cNvSpPr txBox="1">
            <a:spLocks/>
          </p:cNvSpPr>
          <p:nvPr/>
        </p:nvSpPr>
        <p:spPr>
          <a:xfrm>
            <a:off x="753525" y="4243371"/>
            <a:ext cx="3709464" cy="607346"/>
          </a:xfrm>
          <a:prstGeom prst="rect">
            <a:avLst/>
          </a:prstGeom>
          <a:solidFill>
            <a:srgbClr val="415FFF"/>
          </a:solidFill>
          <a:ln>
            <a:solidFill>
              <a:srgbClr val="415FFF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 kern="120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Source: vivo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Agenda Item: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9.1.4</a:t>
            </a:r>
          </a:p>
        </p:txBody>
      </p:sp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165682"/>
            <a:ext cx="11240992" cy="57526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Based on the pre-meeting discussions in email thread [RAN95e-RAN4-R18Prep-01] (summary in RP-220019, draft WID in RP-220053), we share further views on down-selection of Rel-18 FR1 RF working scope: 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should be </a:t>
            </a:r>
            <a:r>
              <a:rPr lang="en-US" altLang="zh-CN" sz="18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included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in the WID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Enable 4Tx on a single carrier for CPE/FWA/vehicle/industrial devices</a:t>
            </a:r>
          </a:p>
          <a:p>
            <a:pPr lvl="4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Focus on TDD bands in Rel-18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Enable [6Rx and] 8Rx for CPE/FWA/vehicle/industrial devices</a:t>
            </a:r>
            <a:r>
              <a:rPr lang="zh-CN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4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Focus on TDD bands in Rel-18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should be </a:t>
            </a:r>
            <a:r>
              <a:rPr lang="en-US" altLang="zh-CN" sz="18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further discussed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Investigate the feasibility of lower MSD for inter-band CA/EN-DC/[DC] combinations</a:t>
            </a:r>
          </a:p>
          <a:p>
            <a:pPr lvl="4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This should be a Study phase</a:t>
            </a:r>
          </a:p>
          <a:p>
            <a:pPr lvl="4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RAN plenary check point for this scope is needed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can be </a:t>
            </a:r>
            <a:r>
              <a:rPr lang="en-US" altLang="zh-CN" sz="1800" dirty="0">
                <a:highlight>
                  <a:srgbClr val="808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dropped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Investigate 6Rx on higher frequency bands targeting at support of smartphone 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Study and specify requirements to support 3Tx for smartphone</a:t>
            </a:r>
          </a:p>
          <a:p>
            <a:pPr marL="597694" lvl="2" indent="-28575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spcBef>
                <a:spcPts val="1000"/>
              </a:spcBef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FR1 UE RF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732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165682"/>
            <a:ext cx="11240992" cy="57526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Based on the pre-meeting discussions in email thread [RAN95e-RAN4-R18Prep-02] (summary in RP-220020, draft WID in RP-220056), we share further views on down-selection of Rel-18 FR2 RF working scope: 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should be </a:t>
            </a:r>
            <a:r>
              <a:rPr lang="en-US" altLang="zh-CN" sz="18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included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in the WID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Investigate and if feasible, enable UL 256QAM for FR2 CPE/FWA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Inter-band and intra-band DL/UL CA/DC RF enhancement in FR2-1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Rel-17 leftovers if identified and agreed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should be </a:t>
            </a:r>
            <a:r>
              <a:rPr lang="en-US" altLang="zh-CN" sz="18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further discussed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Beam correspondence requirements for RRC_INACTIVE and initial access</a:t>
            </a:r>
          </a:p>
          <a:p>
            <a:pPr lvl="4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This should be a Study phase</a:t>
            </a:r>
          </a:p>
          <a:p>
            <a:pPr lvl="4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RAN plenary check point for this scope is needed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can be </a:t>
            </a:r>
            <a:r>
              <a:rPr lang="en-US" altLang="zh-CN" sz="1800" dirty="0">
                <a:highlight>
                  <a:srgbClr val="808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dropped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RF enhancement in FR2-1 for 39GHz band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Enhanced switching time (ON/ON transient time)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Power-control tolerance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Achieving better FR2 coverage and/or performance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7694" lvl="2" indent="-28575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spcBef>
                <a:spcPts val="1000"/>
              </a:spcBef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FR2 UE RF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70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165682"/>
            <a:ext cx="11240992" cy="57526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Based on the pre-meeting discussions in email thread [RAN95e-RAN4-R18Prep-02] (summary in RP-220020, draft WID in RP-220057), we share detailed views on Rel-18 </a:t>
            </a:r>
            <a:r>
              <a:rPr lang="fr-FR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FR2 multi-</a:t>
            </a:r>
            <a:r>
              <a:rPr lang="fr-FR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  <a:r>
              <a:rPr lang="fr-FR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chain</a:t>
            </a:r>
            <a:r>
              <a:rPr lang="fr-FR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DL </a:t>
            </a:r>
            <a:r>
              <a:rPr lang="fr-FR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reception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WID in our paper RP-220593,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some</a:t>
            </a:r>
            <a:r>
              <a:rPr lang="zh-CN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highlights: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Keep the basic objectives applicability and RF requirements scope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Refine the RRM requirements objectives, e.g.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Specify TCI switching delay requirements for dual-TCI case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zh-CN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Study timing difference from different directions, and if necessary, specify new Rx timing requirements (e.g. similar to MRTD)</a:t>
            </a:r>
            <a:endParaRPr lang="zh-CN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Study and if necessary, specify enhancements to L3 and/or L1 measurements considering reduced beam sweeping factors.</a:t>
            </a:r>
            <a:endParaRPr lang="zh-CN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Study and if necessary, specify enhancements BFR and RLM requirements for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mTRP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with simultaneous dual-TCI reception.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Other RRM requirements, if necessary</a:t>
            </a:r>
            <a:endParaRPr lang="zh-CN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Refine and simplify performance requirements objective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7694" lvl="2" indent="-28575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spcBef>
                <a:spcPts val="1000"/>
              </a:spcBef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FR2 </a:t>
            </a:r>
            <a:r>
              <a:rPr lang="fr-FR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multi-</a:t>
            </a:r>
            <a:r>
              <a:rPr lang="fr-FR" altLang="zh-CN" sz="2600" b="1" dirty="0" err="1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Rx</a:t>
            </a:r>
            <a:r>
              <a:rPr lang="fr-FR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 </a:t>
            </a:r>
            <a:r>
              <a:rPr lang="fr-FR" altLang="zh-CN" sz="2600" b="1" dirty="0" err="1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chain</a:t>
            </a:r>
            <a:r>
              <a:rPr lang="fr-FR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 DL </a:t>
            </a:r>
            <a:r>
              <a:rPr lang="fr-FR" altLang="zh-CN" sz="2600" b="1" dirty="0" err="1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reception</a:t>
            </a:r>
            <a:endParaRPr lang="en-US" altLang="zh-CN" sz="2600" b="1" dirty="0">
              <a:latin typeface="Arial" panose="020B0604020202020204" pitchFamily="34" charset="0"/>
              <a:ea typeface="vivo type CN简 Regular" panose="02000500000000000000" pitchFamily="50" charset="-122"/>
              <a:cs typeface="Arial" panose="020B0604020202020204" pitchFamily="34" charset="0"/>
            </a:endParaRP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193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165682"/>
            <a:ext cx="11240992" cy="57526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Based on the pre-meeting discussions in email thread [RAN95e-RAN4-R18Prep-02] (summary in RP-220021, draft WID in RP-220051), we share further views on down-selection of Rel-18 RRM enhancement working scope: 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should be </a:t>
            </a:r>
            <a:r>
              <a:rPr lang="en-US" altLang="zh-CN" sz="18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included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in the WID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FR2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SCell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activation delay reduction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Define RRM requirements for FR1-FR1 NR-DC scenarios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TCI switching enhancements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Define HO with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PSCell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requirements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should be </a:t>
            </a:r>
            <a:r>
              <a:rPr lang="en-US" altLang="zh-CN" sz="18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further discussed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Cell identification and measurement delay reduction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can be </a:t>
            </a:r>
            <a:r>
              <a:rPr lang="en-US" altLang="zh-CN" sz="1800" dirty="0">
                <a:highlight>
                  <a:srgbClr val="808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dropped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FR2 BWP switching time enhancements</a:t>
            </a:r>
          </a:p>
          <a:p>
            <a:pPr marL="228600" lvl="3" indent="-228600" fontAlgn="ctr">
              <a:lnSpc>
                <a:spcPct val="100000"/>
              </a:lnSpc>
              <a:spcBef>
                <a:spcPts val="0"/>
              </a:spcBef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3" indent="-228600" fontAlgn="ctr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We share detailed views on Rel-18 </a:t>
            </a:r>
            <a:r>
              <a:rPr lang="fr-FR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RRM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WID in our paper RP-220594</a:t>
            </a:r>
          </a:p>
          <a:p>
            <a:pPr marL="228600" lvl="3" indent="-228600" fontAlgn="ctr">
              <a:lnSpc>
                <a:spcPct val="100000"/>
              </a:lnSpc>
              <a:spcBef>
                <a:spcPts val="0"/>
              </a:spcBef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RRM enhancements 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691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165682"/>
            <a:ext cx="11240992" cy="57526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Based on the pre-meeting discussions in email thread [RAN95e-RAN4-R18Prep-02] (summary in RP-220021, draft WID in RP-220052), we share further views on down-selection of Rel-18 Measurement gap enhancement working scope: 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should be </a:t>
            </a:r>
            <a:r>
              <a:rPr lang="en-US" altLang="zh-CN" sz="18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included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in the WID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Enhancements of pre-configured MGs, multiple concurrent MGs and NCSG</a:t>
            </a:r>
          </a:p>
          <a:p>
            <a:pPr lvl="4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Joint requirements for pre-configured MG, concurrent MG and NCSG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NR SSB-based inter-frequency and intra-frequency measurements without gaps for UEs reporting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NeedForGapsInfoNR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IE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Inter-RAT NR and [LTE] measurement without gaps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3" indent="-228600" fontAlgn="ctr">
              <a:lnSpc>
                <a:spcPct val="100000"/>
              </a:lnSpc>
              <a:spcBef>
                <a:spcPts val="0"/>
              </a:spcBef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3" indent="-228600" fontAlgn="ctr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We share detailed views on Rel-18 </a:t>
            </a:r>
            <a:r>
              <a:rPr lang="fr-FR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Measurement</a:t>
            </a:r>
            <a:r>
              <a:rPr lang="fr-FR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gap WID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our paper RP-220594</a:t>
            </a:r>
          </a:p>
          <a:p>
            <a:pPr marL="228600" lvl="3" indent="-228600" fontAlgn="ctr">
              <a:lnSpc>
                <a:spcPct val="100000"/>
              </a:lnSpc>
              <a:spcBef>
                <a:spcPts val="0"/>
              </a:spcBef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Measurement gap enhancements 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316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165682"/>
            <a:ext cx="11240992" cy="57526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Based on the pre-meeting discussions in email thread [RAN95e-RAN4-R18Prep-05] (summary in RP-220023, draft WID in RP-220054), we share further views on down-selection of Rel-18 OTA working scope: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should be </a:t>
            </a:r>
            <a:r>
              <a:rPr lang="en-US" altLang="zh-CN" sz="18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included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in the SID for March Rel-18 RAN4 package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FR2-1 OTA testing for UEs with multi-panel reception and 4DL layer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should be </a:t>
            </a:r>
            <a:r>
              <a:rPr lang="en-US" altLang="zh-CN" sz="18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further discussed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Dynamic OTA testing method for FR2-1 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can be </a:t>
            </a:r>
            <a:r>
              <a:rPr lang="en-US" altLang="zh-CN" sz="1800" dirty="0">
                <a:highlight>
                  <a:srgbClr val="808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dropped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, further discussion may happen in RAN5: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FR2 testing framework for FWA devices (PC1/PC5)</a:t>
            </a:r>
          </a:p>
          <a:p>
            <a:pPr marL="228600" lvl="3" indent="-228600" fontAlgn="ctr">
              <a:lnSpc>
                <a:spcPct val="100000"/>
              </a:lnSpc>
              <a:spcBef>
                <a:spcPts val="0"/>
              </a:spcBef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3" indent="-228600" fontAlgn="ctr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We agree with the moderator’s WF:</a:t>
            </a:r>
          </a:p>
          <a:p>
            <a:pPr marL="546100" lvl="4" indent="-228600" fontAlgn="ctr">
              <a:lnSpc>
                <a:spcPct val="100000"/>
              </a:lnSpc>
              <a:spcBef>
                <a:spcPts val="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Topic/Area #5: Further discussion on Rel-17 OTA leftovers and follow-up work for ongoing Rel-17 SISO OTA and MIMO OTA work can be discussed separately in September RAN Plenary for Rel-18.</a:t>
            </a:r>
          </a:p>
          <a:p>
            <a:pPr marL="546100" lvl="4" indent="-228600" fontAlgn="ctr">
              <a:lnSpc>
                <a:spcPct val="100000"/>
              </a:lnSpc>
              <a:spcBef>
                <a:spcPts val="0"/>
              </a:spcBef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3" indent="-228600" fontAlgn="ctr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We share detailed views on Rel-18 OTA topics in our paper RP-220595</a:t>
            </a:r>
          </a:p>
          <a:p>
            <a:pPr marL="228600" lvl="3" indent="-228600" fontAlgn="ctr">
              <a:lnSpc>
                <a:spcPct val="100000"/>
              </a:lnSpc>
              <a:spcBef>
                <a:spcPts val="0"/>
              </a:spcBef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OTA testing enhancements 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874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165682"/>
            <a:ext cx="11240992" cy="57526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Based on the pre-meeting discussions in email thread [RAN95e-RAN4-R18Prep-06/05] (summary in RP-220024/RP-220023, and draft WID/SIDs), we share further views on other items: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following working scope should be </a:t>
            </a:r>
            <a:r>
              <a:rPr lang="en-US" altLang="zh-CN" sz="18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included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in Rel-18 RAN4 package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BS/UE EMC enhancements for NR and LTE (WI)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Simplification of band combination specification (SI)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NR BS RF requirement evolution for NR (WI)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Air-to-ground network for NR (WI)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HAPS for NR (WI)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FR2 HST enhancement (WI)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700/800/900MHz band combinations (SI)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Support of intra-band non-collocated EN-DC/NR-CA deployment (WI)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spcBef>
                <a:spcPts val="30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Other Rel-18 items 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40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15419</TotalTime>
  <Words>978</Words>
  <Application>Microsoft Office PowerPoint</Application>
  <PresentationFormat>宽屏</PresentationFormat>
  <Paragraphs>145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Helvetica Neue</vt:lpstr>
      <vt:lpstr>Helvetica Neue Medium</vt:lpstr>
      <vt:lpstr>Vivo</vt:lpstr>
      <vt:lpstr>vivo Bold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微软雅黑</vt:lpstr>
      <vt:lpstr>Arial</vt:lpstr>
      <vt:lpstr>Calibri</vt:lpstr>
      <vt:lpstr>Calibri Light</vt:lpstr>
      <vt:lpstr>Times New Roman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vivo</dc:creator>
  <cp:lastModifiedBy>vivo</cp:lastModifiedBy>
  <cp:revision>1129</cp:revision>
  <dcterms:created xsi:type="dcterms:W3CDTF">2019-03-21T01:16:59Z</dcterms:created>
  <dcterms:modified xsi:type="dcterms:W3CDTF">2022-03-11T03:26:35Z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