
<file path=[Content_Types].xml><?xml version="1.0" encoding="utf-8"?>
<Types xmlns="http://schemas.openxmlformats.org/package/2006/content-types">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10"/>
  </p:notesMasterIdLst>
  <p:handoutMasterIdLst>
    <p:handoutMasterId r:id="rId11"/>
  </p:handoutMasterIdLst>
  <p:sldIdLst>
    <p:sldId id="522" r:id="rId2"/>
    <p:sldId id="525" r:id="rId3"/>
    <p:sldId id="536" r:id="rId4"/>
    <p:sldId id="537" r:id="rId5"/>
    <p:sldId id="538" r:id="rId6"/>
    <p:sldId id="539" r:id="rId7"/>
    <p:sldId id="534" r:id="rId8"/>
    <p:sldId id="523" r:id="rId9"/>
  </p:sldIdLst>
  <p:sldSz cx="9144000" cy="5143500" type="screen16x9"/>
  <p:notesSz cx="6797675" cy="9928225"/>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u Shengnan" initials="lsn"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3759"/>
    <a:srgbClr val="0000FF"/>
    <a:srgbClr val="0070C0"/>
    <a:srgbClr val="F86817"/>
    <a:srgbClr val="FF6600"/>
    <a:srgbClr val="D9D9D9"/>
    <a:srgbClr val="046589"/>
    <a:srgbClr val="D6BF00"/>
    <a:srgbClr val="E93C3F"/>
    <a:srgbClr val="67CD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031" autoAdjust="0"/>
    <p:restoredTop sz="93904" autoAdjust="0"/>
  </p:normalViewPr>
  <p:slideViewPr>
    <p:cSldViewPr>
      <p:cViewPr varScale="1">
        <p:scale>
          <a:sx n="89" d="100"/>
          <a:sy n="89" d="100"/>
        </p:scale>
        <p:origin x="90" y="1002"/>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2022/3/10</a:t>
            </a:fld>
            <a:endParaRPr lang="zh-CN" altLang="en-US"/>
          </a:p>
        </p:txBody>
      </p:sp>
      <p:sp>
        <p:nvSpPr>
          <p:cNvPr id="4" name="页脚占位符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3/10/2022</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6"/>
            <a:ext cx="7772400" cy="1102519"/>
          </a:xfrm>
          <a:prstGeom prst="rect">
            <a:avLst/>
          </a:prstGeom>
        </p:spPr>
        <p:txBody>
          <a:bodyPr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0"/>
            <a:ext cx="1828800" cy="385763"/>
          </a:xfrm>
          <a:prstGeom prst="rect">
            <a:avLst/>
          </a:prstGeom>
          <a:noFill/>
          <a:ln w="9525">
            <a:noFill/>
            <a:miter lim="800000"/>
            <a:headEnd/>
            <a:tailEnd/>
          </a:ln>
          <a:effectLst/>
        </p:spPr>
      </p:pic>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1"/>
            <a:ext cx="7416800" cy="519113"/>
          </a:xfrm>
          <a:prstGeom prst="rect">
            <a:avLst/>
          </a:prstGeom>
        </p:spPr>
        <p:txBody>
          <a:bodyPr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5" y="681039"/>
            <a:ext cx="8642350" cy="3913585"/>
          </a:xfrm>
          <a:prstGeom prst="rect">
            <a:avLst/>
          </a:prstGeom>
        </p:spPr>
        <p:txBody>
          <a:bodyPr/>
          <a:lstStyle>
            <a:lvl1pPr marL="263525" indent="-263525">
              <a:spcBef>
                <a:spcPts val="600"/>
              </a:spcBef>
              <a:buClr>
                <a:srgbClr val="FF6600"/>
              </a:buClr>
              <a:buFont typeface="Wingdings" pitchFamily="2" charset="2"/>
              <a:buChar char="n"/>
              <a:defRPr sz="2000"/>
            </a:lvl1pPr>
            <a:lvl2pPr marL="539750" indent="-276225">
              <a:spcBef>
                <a:spcPts val="600"/>
              </a:spcBef>
              <a:buClrTx/>
              <a:buFont typeface="Arial" pitchFamily="34" charset="0"/>
              <a:buChar char="»"/>
              <a:defRPr sz="1800"/>
            </a:lvl2pPr>
            <a:lvl3pPr marL="803275" indent="-263525">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1"/>
            <a:ext cx="7416800" cy="519113"/>
          </a:xfrm>
          <a:prstGeom prst="rect">
            <a:avLst/>
          </a:prstGeom>
        </p:spPr>
        <p:txBody>
          <a:bodyPr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8" y="681039"/>
            <a:ext cx="4244975" cy="3913585"/>
          </a:xfrm>
          <a:prstGeom prst="rect">
            <a:avLst/>
          </a:prstGeom>
        </p:spPr>
        <p:txBody>
          <a:bodyPr/>
          <a:lstStyle>
            <a:lvl1pPr marL="271463" indent="-271463">
              <a:spcBef>
                <a:spcPts val="600"/>
              </a:spcBef>
              <a:buClr>
                <a:srgbClr val="FF6600"/>
              </a:buClr>
              <a:buFont typeface="Wingdings" pitchFamily="2" charset="2"/>
              <a:buChar char="n"/>
              <a:defRPr sz="2000"/>
            </a:lvl1pPr>
            <a:lvl2pPr marL="539750" indent="-276225">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3" y="681039"/>
            <a:ext cx="4244975" cy="3913585"/>
          </a:xfrm>
          <a:prstGeom prst="rect">
            <a:avLst/>
          </a:prstGeom>
        </p:spPr>
        <p:txBody>
          <a:bodyPr/>
          <a:lstStyle>
            <a:lvl1pPr marL="271463" indent="-271463"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25" indent="-271463"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31800" y="3"/>
            <a:ext cx="6923454" cy="557213"/>
          </a:xfrm>
        </p:spPr>
        <p:txBody>
          <a:bodyPr>
            <a:normAutofit/>
          </a:bodyPr>
          <a:lstStyle>
            <a:lvl1pPr>
              <a:defRPr sz="1800" b="1">
                <a:latin typeface="+mn-ea"/>
                <a:ea typeface="+mn-ea"/>
              </a:defRPr>
            </a:lvl1pPr>
          </a:lstStyle>
          <a:p>
            <a:r>
              <a:rPr lang="zh-CN" altLang="en-US" dirty="0"/>
              <a:t>单击此处编辑母版标题样式</a:t>
            </a:r>
          </a:p>
        </p:txBody>
      </p:sp>
      <p:pic>
        <p:nvPicPr>
          <p:cNvPr id="6" name="图片 3"/>
          <p:cNvPicPr>
            <a:picLocks/>
          </p:cNvPicPr>
          <p:nvPr userDrawn="1"/>
        </p:nvPicPr>
        <p:blipFill>
          <a:blip r:embed="rId2" cstate="print"/>
          <a:srcRect l="59937" t="-26996" r="2" b="-2"/>
          <a:stretch>
            <a:fillRect/>
          </a:stretch>
        </p:blipFill>
        <p:spPr bwMode="auto">
          <a:xfrm>
            <a:off x="5553080" y="4969828"/>
            <a:ext cx="3153723" cy="34289"/>
          </a:xfrm>
          <a:prstGeom prst="rect">
            <a:avLst/>
          </a:prstGeom>
          <a:noFill/>
          <a:ln w="9525">
            <a:noFill/>
            <a:miter lim="800000"/>
            <a:headEnd/>
            <a:tailEnd/>
          </a:ln>
        </p:spPr>
      </p:pic>
      <p:pic>
        <p:nvPicPr>
          <p:cNvPr id="8" name="图片 3"/>
          <p:cNvPicPr>
            <a:picLocks/>
          </p:cNvPicPr>
          <p:nvPr userDrawn="1"/>
        </p:nvPicPr>
        <p:blipFill>
          <a:blip r:embed="rId2" cstate="print"/>
          <a:srcRect/>
          <a:stretch>
            <a:fillRect/>
          </a:stretch>
        </p:blipFill>
        <p:spPr bwMode="auto">
          <a:xfrm>
            <a:off x="431801" y="557213"/>
            <a:ext cx="8280400" cy="27000"/>
          </a:xfrm>
          <a:prstGeom prst="rect">
            <a:avLst/>
          </a:prstGeom>
          <a:noFill/>
          <a:ln w="9525">
            <a:noFill/>
            <a:miter lim="800000"/>
            <a:headEnd/>
            <a:tailEnd/>
          </a:ln>
        </p:spPr>
      </p:pic>
      <p:sp>
        <p:nvSpPr>
          <p:cNvPr id="13" name="Text Placeholder 2"/>
          <p:cNvSpPr>
            <a:spLocks noGrp="1"/>
          </p:cNvSpPr>
          <p:nvPr>
            <p:ph idx="1"/>
          </p:nvPr>
        </p:nvSpPr>
        <p:spPr>
          <a:xfrm>
            <a:off x="431803" y="742953"/>
            <a:ext cx="8274999" cy="3806189"/>
          </a:xfrm>
          <a:prstGeom prst="rect">
            <a:avLst/>
          </a:prstGeom>
        </p:spPr>
        <p:txBody>
          <a:bodyPr vert="horz" lIns="91430" tIns="71992" rIns="91430" bIns="71992"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17" name="灯片编号占位符 16"/>
          <p:cNvSpPr>
            <a:spLocks noGrp="1"/>
          </p:cNvSpPr>
          <p:nvPr>
            <p:ph type="sldNum" sz="quarter" idx="12"/>
          </p:nvPr>
        </p:nvSpPr>
        <p:spPr>
          <a:xfrm>
            <a:off x="7661565" y="4767265"/>
            <a:ext cx="853786" cy="236852"/>
          </a:xfrm>
        </p:spPr>
        <p:txBody>
          <a:bodyPr/>
          <a:lstStyle>
            <a:lvl1pPr>
              <a:defRPr sz="1050">
                <a:latin typeface="+mn-lt"/>
              </a:defRPr>
            </a:lvl1pPr>
          </a:lstStyle>
          <a:p>
            <a:fld id="{EB18039D-333D-4C78-BD46-91BE442BAA9A}" type="slidenum">
              <a:rPr lang="zh-CN" altLang="en-US" smtClean="0"/>
              <a:pPr/>
              <a:t>‹#›</a:t>
            </a:fld>
            <a:endParaRPr lang="zh-CN" altLang="en-US" dirty="0"/>
          </a:p>
        </p:txBody>
      </p:sp>
    </p:spTree>
    <p:extLst>
      <p:ext uri="{BB962C8B-B14F-4D97-AF65-F5344CB8AC3E}">
        <p14:creationId xmlns:p14="http://schemas.microsoft.com/office/powerpoint/2010/main" val="28297013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2" name="Rectangle 6"/>
          <p:cNvSpPr>
            <a:spLocks noGrp="1" noChangeArrowheads="1"/>
          </p:cNvSpPr>
          <p:nvPr>
            <p:ph type="sldNum" sz="quarter" idx="4"/>
          </p:nvPr>
        </p:nvSpPr>
        <p:spPr bwMode="auto">
          <a:xfrm>
            <a:off x="4054478" y="4818461"/>
            <a:ext cx="1223963" cy="1619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defTabSz="449263">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6" cstate="print"/>
          <a:srcRect/>
          <a:stretch>
            <a:fillRect/>
          </a:stretch>
        </p:blipFill>
        <p:spPr bwMode="auto">
          <a:xfrm>
            <a:off x="7632703" y="141686"/>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200" algn="l" rtl="0" eaLnBrk="1" fontAlgn="base" hangingPunct="1">
        <a:spcBef>
          <a:spcPct val="0"/>
        </a:spcBef>
        <a:spcAft>
          <a:spcPct val="0"/>
        </a:spcAft>
        <a:defRPr sz="3600">
          <a:solidFill>
            <a:srgbClr val="FF0000"/>
          </a:solidFill>
          <a:latin typeface="Arial" charset="0"/>
          <a:ea typeface="微软雅黑" pitchFamily="34" charset="-122"/>
        </a:defRPr>
      </a:lvl6pPr>
      <a:lvl7pPr marL="914400" algn="l" rtl="0" eaLnBrk="1" fontAlgn="base" hangingPunct="1">
        <a:spcBef>
          <a:spcPct val="0"/>
        </a:spcBef>
        <a:spcAft>
          <a:spcPct val="0"/>
        </a:spcAft>
        <a:defRPr sz="3600">
          <a:solidFill>
            <a:srgbClr val="FF0000"/>
          </a:solidFill>
          <a:latin typeface="Arial" charset="0"/>
          <a:ea typeface="微软雅黑" pitchFamily="34" charset="-122"/>
        </a:defRPr>
      </a:lvl7pPr>
      <a:lvl8pPr marL="1371600" algn="l" rtl="0" eaLnBrk="1" fontAlgn="base" hangingPunct="1">
        <a:spcBef>
          <a:spcPct val="0"/>
        </a:spcBef>
        <a:spcAft>
          <a:spcPct val="0"/>
        </a:spcAft>
        <a:defRPr sz="3600">
          <a:solidFill>
            <a:srgbClr val="FF0000"/>
          </a:solidFill>
          <a:latin typeface="Arial" charset="0"/>
          <a:ea typeface="微软雅黑" pitchFamily="34" charset="-122"/>
        </a:defRPr>
      </a:lvl8pPr>
      <a:lvl9pPr marL="1828800"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900" indent="-342900"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200" indent="-228600"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467544" y="1432057"/>
            <a:ext cx="8134672" cy="1077218"/>
          </a:xfrm>
        </p:spPr>
        <p:txBody>
          <a:bodyPr>
            <a:spAutoFit/>
          </a:bodyPr>
          <a:lstStyle/>
          <a:p>
            <a:r>
              <a:rPr lang="en-US" altLang="zh-CN" sz="3200" b="1" dirty="0"/>
              <a:t>Further enhancement of Private </a:t>
            </a:r>
            <a:r>
              <a:rPr lang="en-GB" sz="3200" b="1" dirty="0"/>
              <a:t>Network </a:t>
            </a:r>
            <a:r>
              <a:rPr lang="en-US" altLang="zh-CN" sz="3200" b="1" dirty="0"/>
              <a:t>for Rel-18</a:t>
            </a:r>
            <a:endParaRPr lang="zh-CN" altLang="en-US" sz="3200" b="1" dirty="0"/>
          </a:p>
        </p:txBody>
      </p:sp>
      <p:sp>
        <p:nvSpPr>
          <p:cNvPr id="4" name="Subtitle 3"/>
          <p:cNvSpPr>
            <a:spLocks noGrp="1"/>
          </p:cNvSpPr>
          <p:nvPr>
            <p:ph type="subTitle" sz="quarter" idx="1"/>
          </p:nvPr>
        </p:nvSpPr>
        <p:spPr>
          <a:xfrm>
            <a:off x="1371600" y="3579266"/>
            <a:ext cx="6400800" cy="864692"/>
          </a:xfrm>
        </p:spPr>
        <p:txBody>
          <a:bodyPr/>
          <a:lstStyle/>
          <a:p>
            <a:r>
              <a:rPr lang="en-US" altLang="zh-CN" sz="2000" dirty="0">
                <a:ea typeface="微软雅黑" panose="020B0503020204020204" pitchFamily="34" charset="-122"/>
              </a:rPr>
              <a:t>China Telecom</a:t>
            </a:r>
          </a:p>
          <a:p>
            <a:r>
              <a:rPr lang="en-US" altLang="zh-CN" sz="2000">
                <a:ea typeface="微软雅黑" panose="020B0503020204020204" pitchFamily="34" charset="-122"/>
              </a:rPr>
              <a:t>March </a:t>
            </a:r>
            <a:r>
              <a:rPr lang="en-US" altLang="zh-CN" sz="2000" dirty="0">
                <a:ea typeface="微软雅黑" panose="020B0503020204020204" pitchFamily="34" charset="-122"/>
              </a:rPr>
              <a:t>2022</a:t>
            </a:r>
            <a:endParaRPr lang="zh-CN" altLang="en-US" sz="2000" dirty="0">
              <a:ea typeface="微软雅黑" panose="020B0503020204020204" pitchFamily="34" charset="-122"/>
            </a:endParaRPr>
          </a:p>
        </p:txBody>
      </p:sp>
      <p:sp>
        <p:nvSpPr>
          <p:cNvPr id="5" name="テキスト ボックス 3"/>
          <p:cNvSpPr txBox="1"/>
          <p:nvPr/>
        </p:nvSpPr>
        <p:spPr>
          <a:xfrm>
            <a:off x="226898" y="125800"/>
            <a:ext cx="4345102" cy="1077218"/>
          </a:xfrm>
          <a:prstGeom prst="rect">
            <a:avLst/>
          </a:prstGeom>
          <a:noFill/>
        </p:spPr>
        <p:txBody>
          <a:bodyPr wrap="square" rtlCol="0">
            <a:spAutoFit/>
          </a:bodyPr>
          <a:lstStyle/>
          <a:p>
            <a:r>
              <a:rPr lang="en-US" altLang="zh-CN" sz="1600" dirty="0"/>
              <a:t>3GPP TSG-RAN Meeting #95-e</a:t>
            </a:r>
          </a:p>
          <a:p>
            <a:r>
              <a:rPr lang="en-US" altLang="zh-CN" sz="1600" dirty="0"/>
              <a:t>Electronic Meeting March</a:t>
            </a:r>
            <a:r>
              <a:rPr lang="en-GB" sz="1600" dirty="0"/>
              <a:t> 17 – 23, 2022</a:t>
            </a:r>
            <a:endParaRPr lang="de-DE" altLang="zh-CN" sz="1600" dirty="0"/>
          </a:p>
          <a:p>
            <a:r>
              <a:rPr lang="en-US" altLang="ja-JP" sz="1600" dirty="0"/>
              <a:t>Agenda: 9</a:t>
            </a:r>
            <a:r>
              <a:rPr lang="en-US" altLang="zh-CN" sz="1600" dirty="0"/>
              <a:t>.1.3</a:t>
            </a:r>
          </a:p>
          <a:p>
            <a:r>
              <a:rPr lang="en-US" altLang="zh-CN" sz="1600"/>
              <a:t>RP-220585</a:t>
            </a:r>
            <a:endParaRPr lang="en-US" altLang="zh-CN" sz="1600" dirty="0"/>
          </a:p>
        </p:txBody>
      </p:sp>
    </p:spTree>
    <p:extLst>
      <p:ext uri="{BB962C8B-B14F-4D97-AF65-F5344CB8AC3E}">
        <p14:creationId xmlns:p14="http://schemas.microsoft.com/office/powerpoint/2010/main" val="4246000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58599"/>
            <a:ext cx="7272808" cy="461665"/>
          </a:xfrm>
        </p:spPr>
        <p:txBody>
          <a:bodyPr wrap="square">
            <a:spAutoFit/>
          </a:bodyPr>
          <a:lstStyle/>
          <a:p>
            <a:r>
              <a:rPr lang="en-US" altLang="zh-CN" b="1" dirty="0"/>
              <a:t>SA2 aspect of Potential NPN Work in Rel-18 (1/3)</a:t>
            </a:r>
            <a:endParaRPr lang="zh-CN" altLang="en-US" b="1"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
        <p:nvSpPr>
          <p:cNvPr id="8" name="TextBox 7">
            <a:extLst>
              <a:ext uri="{FF2B5EF4-FFF2-40B4-BE49-F238E27FC236}">
                <a16:creationId xmlns:a16="http://schemas.microsoft.com/office/drawing/2014/main" id="{A421B664-10A5-4284-B322-8FF4A66A2B5B}"/>
              </a:ext>
            </a:extLst>
          </p:cNvPr>
          <p:cNvSpPr txBox="1"/>
          <p:nvPr/>
        </p:nvSpPr>
        <p:spPr>
          <a:xfrm>
            <a:off x="467544" y="732218"/>
            <a:ext cx="7992888" cy="3323987"/>
          </a:xfrm>
          <a:prstGeom prst="rect">
            <a:avLst/>
          </a:prstGeom>
          <a:noFill/>
        </p:spPr>
        <p:txBody>
          <a:bodyPr wrap="square">
            <a:spAutoFit/>
          </a:bodyPr>
          <a:lstStyle/>
          <a:p>
            <a:pPr hangingPunct="0">
              <a:spcBef>
                <a:spcPts val="600"/>
              </a:spcBef>
              <a:spcAft>
                <a:spcPts val="900"/>
              </a:spcAft>
            </a:pPr>
            <a:r>
              <a:rPr lang="en-GB" dirty="0">
                <a:effectLst/>
                <a:latin typeface="Times New Roman" panose="02020603050405020304" pitchFamily="18" charset="0"/>
                <a:ea typeface="宋体" panose="02010600030101010101" pitchFamily="2" charset="-122"/>
              </a:rPr>
              <a:t>Non-Public Network was introduced in Rel-16 with basic functions, and further </a:t>
            </a:r>
            <a:r>
              <a:rPr lang="en-US" altLang="zh-CN" dirty="0">
                <a:effectLst/>
                <a:latin typeface="Times New Roman" panose="02020603050405020304" pitchFamily="18" charset="0"/>
                <a:ea typeface="宋体" panose="02010600030101010101" pitchFamily="2" charset="-122"/>
              </a:rPr>
              <a:t>enhancement</a:t>
            </a:r>
            <a:r>
              <a:rPr lang="en-GB" dirty="0">
                <a:effectLst/>
                <a:latin typeface="Times New Roman" panose="02020603050405020304" pitchFamily="18" charset="0"/>
                <a:ea typeface="宋体" panose="02010600030101010101" pitchFamily="2" charset="-122"/>
              </a:rPr>
              <a:t> in Rel-17 to enable wider cooperation between different networks/different entities to support use cases for NPN to provide access for UE that has </a:t>
            </a:r>
            <a:r>
              <a:rPr lang="en-US" altLang="zh-CN" dirty="0">
                <a:effectLst/>
                <a:latin typeface="Times New Roman" panose="02020603050405020304" pitchFamily="18" charset="0"/>
                <a:ea typeface="宋体" panose="02010600030101010101" pitchFamily="2" charset="-122"/>
              </a:rPr>
              <a:t>third party</a:t>
            </a:r>
            <a:r>
              <a:rPr lang="en-GB" dirty="0">
                <a:effectLst/>
                <a:latin typeface="Times New Roman" panose="02020603050405020304" pitchFamily="18" charset="0"/>
                <a:ea typeface="宋体" panose="02010600030101010101" pitchFamily="2" charset="-122"/>
              </a:rPr>
              <a:t> credentials</a:t>
            </a:r>
            <a:r>
              <a:rPr lang="en-GB" dirty="0">
                <a:latin typeface="Times New Roman" panose="02020603050405020304" pitchFamily="18" charset="0"/>
                <a:ea typeface="宋体" panose="02010600030101010101" pitchFamily="2" charset="-122"/>
              </a:rPr>
              <a:t> </a:t>
            </a:r>
            <a:r>
              <a:rPr lang="en-US" altLang="zh-CN" dirty="0">
                <a:latin typeface="Times New Roman" panose="02020603050405020304" pitchFamily="18" charset="0"/>
                <a:ea typeface="宋体" panose="02010600030101010101" pitchFamily="2" charset="-122"/>
              </a:rPr>
              <a:t>or no </a:t>
            </a:r>
            <a:r>
              <a:rPr lang="en-GB" dirty="0">
                <a:effectLst/>
                <a:latin typeface="Times New Roman" panose="02020603050405020304" pitchFamily="18" charset="0"/>
                <a:ea typeface="宋体" panose="02010600030101010101" pitchFamily="2" charset="-122"/>
              </a:rPr>
              <a:t>subscriptions </a:t>
            </a:r>
            <a:r>
              <a:rPr lang="en-US" altLang="zh-CN" dirty="0">
                <a:effectLst/>
                <a:latin typeface="Times New Roman" panose="02020603050405020304" pitchFamily="18" charset="0"/>
                <a:ea typeface="宋体" panose="02010600030101010101" pitchFamily="2" charset="-122"/>
              </a:rPr>
              <a:t>beforehand</a:t>
            </a:r>
            <a:r>
              <a:rPr lang="en-GB" dirty="0">
                <a:effectLst/>
                <a:latin typeface="Times New Roman" panose="02020603050405020304" pitchFamily="18" charset="0"/>
                <a:ea typeface="宋体" panose="02010600030101010101" pitchFamily="2" charset="-122"/>
              </a:rPr>
              <a:t>, as well as IMS and </a:t>
            </a:r>
            <a:r>
              <a:rPr lang="en-GB" sz="1800" dirty="0">
                <a:effectLst/>
                <a:latin typeface="Times New Roman" panose="02020603050405020304" pitchFamily="18" charset="0"/>
                <a:ea typeface="等线" panose="02010600030101010101" pitchFamily="2" charset="-122"/>
              </a:rPr>
              <a:t>emergency service related use cases</a:t>
            </a:r>
            <a:r>
              <a:rPr lang="en-GB" dirty="0">
                <a:effectLst/>
                <a:latin typeface="Times New Roman" panose="02020603050405020304" pitchFamily="18" charset="0"/>
                <a:ea typeface="宋体" panose="02010600030101010101" pitchFamily="2" charset="-122"/>
              </a:rPr>
              <a:t>.</a:t>
            </a:r>
            <a:endParaRPr lang="en-US" dirty="0">
              <a:effectLst/>
              <a:latin typeface="Times New Roman" panose="02020603050405020304" pitchFamily="18" charset="0"/>
              <a:ea typeface="宋体" panose="02010600030101010101" pitchFamily="2" charset="-122"/>
            </a:endParaRPr>
          </a:p>
          <a:p>
            <a:pPr hangingPunct="0">
              <a:spcBef>
                <a:spcPts val="600"/>
              </a:spcBef>
              <a:spcAft>
                <a:spcPts val="900"/>
              </a:spcAft>
            </a:pPr>
            <a:r>
              <a:rPr lang="en-GB" dirty="0">
                <a:effectLst/>
                <a:latin typeface="Times New Roman" panose="02020603050405020304" pitchFamily="18" charset="0"/>
                <a:ea typeface="宋体" panose="02010600030101010101" pitchFamily="2" charset="-122"/>
              </a:rPr>
              <a:t>Rel-17 </a:t>
            </a:r>
            <a:r>
              <a:rPr lang="en-GB" dirty="0" err="1">
                <a:effectLst/>
                <a:latin typeface="Times New Roman" panose="02020603050405020304" pitchFamily="18" charset="0"/>
                <a:ea typeface="宋体" panose="02010600030101010101" pitchFamily="2" charset="-122"/>
              </a:rPr>
              <a:t>FS_eNPN</a:t>
            </a:r>
            <a:r>
              <a:rPr lang="en-GB" dirty="0">
                <a:effectLst/>
                <a:latin typeface="Times New Roman" panose="02020603050405020304" pitchFamily="18" charset="0"/>
                <a:ea typeface="宋体" panose="02010600030101010101" pitchFamily="2" charset="-122"/>
              </a:rPr>
              <a:t> study has </a:t>
            </a:r>
            <a:r>
              <a:rPr lang="en-GB" dirty="0">
                <a:latin typeface="Times New Roman" panose="02020603050405020304" pitchFamily="18" charset="0"/>
                <a:ea typeface="宋体" panose="02010600030101010101" pitchFamily="2" charset="-122"/>
              </a:rPr>
              <a:t>concluded in total 4 key issues and progressed to the normative phase. But according to TR 23.700-07, there are yet two key issues not addressed in Rel-17 time frame, namely:</a:t>
            </a:r>
            <a:endParaRPr lang="en-US" dirty="0">
              <a:latin typeface="Times New Roman" panose="02020603050405020304" pitchFamily="18" charset="0"/>
              <a:ea typeface="宋体" panose="02010600030101010101" pitchFamily="2" charset="-122"/>
            </a:endParaRPr>
          </a:p>
          <a:p>
            <a:pPr marL="466090" indent="-285750" hangingPunct="0">
              <a:spcBef>
                <a:spcPts val="600"/>
              </a:spcBef>
              <a:spcAft>
                <a:spcPts val="0"/>
              </a:spcAft>
              <a:buFont typeface="Wingdings" panose="05000000000000000000" pitchFamily="2" charset="2"/>
              <a:buChar char="Ø"/>
            </a:pPr>
            <a:r>
              <a:rPr lang="en-GB" sz="1600" dirty="0">
                <a:effectLst/>
                <a:latin typeface="Times New Roman" panose="02020603050405020304" pitchFamily="18" charset="0"/>
                <a:ea typeface="宋体" panose="02010600030101010101" pitchFamily="2" charset="-122"/>
              </a:rPr>
              <a:t>Support for equivalent SNPNs</a:t>
            </a:r>
            <a:endParaRPr lang="en-US" sz="1600" dirty="0">
              <a:effectLst/>
              <a:latin typeface="Times New Roman" panose="02020603050405020304" pitchFamily="18" charset="0"/>
              <a:ea typeface="宋体" panose="02010600030101010101" pitchFamily="2" charset="-122"/>
            </a:endParaRPr>
          </a:p>
          <a:p>
            <a:pPr marL="466090" indent="-285750" hangingPunct="0">
              <a:spcBef>
                <a:spcPts val="600"/>
              </a:spcBef>
              <a:spcAft>
                <a:spcPts val="0"/>
              </a:spcAft>
              <a:buFont typeface="Wingdings" panose="05000000000000000000" pitchFamily="2" charset="2"/>
              <a:buChar char="Ø"/>
            </a:pPr>
            <a:r>
              <a:rPr lang="en-GB" sz="1600" dirty="0">
                <a:effectLst/>
                <a:latin typeface="Times New Roman" panose="02020603050405020304" pitchFamily="18" charset="0"/>
                <a:ea typeface="宋体" panose="02010600030101010101" pitchFamily="2" charset="-122"/>
              </a:rPr>
              <a:t>Support of non-3GPP access for SNPN services</a:t>
            </a:r>
          </a:p>
        </p:txBody>
      </p:sp>
    </p:spTree>
    <p:extLst>
      <p:ext uri="{BB962C8B-B14F-4D97-AF65-F5344CB8AC3E}">
        <p14:creationId xmlns:p14="http://schemas.microsoft.com/office/powerpoint/2010/main" val="41279216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504" y="58599"/>
            <a:ext cx="7272808" cy="461665"/>
          </a:xfrm>
        </p:spPr>
        <p:txBody>
          <a:bodyPr wrap="square">
            <a:spAutoFit/>
          </a:bodyPr>
          <a:lstStyle/>
          <a:p>
            <a:r>
              <a:rPr lang="en-US" altLang="zh-CN" b="1" dirty="0"/>
              <a:t>SA2 aspect of Potential NPN Work in Rel-18 (2/3)</a:t>
            </a:r>
            <a:endParaRPr lang="zh-CN" altLang="en-US" b="1" dirty="0"/>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
        <p:nvSpPr>
          <p:cNvPr id="8" name="TextBox 7">
            <a:extLst>
              <a:ext uri="{FF2B5EF4-FFF2-40B4-BE49-F238E27FC236}">
                <a16:creationId xmlns:a16="http://schemas.microsoft.com/office/drawing/2014/main" id="{A421B664-10A5-4284-B322-8FF4A66A2B5B}"/>
              </a:ext>
            </a:extLst>
          </p:cNvPr>
          <p:cNvSpPr txBox="1"/>
          <p:nvPr/>
        </p:nvSpPr>
        <p:spPr>
          <a:xfrm>
            <a:off x="575556" y="699542"/>
            <a:ext cx="7992888" cy="3762568"/>
          </a:xfrm>
          <a:prstGeom prst="rect">
            <a:avLst/>
          </a:prstGeom>
          <a:noFill/>
        </p:spPr>
        <p:txBody>
          <a:bodyPr wrap="square">
            <a:spAutoFit/>
          </a:bodyPr>
          <a:lstStyle/>
          <a:p>
            <a:pPr algn="just" hangingPunct="0">
              <a:lnSpc>
                <a:spcPct val="120000"/>
              </a:lnSpc>
              <a:spcAft>
                <a:spcPts val="900"/>
              </a:spcAft>
            </a:pPr>
            <a:r>
              <a:rPr lang="en-GB" dirty="0">
                <a:latin typeface="Times New Roman" panose="02020603050405020304" pitchFamily="18" charset="0"/>
                <a:ea typeface="Yu Mincho" panose="02020400000000000000" pitchFamily="18" charset="-128"/>
              </a:rPr>
              <a:t>In addition, due to time constraints, </a:t>
            </a:r>
            <a:r>
              <a:rPr lang="en-GB" sz="1800" dirty="0">
                <a:effectLst/>
                <a:latin typeface="Times New Roman" panose="02020603050405020304" pitchFamily="18" charset="0"/>
                <a:ea typeface="宋体" panose="02010600030101010101" pitchFamily="2" charset="-122"/>
              </a:rPr>
              <a:t>Rel-17 </a:t>
            </a:r>
            <a:r>
              <a:rPr lang="en-GB" sz="1800" dirty="0" err="1">
                <a:effectLst/>
                <a:latin typeface="Times New Roman" panose="02020603050405020304" pitchFamily="18" charset="0"/>
                <a:ea typeface="宋体" panose="02010600030101010101" pitchFamily="2" charset="-122"/>
              </a:rPr>
              <a:t>eNPN</a:t>
            </a:r>
            <a:r>
              <a:rPr lang="en-GB" sz="1800" dirty="0">
                <a:effectLst/>
                <a:latin typeface="Times New Roman" panose="02020603050405020304" pitchFamily="18" charset="0"/>
                <a:ea typeface="宋体" panose="02010600030101010101" pitchFamily="2" charset="-122"/>
              </a:rPr>
              <a:t> has addressed the basic UE onboarding functionality for 5GS</a:t>
            </a:r>
            <a:r>
              <a:rPr lang="en-US" dirty="0">
                <a:latin typeface="Times New Roman" panose="02020603050405020304" pitchFamily="18" charset="0"/>
                <a:ea typeface="宋体" panose="02010600030101010101" pitchFamily="2" charset="-122"/>
              </a:rPr>
              <a:t>,</a:t>
            </a:r>
            <a:r>
              <a:rPr lang="zh-CN" altLang="en-US" dirty="0">
                <a:latin typeface="Times New Roman" panose="02020603050405020304" pitchFamily="18" charset="0"/>
                <a:ea typeface="宋体" panose="02010600030101010101" pitchFamily="2" charset="-122"/>
              </a:rPr>
              <a:t> </a:t>
            </a:r>
            <a:r>
              <a:rPr lang="en-GB" sz="1800" dirty="0">
                <a:effectLst/>
                <a:latin typeface="Times New Roman" panose="02020603050405020304" pitchFamily="18" charset="0"/>
                <a:ea typeface="宋体" panose="02010600030101010101" pitchFamily="2" charset="-122"/>
              </a:rPr>
              <a:t>a complete solution is needed to address in Rel-18, </a:t>
            </a:r>
            <a:r>
              <a:rPr lang="en-US" altLang="zh-CN" sz="1800" dirty="0">
                <a:effectLst/>
                <a:latin typeface="Times New Roman" panose="02020603050405020304" pitchFamily="18" charset="0"/>
                <a:ea typeface="宋体" panose="02010600030101010101" pitchFamily="2" charset="-122"/>
              </a:rPr>
              <a:t>such as</a:t>
            </a:r>
            <a:r>
              <a:rPr lang="en-US" altLang="zh-CN" dirty="0">
                <a:latin typeface="Times New Roman" panose="02020603050405020304" pitchFamily="18" charset="0"/>
                <a:ea typeface="宋体" panose="02010600030101010101" pitchFamily="2" charset="-122"/>
              </a:rPr>
              <a:t>:</a:t>
            </a:r>
            <a:endParaRPr lang="en-GB" sz="1800" dirty="0">
              <a:effectLst/>
              <a:latin typeface="Times New Roman" panose="02020603050405020304" pitchFamily="18" charset="0"/>
              <a:ea typeface="宋体" panose="02010600030101010101" pitchFamily="2" charset="-122"/>
            </a:endParaRPr>
          </a:p>
          <a:p>
            <a:pPr marL="742950" lvl="1" indent="-285750" algn="just" hangingPunct="0">
              <a:lnSpc>
                <a:spcPct val="120000"/>
              </a:lnSpc>
              <a:spcAft>
                <a:spcPts val="900"/>
              </a:spcAft>
              <a:buFont typeface="Wingdings" panose="05000000000000000000" pitchFamily="2" charset="2"/>
              <a:buChar char="Ø"/>
            </a:pPr>
            <a:r>
              <a:rPr lang="en-US" altLang="zh-CN" sz="1600" dirty="0">
                <a:latin typeface="Times New Roman" panose="02020603050405020304" pitchFamily="18" charset="0"/>
                <a:ea typeface="Yu Mincho" panose="02020400000000000000" pitchFamily="18" charset="-128"/>
              </a:rPr>
              <a:t>T</a:t>
            </a:r>
            <a:r>
              <a:rPr lang="en-GB" sz="1600" dirty="0">
                <a:latin typeface="Times New Roman" panose="02020603050405020304" pitchFamily="18" charset="0"/>
                <a:ea typeface="Yu Mincho" panose="02020400000000000000" pitchFamily="18" charset="-128"/>
              </a:rPr>
              <a:t>he relationship of the entities (e.g. Onboarding SNPN, Subscription Owner SNPN, Provisioning Server) involved during the onboarding process is not limited to a one to one relationship</a:t>
            </a:r>
            <a:r>
              <a:rPr lang="en-US" sz="1600" dirty="0">
                <a:latin typeface="Times New Roman" panose="02020603050405020304" pitchFamily="18" charset="0"/>
                <a:ea typeface="Yu Mincho" panose="02020400000000000000" pitchFamily="18" charset="-128"/>
              </a:rPr>
              <a:t>;</a:t>
            </a:r>
            <a:endParaRPr lang="en-US" altLang="zh-CN" sz="1600" dirty="0">
              <a:latin typeface="Times New Roman" panose="02020603050405020304" pitchFamily="18" charset="0"/>
              <a:ea typeface="Yu Mincho" panose="02020400000000000000" pitchFamily="18" charset="-128"/>
            </a:endParaRPr>
          </a:p>
          <a:p>
            <a:pPr marL="742950" lvl="1" indent="-285750" algn="just" hangingPunct="0">
              <a:lnSpc>
                <a:spcPct val="120000"/>
              </a:lnSpc>
              <a:spcAft>
                <a:spcPts val="900"/>
              </a:spcAft>
              <a:buFont typeface="Wingdings" panose="05000000000000000000" pitchFamily="2" charset="2"/>
              <a:buChar char="Ø"/>
            </a:pPr>
            <a:r>
              <a:rPr lang="en-GB" sz="1600" dirty="0">
                <a:latin typeface="Times New Roman" panose="02020603050405020304" pitchFamily="18" charset="0"/>
                <a:ea typeface="Yu Mincho" panose="02020400000000000000" pitchFamily="18" charset="-128"/>
              </a:rPr>
              <a:t>T</a:t>
            </a:r>
            <a:r>
              <a:rPr lang="en-GB" sz="1600" dirty="0">
                <a:effectLst/>
                <a:latin typeface="Times New Roman" panose="02020603050405020304" pitchFamily="18" charset="0"/>
                <a:ea typeface="Yu Mincho" panose="02020400000000000000" pitchFamily="18" charset="-128"/>
              </a:rPr>
              <a:t>he control plane provisioning enables 3GPP network to have control of the full onboarding process, without relying on mechanism outside 3GPP and making the deployment of onboarding function more efficient.</a:t>
            </a:r>
            <a:endParaRPr lang="en-US" sz="1600" dirty="0">
              <a:effectLst/>
              <a:latin typeface="Times New Roman" panose="02020603050405020304" pitchFamily="18" charset="0"/>
              <a:ea typeface="Yu Mincho" panose="02020400000000000000" pitchFamily="18" charset="-128"/>
            </a:endParaRPr>
          </a:p>
          <a:p>
            <a:pPr hangingPunct="0">
              <a:spcAft>
                <a:spcPts val="900"/>
              </a:spcAft>
            </a:pPr>
            <a:r>
              <a:rPr lang="en-US" altLang="zh-CN" sz="1800" dirty="0">
                <a:effectLst/>
                <a:latin typeface="Times New Roman" panose="02020603050405020304" pitchFamily="18" charset="0"/>
                <a:ea typeface="Yu Mincho" panose="02020400000000000000" pitchFamily="18" charset="-128"/>
              </a:rPr>
              <a:t>Therefore</a:t>
            </a:r>
            <a:r>
              <a:rPr lang="en-GB" sz="1800" dirty="0">
                <a:effectLst/>
                <a:latin typeface="Times New Roman" panose="02020603050405020304" pitchFamily="18" charset="0"/>
                <a:ea typeface="Yu Mincho" panose="02020400000000000000" pitchFamily="18" charset="-128"/>
              </a:rPr>
              <a:t>, the above issues has been included in Rel-18 for </a:t>
            </a:r>
            <a:r>
              <a:rPr lang="en-GB" altLang="zh-CN" dirty="0">
                <a:latin typeface="Times New Roman" panose="02020603050405020304" pitchFamily="18" charset="0"/>
                <a:ea typeface="Yu Mincho" panose="02020400000000000000" pitchFamily="18" charset="-128"/>
              </a:rPr>
              <a:t>further </a:t>
            </a:r>
            <a:r>
              <a:rPr lang="en-GB" sz="1800" dirty="0">
                <a:effectLst/>
                <a:latin typeface="Times New Roman" panose="02020603050405020304" pitchFamily="18" charset="0"/>
                <a:ea typeface="Yu Mincho" panose="02020400000000000000" pitchFamily="18" charset="-128"/>
              </a:rPr>
              <a:t>investigation</a:t>
            </a:r>
            <a:r>
              <a:rPr lang="en-US" altLang="zh-CN" sz="1800" dirty="0">
                <a:effectLst/>
                <a:latin typeface="Times New Roman" panose="02020603050405020304" pitchFamily="18" charset="0"/>
                <a:ea typeface="Yu Mincho" panose="02020400000000000000" pitchFamily="18" charset="-128"/>
              </a:rPr>
              <a:t>s</a:t>
            </a:r>
            <a:r>
              <a:rPr lang="en-GB" sz="1800" dirty="0">
                <a:effectLst/>
                <a:latin typeface="Times New Roman" panose="02020603050405020304" pitchFamily="18" charset="0"/>
                <a:ea typeface="Yu Mincho" panose="02020400000000000000" pitchFamily="18" charset="-128"/>
              </a:rPr>
              <a:t> and stud</a:t>
            </a:r>
            <a:r>
              <a:rPr lang="en-US" dirty="0">
                <a:latin typeface="Times New Roman" panose="02020603050405020304" pitchFamily="18" charset="0"/>
                <a:ea typeface="Yu Mincho" panose="02020400000000000000" pitchFamily="18" charset="-128"/>
              </a:rPr>
              <a:t>y in SA2</a:t>
            </a:r>
            <a:r>
              <a:rPr lang="en-GB" sz="1800" dirty="0">
                <a:effectLst/>
                <a:latin typeface="Times New Roman" panose="02020603050405020304" pitchFamily="18" charset="0"/>
                <a:ea typeface="Yu Mincho" panose="02020400000000000000" pitchFamily="18" charset="-128"/>
              </a:rPr>
              <a:t>.</a:t>
            </a:r>
            <a:endParaRPr lang="en-US" sz="1800" dirty="0">
              <a:effectLst/>
              <a:latin typeface="Times New Roman" panose="02020603050405020304" pitchFamily="18" charset="0"/>
              <a:ea typeface="Yu Mincho" panose="02020400000000000000" pitchFamily="18" charset="-128"/>
            </a:endParaRPr>
          </a:p>
        </p:txBody>
      </p:sp>
    </p:spTree>
    <p:extLst>
      <p:ext uri="{BB962C8B-B14F-4D97-AF65-F5344CB8AC3E}">
        <p14:creationId xmlns:p14="http://schemas.microsoft.com/office/powerpoint/2010/main" val="927445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032871-5D46-4993-9B91-EF9082DAC5EB}"/>
              </a:ext>
            </a:extLst>
          </p:cNvPr>
          <p:cNvSpPr>
            <a:spLocks noGrp="1"/>
          </p:cNvSpPr>
          <p:nvPr>
            <p:ph idx="1"/>
          </p:nvPr>
        </p:nvSpPr>
        <p:spPr>
          <a:xfrm>
            <a:off x="467197" y="771550"/>
            <a:ext cx="8137252" cy="3439660"/>
          </a:xfrm>
        </p:spPr>
        <p:txBody>
          <a:bodyPr wrap="square">
            <a:spAutoFit/>
          </a:bodyPr>
          <a:lstStyle/>
          <a:p>
            <a:pPr marL="0" indent="0" algn="just" hangingPunct="0">
              <a:spcAft>
                <a:spcPts val="900"/>
              </a:spcAft>
              <a:buClrTx/>
              <a:buNone/>
            </a:pPr>
            <a:r>
              <a:rPr lang="en-GB" sz="1800" dirty="0">
                <a:effectLst/>
                <a:latin typeface="Times New Roman" panose="02020603050405020304" pitchFamily="18" charset="0"/>
                <a:ea typeface="Yu Mincho" panose="02020400000000000000" pitchFamily="18" charset="-128"/>
              </a:rPr>
              <a:t>Meanwhile, </a:t>
            </a:r>
            <a:r>
              <a:rPr lang="en-GB" sz="1800" dirty="0">
                <a:effectLst/>
                <a:latin typeface="Times New Roman" panose="02020603050405020304" pitchFamily="18" charset="0"/>
                <a:ea typeface="等线" panose="02010600030101010101" pitchFamily="2" charset="-122"/>
              </a:rPr>
              <a:t>there are NPN related new requirements added to TS 22.261 enabling 5G networks Providing Access to Localized Services (PALS). SA2 will fulfil the function of Providing Access to Localized Services in Rel-18, e.g. how to enable NPN as the hosting network providing access to the localized services.</a:t>
            </a:r>
          </a:p>
          <a:p>
            <a:pPr marL="0" indent="0" algn="just" hangingPunct="0">
              <a:spcAft>
                <a:spcPts val="900"/>
              </a:spcAft>
              <a:buClrTx/>
              <a:buNone/>
            </a:pPr>
            <a:r>
              <a:rPr lang="en-US" altLang="zh-CN" sz="1800" dirty="0">
                <a:effectLst/>
                <a:latin typeface="Times New Roman" panose="02020603050405020304" pitchFamily="18" charset="0"/>
                <a:ea typeface="等线" panose="02010600030101010101" pitchFamily="2" charset="-122"/>
              </a:rPr>
              <a:t>SA2 also investigated</a:t>
            </a:r>
            <a:r>
              <a:rPr lang="en-GB" sz="1800" dirty="0">
                <a:effectLst/>
                <a:latin typeface="Times New Roman" panose="02020603050405020304" pitchFamily="18" charset="0"/>
                <a:ea typeface="宋体" panose="02010600030101010101" pitchFamily="2" charset="-122"/>
              </a:rPr>
              <a:t> what is needed to enable NPN support for 5</a:t>
            </a:r>
            <a:r>
              <a:rPr lang="en-US" sz="1800" dirty="0">
                <a:effectLst/>
                <a:latin typeface="Times New Roman" panose="02020603050405020304" pitchFamily="18" charset="0"/>
                <a:ea typeface="宋体" panose="02010600030101010101" pitchFamily="2" charset="-122"/>
              </a:rPr>
              <a:t>G Proximity Services.</a:t>
            </a:r>
          </a:p>
          <a:p>
            <a:pPr marL="0" indent="0" algn="just" hangingPunct="0">
              <a:lnSpc>
                <a:spcPct val="120000"/>
              </a:lnSpc>
              <a:spcAft>
                <a:spcPts val="900"/>
              </a:spcAft>
              <a:buClrTx/>
              <a:buNone/>
            </a:pPr>
            <a:r>
              <a:rPr lang="en-GB" sz="1800" dirty="0">
                <a:latin typeface="Times New Roman" panose="02020603050405020304" pitchFamily="18" charset="0"/>
                <a:ea typeface="Yu Mincho" panose="02020400000000000000" pitchFamily="18" charset="-128"/>
              </a:rPr>
              <a:t>As </a:t>
            </a:r>
            <a:r>
              <a:rPr lang="en-GB" sz="1800" dirty="0">
                <a:effectLst/>
                <a:latin typeface="Times New Roman" panose="02020603050405020304" pitchFamily="18" charset="0"/>
                <a:ea typeface="Yu Mincho" panose="02020400000000000000" pitchFamily="18" charset="-128"/>
              </a:rPr>
              <a:t>discussion above, RAN could take the work of the possible SA2 </a:t>
            </a:r>
            <a:r>
              <a:rPr lang="en-GB" sz="1800" dirty="0" err="1">
                <a:effectLst/>
                <a:latin typeface="Times New Roman" panose="02020603050405020304" pitchFamily="18" charset="0"/>
                <a:ea typeface="Yu Mincho" panose="02020400000000000000" pitchFamily="18" charset="-128"/>
              </a:rPr>
              <a:t>eNPN</a:t>
            </a:r>
            <a:r>
              <a:rPr lang="en-GB" sz="1800" dirty="0">
                <a:effectLst/>
                <a:latin typeface="Times New Roman" panose="02020603050405020304" pitchFamily="18" charset="0"/>
                <a:ea typeface="Yu Mincho" panose="02020400000000000000" pitchFamily="18" charset="-128"/>
              </a:rPr>
              <a:t> </a:t>
            </a:r>
            <a:r>
              <a:rPr lang="en-US" altLang="zh-CN" sz="1800" dirty="0">
                <a:effectLst/>
                <a:latin typeface="Times New Roman" panose="02020603050405020304" pitchFamily="18" charset="0"/>
                <a:ea typeface="Yu Mincho" panose="02020400000000000000" pitchFamily="18" charset="-128"/>
              </a:rPr>
              <a:t>Phase2 </a:t>
            </a:r>
            <a:r>
              <a:rPr lang="en-GB" sz="1800" dirty="0">
                <a:effectLst/>
                <a:latin typeface="Times New Roman" panose="02020603050405020304" pitchFamily="18" charset="0"/>
                <a:ea typeface="Yu Mincho" panose="02020400000000000000" pitchFamily="18" charset="-128"/>
              </a:rPr>
              <a:t>study item in Rel-18 and its corresponding RAN impact into consideration and specify the exact RAN functionality if any.</a:t>
            </a:r>
            <a:endParaRPr lang="en-US" sz="1800" dirty="0">
              <a:effectLst/>
              <a:latin typeface="Times New Roman" panose="02020603050405020304" pitchFamily="18" charset="0"/>
              <a:ea typeface="Yu Mincho" panose="02020400000000000000" pitchFamily="18" charset="-128"/>
            </a:endParaRPr>
          </a:p>
        </p:txBody>
      </p:sp>
      <p:sp>
        <p:nvSpPr>
          <p:cNvPr id="4" name="Slide Number Placeholder 3">
            <a:extLst>
              <a:ext uri="{FF2B5EF4-FFF2-40B4-BE49-F238E27FC236}">
                <a16:creationId xmlns:a16="http://schemas.microsoft.com/office/drawing/2014/main" id="{64C30ACD-F3D5-4634-8DCB-B22CE8B15B00}"/>
              </a:ext>
            </a:extLst>
          </p:cNvPr>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5" name="Title 1">
            <a:extLst>
              <a:ext uri="{FF2B5EF4-FFF2-40B4-BE49-F238E27FC236}">
                <a16:creationId xmlns:a16="http://schemas.microsoft.com/office/drawing/2014/main" id="{903F2A55-6C52-4832-B323-6E9E79ADB5C6}"/>
              </a:ext>
            </a:extLst>
          </p:cNvPr>
          <p:cNvSpPr>
            <a:spLocks noGrp="1"/>
          </p:cNvSpPr>
          <p:nvPr>
            <p:ph type="title"/>
          </p:nvPr>
        </p:nvSpPr>
        <p:spPr>
          <a:xfrm>
            <a:off x="179512" y="36413"/>
            <a:ext cx="7416800" cy="519113"/>
          </a:xfrm>
        </p:spPr>
        <p:txBody>
          <a:bodyPr/>
          <a:lstStyle/>
          <a:p>
            <a:r>
              <a:rPr lang="en-US" altLang="zh-CN" b="1" dirty="0"/>
              <a:t>SA2 aspect of Potential NPN Work in Rel-18 (3/3)</a:t>
            </a:r>
            <a:endParaRPr lang="en-US" b="1" dirty="0"/>
          </a:p>
        </p:txBody>
      </p:sp>
    </p:spTree>
    <p:extLst>
      <p:ext uri="{BB962C8B-B14F-4D97-AF65-F5344CB8AC3E}">
        <p14:creationId xmlns:p14="http://schemas.microsoft.com/office/powerpoint/2010/main" val="598557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68B6B-68A4-4CCB-BB4F-B6B411110E5D}"/>
              </a:ext>
            </a:extLst>
          </p:cNvPr>
          <p:cNvSpPr>
            <a:spLocks noGrp="1"/>
          </p:cNvSpPr>
          <p:nvPr>
            <p:ph type="title"/>
          </p:nvPr>
        </p:nvSpPr>
        <p:spPr/>
        <p:txBody>
          <a:bodyPr/>
          <a:lstStyle/>
          <a:p>
            <a:r>
              <a:rPr lang="en-US" altLang="zh-CN" b="1" dirty="0"/>
              <a:t>RAN aspect of Potential NPN Work in Rel-18</a:t>
            </a:r>
            <a:endParaRPr lang="en-US" dirty="0"/>
          </a:p>
        </p:txBody>
      </p:sp>
      <p:sp>
        <p:nvSpPr>
          <p:cNvPr id="3" name="Content Placeholder 2">
            <a:extLst>
              <a:ext uri="{FF2B5EF4-FFF2-40B4-BE49-F238E27FC236}">
                <a16:creationId xmlns:a16="http://schemas.microsoft.com/office/drawing/2014/main" id="{A330BB62-0F0E-436D-9A45-19D5CE3DF57A}"/>
              </a:ext>
            </a:extLst>
          </p:cNvPr>
          <p:cNvSpPr>
            <a:spLocks noGrp="1"/>
          </p:cNvSpPr>
          <p:nvPr>
            <p:ph idx="1"/>
          </p:nvPr>
        </p:nvSpPr>
        <p:spPr>
          <a:xfrm>
            <a:off x="359184" y="483518"/>
            <a:ext cx="8425631" cy="4661661"/>
          </a:xfrm>
        </p:spPr>
        <p:txBody>
          <a:bodyPr wrap="square">
            <a:spAutoFit/>
          </a:bodyPr>
          <a:lstStyle/>
          <a:p>
            <a:pPr marL="0" indent="0" hangingPunct="0">
              <a:spcBef>
                <a:spcPts val="0"/>
              </a:spcBef>
              <a:spcAft>
                <a:spcPts val="900"/>
              </a:spcAft>
              <a:buClrTx/>
              <a:buNone/>
            </a:pPr>
            <a:r>
              <a:rPr lang="en-GB" sz="1800" dirty="0">
                <a:effectLst/>
                <a:latin typeface="Times New Roman" panose="02020603050405020304" pitchFamily="18" charset="0"/>
                <a:ea typeface="Yu Mincho" panose="02020400000000000000" pitchFamily="18" charset="-128"/>
              </a:rPr>
              <a:t>From RAN points of view, there are also several aspects which need further work in Rel-18 as follows:</a:t>
            </a:r>
            <a:endParaRPr lang="en-US" sz="1800" dirty="0">
              <a:effectLst/>
              <a:latin typeface="Times New Roman" panose="02020603050405020304" pitchFamily="18" charset="0"/>
              <a:ea typeface="Yu Mincho" panose="02020400000000000000" pitchFamily="18" charset="-128"/>
            </a:endParaRPr>
          </a:p>
          <a:p>
            <a:pPr marL="606425" lvl="1" indent="-342900" algn="just">
              <a:spcBef>
                <a:spcPts val="0"/>
              </a:spcBef>
              <a:spcAft>
                <a:spcPts val="900"/>
              </a:spcAft>
              <a:buFont typeface="+mj-lt"/>
              <a:buAutoNum type="arabicParenR"/>
            </a:pPr>
            <a:r>
              <a:rPr lang="en-GB" sz="1600" i="0" dirty="0">
                <a:solidFill>
                  <a:srgbClr val="000000"/>
                </a:solidFill>
                <a:effectLst/>
                <a:latin typeface="Times New Roman" panose="02020603050405020304" pitchFamily="18" charset="0"/>
                <a:ea typeface="MS Mincho" panose="02020609040205080304" pitchFamily="49" charset="-128"/>
              </a:rPr>
              <a:t>NG-RAN is not aware of the UE serving (selected) CAG ID in case of initial access and handover. However, RAN awareness of the serving CAG ID usage is much beneficial for operator’s network optimization and showing the efficiency of PNI-NPN to the vertical and/or enterprise customers who are willing to pay for the private network. Also, the operators need to have full knowledge of CAG cell usage condition and determine whether any adjustment for CAG cell setting (such as the coverage, direction and location of cells) is needed.</a:t>
            </a:r>
          </a:p>
          <a:p>
            <a:pPr marL="606425" lvl="1" indent="-342900" algn="just">
              <a:spcBef>
                <a:spcPts val="0"/>
              </a:spcBef>
              <a:spcAft>
                <a:spcPts val="900"/>
              </a:spcAft>
              <a:buFont typeface="+mj-lt"/>
              <a:buAutoNum type="arabicParenR"/>
            </a:pPr>
            <a:r>
              <a:rPr lang="en-GB" sz="1600" i="0" dirty="0">
                <a:solidFill>
                  <a:srgbClr val="000000"/>
                </a:solidFill>
                <a:effectLst/>
                <a:latin typeface="Times New Roman" panose="02020603050405020304" pitchFamily="18" charset="0"/>
                <a:ea typeface="MS Mincho" panose="02020609040205080304" pitchFamily="49" charset="-128"/>
              </a:rPr>
              <a:t>In Rel-16, the NB-IoT/</a:t>
            </a:r>
            <a:r>
              <a:rPr lang="en-GB" sz="1600" i="0" dirty="0" err="1">
                <a:solidFill>
                  <a:srgbClr val="000000"/>
                </a:solidFill>
                <a:effectLst/>
                <a:latin typeface="Times New Roman" panose="02020603050405020304" pitchFamily="18" charset="0"/>
                <a:ea typeface="MS Mincho" panose="02020609040205080304" pitchFamily="49" charset="-128"/>
              </a:rPr>
              <a:t>eMTC</a:t>
            </a:r>
            <a:r>
              <a:rPr lang="en-GB" sz="1600" i="0" dirty="0">
                <a:solidFill>
                  <a:srgbClr val="000000"/>
                </a:solidFill>
                <a:effectLst/>
                <a:latin typeface="Times New Roman" panose="02020603050405020304" pitchFamily="18" charset="0"/>
                <a:ea typeface="MS Mincho" panose="02020609040205080304" pitchFamily="49" charset="-128"/>
              </a:rPr>
              <a:t> connected to 5GC has been supported. However, the NPN support for NB-IoT/</a:t>
            </a:r>
            <a:r>
              <a:rPr lang="en-GB" sz="1600" i="0" dirty="0" err="1">
                <a:solidFill>
                  <a:srgbClr val="000000"/>
                </a:solidFill>
                <a:effectLst/>
                <a:latin typeface="Times New Roman" panose="02020603050405020304" pitchFamily="18" charset="0"/>
                <a:ea typeface="MS Mincho" panose="02020609040205080304" pitchFamily="49" charset="-128"/>
              </a:rPr>
              <a:t>eMTC</a:t>
            </a:r>
            <a:r>
              <a:rPr lang="en-GB" sz="1600" i="0" dirty="0">
                <a:solidFill>
                  <a:srgbClr val="000000"/>
                </a:solidFill>
                <a:effectLst/>
                <a:latin typeface="Times New Roman" panose="02020603050405020304" pitchFamily="18" charset="0"/>
                <a:ea typeface="MS Mincho" panose="02020609040205080304" pitchFamily="49" charset="-128"/>
              </a:rPr>
              <a:t> is not. As many operators have deployed the NB-IoT networks and China Telecom has operated the largest NB-IoT network in the world, it is envisioned that the NPN for NB-IoT/</a:t>
            </a:r>
            <a:r>
              <a:rPr lang="en-GB" sz="1600" i="0" dirty="0" err="1">
                <a:solidFill>
                  <a:srgbClr val="000000"/>
                </a:solidFill>
                <a:effectLst/>
                <a:latin typeface="Times New Roman" panose="02020603050405020304" pitchFamily="18" charset="0"/>
                <a:ea typeface="MS Mincho" panose="02020609040205080304" pitchFamily="49" charset="-128"/>
              </a:rPr>
              <a:t>eMTC</a:t>
            </a:r>
            <a:r>
              <a:rPr lang="en-GB" sz="1600" i="0" dirty="0">
                <a:solidFill>
                  <a:srgbClr val="000000"/>
                </a:solidFill>
                <a:effectLst/>
                <a:latin typeface="Times New Roman" panose="02020603050405020304" pitchFamily="18" charset="0"/>
                <a:ea typeface="MS Mincho" panose="02020609040205080304" pitchFamily="49" charset="-128"/>
              </a:rPr>
              <a:t> can provide operators more comprehensive support of IoT use cases. </a:t>
            </a:r>
            <a:endParaRPr lang="en-US" sz="1600" i="1" dirty="0">
              <a:solidFill>
                <a:srgbClr val="0000FF"/>
              </a:solidFill>
              <a:effectLst/>
              <a:latin typeface="Times New Roman" panose="02020603050405020304" pitchFamily="18" charset="0"/>
              <a:ea typeface="MS Mincho" panose="02020609040205080304" pitchFamily="49" charset="-128"/>
            </a:endParaRPr>
          </a:p>
        </p:txBody>
      </p:sp>
      <p:sp>
        <p:nvSpPr>
          <p:cNvPr id="4" name="Slide Number Placeholder 3">
            <a:extLst>
              <a:ext uri="{FF2B5EF4-FFF2-40B4-BE49-F238E27FC236}">
                <a16:creationId xmlns:a16="http://schemas.microsoft.com/office/drawing/2014/main" id="{FCAF0D3B-5055-4E9F-B25D-77FF3860E59E}"/>
              </a:ext>
            </a:extLst>
          </p:cNvPr>
          <p:cNvSpPr>
            <a:spLocks noGrp="1"/>
          </p:cNvSpPr>
          <p:nvPr>
            <p:ph type="sldNum" sz="quarter" idx="10"/>
          </p:nvPr>
        </p:nvSpPr>
        <p:spPr/>
        <p:txBody>
          <a:bodyPr/>
          <a:lstStyle/>
          <a:p>
            <a:pPr>
              <a:defRPr/>
            </a:pPr>
            <a:fld id="{60E1D707-743A-4DE1-9ADF-A19E5F8506DA}" type="slidenum">
              <a:rPr lang="en-US" smtClean="0"/>
              <a:pPr>
                <a:defRPr/>
              </a:pPr>
              <a:t>5</a:t>
            </a:fld>
            <a:endParaRPr lang="en-US" dirty="0"/>
          </a:p>
        </p:txBody>
      </p:sp>
    </p:spTree>
    <p:extLst>
      <p:ext uri="{BB962C8B-B14F-4D97-AF65-F5344CB8AC3E}">
        <p14:creationId xmlns:p14="http://schemas.microsoft.com/office/powerpoint/2010/main" val="6709433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68B6B-68A4-4CCB-BB4F-B6B411110E5D}"/>
              </a:ext>
            </a:extLst>
          </p:cNvPr>
          <p:cNvSpPr>
            <a:spLocks noGrp="1"/>
          </p:cNvSpPr>
          <p:nvPr>
            <p:ph type="title"/>
          </p:nvPr>
        </p:nvSpPr>
        <p:spPr>
          <a:xfrm>
            <a:off x="179512" y="82447"/>
            <a:ext cx="7416800" cy="519113"/>
          </a:xfrm>
        </p:spPr>
        <p:txBody>
          <a:bodyPr/>
          <a:lstStyle/>
          <a:p>
            <a:r>
              <a:rPr lang="en-US" altLang="zh-CN" b="1" dirty="0"/>
              <a:t>RAN aspect of Potential NPN Work in Rel-18</a:t>
            </a:r>
            <a:endParaRPr lang="en-US" dirty="0"/>
          </a:p>
        </p:txBody>
      </p:sp>
      <p:sp>
        <p:nvSpPr>
          <p:cNvPr id="3" name="Content Placeholder 2">
            <a:extLst>
              <a:ext uri="{FF2B5EF4-FFF2-40B4-BE49-F238E27FC236}">
                <a16:creationId xmlns:a16="http://schemas.microsoft.com/office/drawing/2014/main" id="{A330BB62-0F0E-436D-9A45-19D5CE3DF57A}"/>
              </a:ext>
            </a:extLst>
          </p:cNvPr>
          <p:cNvSpPr>
            <a:spLocks noGrp="1"/>
          </p:cNvSpPr>
          <p:nvPr>
            <p:ph idx="1"/>
          </p:nvPr>
        </p:nvSpPr>
        <p:spPr>
          <a:xfrm>
            <a:off x="467544" y="763362"/>
            <a:ext cx="8029240" cy="3810851"/>
          </a:xfrm>
        </p:spPr>
        <p:txBody>
          <a:bodyPr wrap="square">
            <a:spAutoFit/>
          </a:bodyPr>
          <a:lstStyle/>
          <a:p>
            <a:pPr marL="606425" lvl="1" indent="-342900" algn="just">
              <a:spcAft>
                <a:spcPts val="900"/>
              </a:spcAft>
              <a:buFont typeface="+mj-lt"/>
              <a:buAutoNum type="arabicParenR" startAt="3"/>
            </a:pPr>
            <a:r>
              <a:rPr lang="en-GB" sz="1600" i="0" dirty="0">
                <a:solidFill>
                  <a:srgbClr val="000000"/>
                </a:solidFill>
                <a:effectLst/>
                <a:latin typeface="Times New Roman" panose="02020603050405020304" pitchFamily="18" charset="0"/>
                <a:ea typeface="MS Mincho" panose="02020609040205080304" pitchFamily="49" charset="-128"/>
              </a:rPr>
              <a:t>In Rel-17, the onboarding function is supported and the onboarding indication broadcast is responsibility of DU in the CU-DU architecture. However </a:t>
            </a:r>
            <a:r>
              <a:rPr lang="en-US" sz="1600" i="0" dirty="0">
                <a:solidFill>
                  <a:srgbClr val="000000"/>
                </a:solidFill>
                <a:effectLst/>
                <a:latin typeface="Times New Roman" panose="02020603050405020304" pitchFamily="18" charset="0"/>
                <a:ea typeface="MS Mincho" panose="02020609040205080304" pitchFamily="49" charset="-128"/>
              </a:rPr>
              <a:t>there are some cases that need to control DU the onboarding indication broadcasting, such as:</a:t>
            </a:r>
          </a:p>
          <a:p>
            <a:pPr marL="869950" lvl="2" indent="-342900" algn="just">
              <a:spcBef>
                <a:spcPts val="0"/>
              </a:spcBef>
              <a:spcAft>
                <a:spcPts val="600"/>
              </a:spcAft>
              <a:buFont typeface="Wingdings" panose="05000000000000000000" pitchFamily="2" charset="2"/>
              <a:buChar char="§"/>
            </a:pPr>
            <a:r>
              <a:rPr lang="en-US" sz="1400" dirty="0">
                <a:latin typeface="Times New Roman" panose="02020603050405020304" pitchFamily="18" charset="0"/>
                <a:ea typeface="宋体" panose="02010600030101010101" pitchFamily="2" charset="-122"/>
              </a:rPr>
              <a:t>T</a:t>
            </a:r>
            <a:r>
              <a:rPr lang="en-US" sz="1400" dirty="0">
                <a:effectLst/>
                <a:latin typeface="Times New Roman" panose="02020603050405020304" pitchFamily="18" charset="0"/>
                <a:ea typeface="宋体" panose="02010600030101010101" pitchFamily="2" charset="-122"/>
              </a:rPr>
              <a:t>he CU “loses” AMF’s that support onboarding, so the DU needs to stop the onboarding broadcast.</a:t>
            </a:r>
          </a:p>
          <a:p>
            <a:pPr marL="869950" lvl="2" indent="-342900" algn="just">
              <a:spcBef>
                <a:spcPts val="0"/>
              </a:spcBef>
              <a:spcAft>
                <a:spcPts val="600"/>
              </a:spcAft>
              <a:buFont typeface="Wingdings" panose="05000000000000000000" pitchFamily="2" charset="2"/>
              <a:buChar char="§"/>
            </a:pPr>
            <a:r>
              <a:rPr lang="en-US" sz="1400" dirty="0">
                <a:latin typeface="Times New Roman" panose="02020603050405020304" pitchFamily="18" charset="0"/>
                <a:ea typeface="宋体" panose="02010600030101010101" pitchFamily="2" charset="-122"/>
              </a:rPr>
              <a:t>When too many onboarding access cause the cell congestion, DU needs to temporarily stop the onboarding broadcast. </a:t>
            </a:r>
          </a:p>
          <a:p>
            <a:pPr marL="263525" lvl="1" indent="0" algn="just">
              <a:spcBef>
                <a:spcPts val="0"/>
              </a:spcBef>
              <a:spcAft>
                <a:spcPts val="600"/>
              </a:spcAft>
              <a:buNone/>
            </a:pPr>
            <a:r>
              <a:rPr lang="en-US" sz="1400" dirty="0">
                <a:latin typeface="Times New Roman" panose="02020603050405020304" pitchFamily="18" charset="0"/>
                <a:ea typeface="宋体" panose="02010600030101010101" pitchFamily="2" charset="-122"/>
              </a:rPr>
              <a:t>In Rel-17, </a:t>
            </a:r>
            <a:r>
              <a:rPr lang="en-US" altLang="zh-CN" sz="1400" dirty="0">
                <a:latin typeface="Times New Roman" panose="02020603050405020304" pitchFamily="18" charset="0"/>
                <a:ea typeface="宋体" panose="02010600030101010101" pitchFamily="2" charset="-122"/>
              </a:rPr>
              <a:t>OAM is responsible for </a:t>
            </a:r>
            <a:r>
              <a:rPr lang="en-US" sz="1400" dirty="0">
                <a:latin typeface="Times New Roman" panose="02020603050405020304" pitchFamily="18" charset="0"/>
                <a:ea typeface="宋体" panose="02010600030101010101" pitchFamily="2" charset="-122"/>
              </a:rPr>
              <a:t>the control of onboarding </a:t>
            </a:r>
            <a:r>
              <a:rPr lang="en-US" altLang="zh-CN" sz="1400" dirty="0">
                <a:latin typeface="Times New Roman" panose="02020603050405020304" pitchFamily="18" charset="0"/>
                <a:ea typeface="宋体" panose="02010600030101010101" pitchFamily="2" charset="-122"/>
              </a:rPr>
              <a:t>congestion,</a:t>
            </a:r>
            <a:r>
              <a:rPr lang="zh-CN" altLang="en-US" sz="1400" dirty="0">
                <a:latin typeface="Times New Roman" panose="02020603050405020304" pitchFamily="18" charset="0"/>
                <a:ea typeface="宋体" panose="02010600030101010101" pitchFamily="2" charset="-122"/>
              </a:rPr>
              <a:t> </a:t>
            </a:r>
            <a:r>
              <a:rPr lang="en-US" altLang="zh-CN" sz="1400" dirty="0">
                <a:latin typeface="Times New Roman" panose="02020603050405020304" pitchFamily="18" charset="0"/>
                <a:ea typeface="宋体" panose="02010600030101010101" pitchFamily="2" charset="-122"/>
              </a:rPr>
              <a:t>however</a:t>
            </a:r>
            <a:r>
              <a:rPr lang="en-US" sz="1400" dirty="0">
                <a:latin typeface="Times New Roman" panose="02020603050405020304" pitchFamily="18" charset="0"/>
                <a:ea typeface="宋体" panose="02010600030101010101" pitchFamily="2" charset="-122"/>
              </a:rPr>
              <a:t> the approach of OAM lacks flexibility and real time.</a:t>
            </a:r>
            <a:r>
              <a:rPr lang="zh-CN" altLang="en-US" sz="1400" dirty="0">
                <a:latin typeface="Times New Roman" panose="02020603050405020304" pitchFamily="18" charset="0"/>
                <a:ea typeface="宋体" panose="02010600030101010101" pitchFamily="2" charset="-122"/>
              </a:rPr>
              <a:t> </a:t>
            </a:r>
            <a:r>
              <a:rPr lang="en-US" altLang="zh-CN" sz="1400" dirty="0">
                <a:latin typeface="Times New Roman" panose="02020603050405020304" pitchFamily="18" charset="0"/>
                <a:ea typeface="宋体" panose="02010600030101010101" pitchFamily="2" charset="-122"/>
              </a:rPr>
              <a:t>Another way is DU can control onboarding congestion according to </a:t>
            </a:r>
            <a:r>
              <a:rPr lang="en-US" sz="1400" dirty="0">
                <a:latin typeface="Times New Roman" panose="02020603050405020304" pitchFamily="18" charset="0"/>
                <a:ea typeface="宋体" panose="02010600030101010101" pitchFamily="2" charset="-122"/>
              </a:rPr>
              <a:t>Network Access Rate Reduction message, </a:t>
            </a:r>
            <a:r>
              <a:rPr lang="en-US" altLang="zh-CN" sz="1400" dirty="0">
                <a:latin typeface="Times New Roman" panose="02020603050405020304" pitchFamily="18" charset="0"/>
                <a:ea typeface="宋体" panose="02010600030101010101" pitchFamily="2" charset="-122"/>
              </a:rPr>
              <a:t>but as</a:t>
            </a:r>
            <a:r>
              <a:rPr lang="en-US" sz="1400" dirty="0">
                <a:latin typeface="Times New Roman" panose="02020603050405020304" pitchFamily="18" charset="0"/>
                <a:ea typeface="宋体" panose="02010600030101010101" pitchFamily="2" charset="-122"/>
              </a:rPr>
              <a:t> the Network Access Rate Reduction message contains the category based UAC, the DU can not distinguish the onboarding service from other category of services, so it is hard for the DU to take an appropriate decision to control onboarding congestion. Therefore the mechanism of onboarding congestion control need be enhanced in Rel-18.</a:t>
            </a:r>
          </a:p>
        </p:txBody>
      </p:sp>
      <p:sp>
        <p:nvSpPr>
          <p:cNvPr id="4" name="Slide Number Placeholder 3">
            <a:extLst>
              <a:ext uri="{FF2B5EF4-FFF2-40B4-BE49-F238E27FC236}">
                <a16:creationId xmlns:a16="http://schemas.microsoft.com/office/drawing/2014/main" id="{FCAF0D3B-5055-4E9F-B25D-77FF3860E59E}"/>
              </a:ext>
            </a:extLst>
          </p:cNvPr>
          <p:cNvSpPr>
            <a:spLocks noGrp="1"/>
          </p:cNvSpPr>
          <p:nvPr>
            <p:ph type="sldNum" sz="quarter" idx="10"/>
          </p:nvPr>
        </p:nvSpPr>
        <p:spPr/>
        <p:txBody>
          <a:bodyPr/>
          <a:lstStyle/>
          <a:p>
            <a:pPr>
              <a:defRPr/>
            </a:pPr>
            <a:fld id="{60E1D707-743A-4DE1-9ADF-A19E5F8506DA}" type="slidenum">
              <a:rPr lang="en-US" smtClean="0"/>
              <a:pPr>
                <a:defRPr/>
              </a:pPr>
              <a:t>6</a:t>
            </a:fld>
            <a:endParaRPr lang="en-US" dirty="0"/>
          </a:p>
        </p:txBody>
      </p:sp>
    </p:spTree>
    <p:extLst>
      <p:ext uri="{BB962C8B-B14F-4D97-AF65-F5344CB8AC3E}">
        <p14:creationId xmlns:p14="http://schemas.microsoft.com/office/powerpoint/2010/main" val="18185305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59230"/>
            <a:ext cx="6120680" cy="494751"/>
          </a:xfrm>
        </p:spPr>
        <p:txBody>
          <a:bodyPr wrap="square">
            <a:spAutoFit/>
          </a:bodyPr>
          <a:lstStyle/>
          <a:p>
            <a:pPr lvl="0" algn="just">
              <a:lnSpc>
                <a:spcPct val="120000"/>
              </a:lnSpc>
              <a:spcBef>
                <a:spcPts val="600"/>
              </a:spcBef>
              <a:spcAft>
                <a:spcPts val="0"/>
              </a:spcAft>
            </a:pPr>
            <a:r>
              <a:rPr lang="en-US" altLang="zh-CN" b="1" kern="0" dirty="0"/>
              <a:t>Potential Scope of Work Item</a:t>
            </a:r>
            <a:endParaRPr lang="en-US" b="1" dirty="0"/>
          </a:p>
        </p:txBody>
      </p:sp>
      <p:sp>
        <p:nvSpPr>
          <p:cNvPr id="3" name="Content Placeholder 2"/>
          <p:cNvSpPr>
            <a:spLocks noGrp="1"/>
          </p:cNvSpPr>
          <p:nvPr>
            <p:ph idx="1"/>
          </p:nvPr>
        </p:nvSpPr>
        <p:spPr>
          <a:xfrm>
            <a:off x="467544" y="657865"/>
            <a:ext cx="8016771" cy="4426405"/>
          </a:xfrm>
        </p:spPr>
        <p:txBody>
          <a:bodyPr wrap="square">
            <a:spAutoFit/>
          </a:bodyPr>
          <a:lstStyle/>
          <a:p>
            <a:pPr marL="342900" indent="-342900" hangingPunct="0">
              <a:spcBef>
                <a:spcPts val="0"/>
              </a:spcBef>
              <a:spcAft>
                <a:spcPts val="0"/>
              </a:spcAft>
              <a:buClr>
                <a:schemeClr val="tx1"/>
              </a:buClr>
              <a:buFont typeface="Wingdings" panose="05000000000000000000" pitchFamily="2" charset="2"/>
              <a:buChar char="Ø"/>
            </a:pPr>
            <a:r>
              <a:rPr lang="en-US" sz="1600" dirty="0">
                <a:latin typeface="Times New Roman" panose="02020603050405020304" pitchFamily="18" charset="0"/>
                <a:ea typeface="Yu Mincho" panose="02020400000000000000" pitchFamily="18" charset="-128"/>
              </a:rPr>
              <a:t>Check the RAN impact of SA2 study on further enhanced support of NPN, and specify the corresponding RAN functionality where necessary:</a:t>
            </a: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Support for enhanced mobility by enabling support for idle and connected mode mobility between SNPNs without new network selection;</a:t>
            </a: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Support for non-3GPP access for SNPN</a:t>
            </a:r>
            <a:r>
              <a:rPr lang="en-US" altLang="zh-CN" sz="1400" dirty="0">
                <a:latin typeface="Times New Roman" panose="02020603050405020304" pitchFamily="18" charset="0"/>
                <a:ea typeface="Yu Mincho" panose="02020400000000000000" pitchFamily="18" charset="-128"/>
              </a:rPr>
              <a:t>;</a:t>
            </a:r>
            <a:endParaRPr lang="en-GB" sz="1400" dirty="0">
              <a:latin typeface="Times New Roman" panose="02020603050405020304" pitchFamily="18" charset="0"/>
              <a:ea typeface="Yu Mincho" panose="02020400000000000000" pitchFamily="18" charset="-128"/>
            </a:endParaRP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Address new SA1 requirements (e.g. TS 22.261 requirements from PALS work) related to NPN.</a:t>
            </a: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Investigate what is needed to enable NPN support for the following features:</a:t>
            </a:r>
            <a:endParaRPr lang="en-US" sz="1400" dirty="0">
              <a:latin typeface="Times New Roman" panose="02020603050405020304" pitchFamily="18" charset="0"/>
              <a:ea typeface="Yu Mincho" panose="02020400000000000000" pitchFamily="18" charset="-128"/>
            </a:endParaRPr>
          </a:p>
          <a:p>
            <a:pPr marL="645795" indent="-285750" hangingPunct="0">
              <a:spcAft>
                <a:spcPts val="0"/>
              </a:spcAft>
              <a:buFont typeface="Wingdings" panose="05000000000000000000" pitchFamily="2" charset="2"/>
              <a:buChar char="§"/>
            </a:pPr>
            <a:r>
              <a:rPr lang="en-IN" sz="1400" dirty="0">
                <a:latin typeface="Times New Roman" panose="02020603050405020304" pitchFamily="18" charset="0"/>
                <a:ea typeface="Yu Mincho" panose="02020400000000000000" pitchFamily="18" charset="-128"/>
              </a:rPr>
              <a:t>a. </a:t>
            </a:r>
            <a:r>
              <a:rPr lang="en-US" sz="1400" dirty="0">
                <a:latin typeface="Times New Roman" panose="02020603050405020304" pitchFamily="18" charset="0"/>
                <a:ea typeface="Yu Mincho" panose="02020400000000000000" pitchFamily="18" charset="-128"/>
              </a:rPr>
              <a:t>5G Proximity Services</a:t>
            </a:r>
          </a:p>
          <a:p>
            <a:pPr marL="342900" indent="-342900" hangingPunct="0">
              <a:spcAft>
                <a:spcPts val="600"/>
              </a:spcAft>
              <a:buClr>
                <a:schemeClr val="tx1"/>
              </a:buClr>
              <a:buFont typeface="Wingdings" panose="05000000000000000000" pitchFamily="2" charset="2"/>
              <a:buChar char="Ø"/>
            </a:pPr>
            <a:r>
              <a:rPr lang="en-US" sz="1600" dirty="0">
                <a:latin typeface="Times New Roman" panose="02020603050405020304" pitchFamily="18" charset="0"/>
                <a:ea typeface="Yu Mincho" panose="02020400000000000000" pitchFamily="18" charset="-128"/>
              </a:rPr>
              <a:t>Specify the RAN functionality of the following Further enhanced NPN in NG-RAN:</a:t>
            </a:r>
          </a:p>
          <a:p>
            <a:pPr marL="619125" lvl="1" indent="-342900" hangingPunct="0">
              <a:spcAft>
                <a:spcPts val="0"/>
              </a:spcAft>
              <a:buFont typeface="Wingdings" panose="05000000000000000000" pitchFamily="2" charset="2"/>
              <a:buChar char="§"/>
              <a:tabLst>
                <a:tab pos="457200" algn="l"/>
              </a:tabLst>
            </a:pPr>
            <a:r>
              <a:rPr lang="en-US" sz="1400" dirty="0">
                <a:latin typeface="Times New Roman" panose="02020603050405020304" pitchFamily="18" charset="0"/>
                <a:ea typeface="宋体" panose="02010600030101010101" pitchFamily="2" charset="-122"/>
              </a:rPr>
              <a:t>Enhance the mechanism of onboarding congestion control;</a:t>
            </a:r>
            <a:endParaRPr lang="en-GB" sz="1400" dirty="0">
              <a:latin typeface="Times New Roman" panose="02020603050405020304" pitchFamily="18" charset="0"/>
              <a:ea typeface="Yu Mincho" panose="02020400000000000000" pitchFamily="18" charset="-128"/>
            </a:endParaRP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For PNI-NPN, support </a:t>
            </a:r>
            <a:r>
              <a:rPr lang="en-US" altLang="zh-CN" sz="1400" dirty="0">
                <a:latin typeface="Times New Roman" panose="02020603050405020304" pitchFamily="18" charset="0"/>
                <a:ea typeface="Yu Mincho" panose="02020400000000000000" pitchFamily="18" charset="-128"/>
              </a:rPr>
              <a:t>RAN</a:t>
            </a:r>
            <a:r>
              <a:rPr lang="zh-CN" altLang="en-US" sz="1400" dirty="0">
                <a:latin typeface="Times New Roman" panose="02020603050405020304" pitchFamily="18" charset="0"/>
                <a:ea typeface="Yu Mincho" panose="02020400000000000000" pitchFamily="18" charset="-128"/>
              </a:rPr>
              <a:t> </a:t>
            </a:r>
            <a:r>
              <a:rPr lang="en-US" altLang="zh-CN" sz="1400" dirty="0">
                <a:latin typeface="Times New Roman" panose="02020603050405020304" pitchFamily="18" charset="0"/>
                <a:ea typeface="Yu Mincho" panose="02020400000000000000" pitchFamily="18" charset="-128"/>
              </a:rPr>
              <a:t>awareness</a:t>
            </a:r>
            <a:r>
              <a:rPr lang="en-GB" sz="1400" dirty="0">
                <a:latin typeface="Times New Roman" panose="02020603050405020304" pitchFamily="18" charset="0"/>
                <a:ea typeface="Yu Mincho" panose="02020400000000000000" pitchFamily="18" charset="-128"/>
              </a:rPr>
              <a:t> of serving (selected) CAG ID usage including initial access and handover, if justified;</a:t>
            </a:r>
          </a:p>
          <a:p>
            <a:pPr marL="619125" lvl="1" indent="-342900" hangingPunct="0">
              <a:spcAft>
                <a:spcPts val="0"/>
              </a:spcAft>
              <a:buFont typeface="Wingdings" panose="05000000000000000000" pitchFamily="2" charset="2"/>
              <a:buChar char="§"/>
              <a:tabLst>
                <a:tab pos="457200" algn="l"/>
              </a:tabLst>
            </a:pPr>
            <a:r>
              <a:rPr lang="en-GB" sz="1400" dirty="0">
                <a:latin typeface="Times New Roman" panose="02020603050405020304" pitchFamily="18" charset="0"/>
                <a:ea typeface="Yu Mincho" panose="02020400000000000000" pitchFamily="18" charset="-128"/>
              </a:rPr>
              <a:t>The support of SNPN and PNI-NPN for </a:t>
            </a:r>
            <a:r>
              <a:rPr lang="en-GB" sz="1400" dirty="0" err="1">
                <a:latin typeface="Times New Roman" panose="02020603050405020304" pitchFamily="18" charset="0"/>
                <a:ea typeface="Yu Mincho" panose="02020400000000000000" pitchFamily="18" charset="-128"/>
              </a:rPr>
              <a:t>eMTC</a:t>
            </a:r>
            <a:r>
              <a:rPr lang="en-GB" sz="1400" dirty="0">
                <a:latin typeface="Times New Roman" panose="02020603050405020304" pitchFamily="18" charset="0"/>
                <a:ea typeface="Yu Mincho" panose="02020400000000000000" pitchFamily="18" charset="-128"/>
              </a:rPr>
              <a:t>/NB-IoT connected to 5GC; </a:t>
            </a:r>
            <a:endParaRPr lang="en-US" sz="1400" dirty="0">
              <a:latin typeface="Times New Roman" panose="02020603050405020304" pitchFamily="18" charset="0"/>
              <a:ea typeface="Yu Mincho" panose="02020400000000000000" pitchFamily="18" charset="-128"/>
            </a:endParaRPr>
          </a:p>
        </p:txBody>
      </p:sp>
      <p:sp>
        <p:nvSpPr>
          <p:cNvPr id="4" name="Slide Number Placeholder 3"/>
          <p:cNvSpPr>
            <a:spLocks noGrp="1"/>
          </p:cNvSpPr>
          <p:nvPr>
            <p:ph type="sldNum" sz="quarter" idx="10"/>
          </p:nvPr>
        </p:nvSpPr>
        <p:spPr/>
        <p:txBody>
          <a:bodyPr/>
          <a:lstStyle/>
          <a:p>
            <a:pPr>
              <a:defRPr/>
            </a:pPr>
            <a:fld id="{60E1D707-743A-4DE1-9ADF-A19E5F8506DA}" type="slidenum">
              <a:rPr lang="en-US" smtClean="0"/>
              <a:pPr>
                <a:defRPr/>
              </a:pPr>
              <a:t>7</a:t>
            </a:fld>
            <a:endParaRPr lang="en-US" dirty="0"/>
          </a:p>
        </p:txBody>
      </p:sp>
    </p:spTree>
    <p:extLst>
      <p:ext uri="{BB962C8B-B14F-4D97-AF65-F5344CB8AC3E}">
        <p14:creationId xmlns:p14="http://schemas.microsoft.com/office/powerpoint/2010/main" val="26880781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0825" y="681039"/>
            <a:ext cx="8642350" cy="2443746"/>
          </a:xfrm>
        </p:spPr>
        <p:txBody>
          <a:bodyPr>
            <a:spAutoFit/>
          </a:bodyPr>
          <a:lstStyle/>
          <a:p>
            <a:endParaRPr lang="en-US" altLang="zh-CN" dirty="0">
              <a:solidFill>
                <a:srgbClr val="FF0000"/>
              </a:solidFill>
            </a:endParaRPr>
          </a:p>
          <a:p>
            <a:endParaRPr lang="en-US" altLang="zh-CN" dirty="0">
              <a:solidFill>
                <a:srgbClr val="FF0000"/>
              </a:solidFill>
            </a:endParaRPr>
          </a:p>
          <a:p>
            <a:endParaRPr lang="en-US" altLang="zh-CN" dirty="0">
              <a:solidFill>
                <a:srgbClr val="FF0000"/>
              </a:solidFill>
            </a:endParaRPr>
          </a:p>
          <a:p>
            <a:pPr marL="0" indent="0" algn="ctr">
              <a:buNone/>
            </a:pPr>
            <a:r>
              <a:rPr lang="en-US" altLang="zh-CN" sz="6000" dirty="0">
                <a:solidFill>
                  <a:srgbClr val="C00000"/>
                </a:solidFill>
              </a:rPr>
              <a:t>Thank you</a:t>
            </a:r>
            <a:r>
              <a:rPr lang="zh-CN" altLang="en-US" sz="6000" dirty="0">
                <a:solidFill>
                  <a:srgbClr val="C00000"/>
                </a:solidFill>
              </a:rPr>
              <a:t>！</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8</a:t>
            </a:fld>
            <a:endParaRPr lang="en-US" dirty="0"/>
          </a:p>
        </p:txBody>
      </p:sp>
    </p:spTree>
    <p:extLst>
      <p:ext uri="{BB962C8B-B14F-4D97-AF65-F5344CB8AC3E}">
        <p14:creationId xmlns:p14="http://schemas.microsoft.com/office/powerpoint/2010/main" val="1945455362"/>
      </p:ext>
    </p:extLst>
  </p:cSld>
  <p:clrMapOvr>
    <a:masterClrMapping/>
  </p:clrMapOvr>
</p:sld>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12447</TotalTime>
  <Words>939</Words>
  <Application>Microsoft Office PowerPoint</Application>
  <PresentationFormat>On-screen Show (16:9)</PresentationFormat>
  <Paragraphs>52</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微软雅黑</vt:lpstr>
      <vt:lpstr>Arial</vt:lpstr>
      <vt:lpstr>Calibri</vt:lpstr>
      <vt:lpstr>Times New Roman</vt:lpstr>
      <vt:lpstr>Wingdings</vt:lpstr>
      <vt:lpstr>胶片模板-移动通信研究所-16比9-20150113</vt:lpstr>
      <vt:lpstr>Further enhancement of Private Network for Rel-18</vt:lpstr>
      <vt:lpstr>SA2 aspect of Potential NPN Work in Rel-18 (1/3)</vt:lpstr>
      <vt:lpstr>SA2 aspect of Potential NPN Work in Rel-18 (2/3)</vt:lpstr>
      <vt:lpstr>SA2 aspect of Potential NPN Work in Rel-18 (3/3)</vt:lpstr>
      <vt:lpstr>RAN aspect of Potential NPN Work in Rel-18</vt:lpstr>
      <vt:lpstr>RAN aspect of Potential NPN Work in Rel-18</vt:lpstr>
      <vt:lpstr>Potential Scope of Work Item</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Summary of email discussion  on NR coverage enhancement</dc:title>
  <dc:creator>China Telecom</dc:creator>
  <cp:lastModifiedBy>Jiangzheng</cp:lastModifiedBy>
  <cp:revision>1630</cp:revision>
  <dcterms:created xsi:type="dcterms:W3CDTF">2017-04-20T03:13:07Z</dcterms:created>
  <dcterms:modified xsi:type="dcterms:W3CDTF">2022-03-10T10:56:28Z</dcterms:modified>
</cp:coreProperties>
</file>