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10"/>
  </p:notesMasterIdLst>
  <p:handoutMasterIdLst>
    <p:handoutMasterId r:id="rId11"/>
  </p:handoutMasterIdLst>
  <p:sldIdLst>
    <p:sldId id="449" r:id="rId4"/>
    <p:sldId id="472" r:id="rId5"/>
    <p:sldId id="474" r:id="rId6"/>
    <p:sldId id="475" r:id="rId7"/>
    <p:sldId id="476" r:id="rId8"/>
    <p:sldId id="405" r:id="rId9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=""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9CCFF"/>
    <a:srgbClr val="0000FF"/>
    <a:srgbClr val="FF9966"/>
    <a:srgbClr val="0070C0"/>
    <a:srgbClr val="007E39"/>
    <a:srgbClr val="FFFFFF"/>
    <a:srgbClr val="B94A00"/>
    <a:srgbClr val="324395"/>
    <a:srgbClr val="E1F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94" autoAdjust="0"/>
    <p:restoredTop sz="90749" autoAdjust="0"/>
  </p:normalViewPr>
  <p:slideViewPr>
    <p:cSldViewPr>
      <p:cViewPr varScale="1">
        <p:scale>
          <a:sx n="133" d="100"/>
          <a:sy n="133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2022/3/10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3/10/2022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620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SzPct val="80000"/>
              <a:buFont typeface="Wingdings" pitchFamily="2" charset="2"/>
              <a:buChar char="n"/>
              <a:defRPr sz="2000">
                <a:latin typeface="Calibri" pitchFamily="34" charset="0"/>
                <a:cs typeface="Calibri" pitchFamily="34" charset="0"/>
              </a:defRPr>
            </a:lvl1pPr>
            <a:lvl2pPr marL="625475" indent="-266700">
              <a:spcBef>
                <a:spcPts val="600"/>
              </a:spcBef>
              <a:buClrTx/>
              <a:buFont typeface="Arial" pitchFamily="34" charset="0"/>
              <a:buChar char="»"/>
              <a:defRPr sz="1800">
                <a:latin typeface="Calibri" pitchFamily="34" charset="0"/>
                <a:cs typeface="Calibri" pitchFamily="34" charset="0"/>
              </a:defRPr>
            </a:lvl2pPr>
            <a:lvl3pPr marL="982663" indent="-174625">
              <a:spcBef>
                <a:spcPts val="600"/>
              </a:spcBef>
              <a:buFont typeface="Arial" pitchFamily="34" charset="0"/>
              <a:buChar char="•"/>
              <a:defRPr sz="1600">
                <a:latin typeface="Calibri" pitchFamily="34" charset="0"/>
                <a:cs typeface="Calibri" pitchFamily="34" charset="0"/>
              </a:defRPr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=""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=""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=""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=""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=""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=""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=""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=""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=""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=""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=""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=""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=""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=""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=""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=""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=""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=""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=""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=""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=""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=""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=""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=""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=""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=""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=""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=""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=""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685800" y="1563638"/>
            <a:ext cx="7772400" cy="975968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324395"/>
                </a:solidFill>
              </a:rPr>
              <a:t>Views on RAN4 Rel-18 package</a:t>
            </a:r>
            <a:endParaRPr lang="zh-CN" altLang="en-US" sz="28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688032" y="3075806"/>
            <a:ext cx="7772400" cy="886495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79512" y="195486"/>
            <a:ext cx="3825086" cy="882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ja-JP" sz="1600" dirty="0" smtClean="0"/>
              <a:t>3GPP </a:t>
            </a:r>
            <a:r>
              <a:rPr lang="en-US" altLang="ja-JP" sz="1600" dirty="0"/>
              <a:t>TSG </a:t>
            </a:r>
            <a:r>
              <a:rPr lang="en-US" altLang="ja-JP" sz="1600" dirty="0" smtClean="0"/>
              <a:t>RA</a:t>
            </a:r>
            <a:r>
              <a:rPr lang="en-US" altLang="zh-CN" sz="1600" dirty="0" smtClean="0"/>
              <a:t>N #95e</a:t>
            </a:r>
            <a:endParaRPr lang="en-US" altLang="ja-JP" sz="1600" dirty="0"/>
          </a:p>
          <a:p>
            <a:pPr>
              <a:spcBef>
                <a:spcPts val="200"/>
              </a:spcBef>
            </a:pPr>
            <a:r>
              <a:rPr lang="en-GB" altLang="zh-CN" sz="1600" dirty="0"/>
              <a:t>Electronic Meeting, March 17 - 23</a:t>
            </a:r>
            <a:r>
              <a:rPr lang="en-US" altLang="ja-JP" sz="1600" dirty="0" smtClean="0"/>
              <a:t>, 2021</a:t>
            </a:r>
          </a:p>
          <a:p>
            <a:pPr>
              <a:spcBef>
                <a:spcPts val="200"/>
              </a:spcBef>
            </a:pPr>
            <a:r>
              <a:rPr lang="en-US" altLang="ja-JP" sz="1600" dirty="0"/>
              <a:t>Agenda</a:t>
            </a:r>
            <a:r>
              <a:rPr lang="en-US" altLang="ja-JP" sz="1600" dirty="0" smtClean="0"/>
              <a:t>: </a:t>
            </a:r>
            <a:r>
              <a:rPr lang="en-US" altLang="ja-JP" sz="1600" dirty="0"/>
              <a:t>9.1.4</a:t>
            </a:r>
            <a:endParaRPr lang="en-US" altLang="zh-CN" sz="1600" dirty="0" smtClean="0"/>
          </a:p>
        </p:txBody>
      </p:sp>
      <p:sp>
        <p:nvSpPr>
          <p:cNvPr id="2" name="矩形 1"/>
          <p:cNvSpPr/>
          <p:nvPr/>
        </p:nvSpPr>
        <p:spPr>
          <a:xfrm>
            <a:off x="7452320" y="240992"/>
            <a:ext cx="1220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zh-CN" sz="1600" dirty="0" smtClean="0"/>
              <a:t>RP-220579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99542"/>
            <a:ext cx="8641654" cy="4050950"/>
          </a:xfrm>
        </p:spPr>
        <p:txBody>
          <a:bodyPr/>
          <a:lstStyle/>
          <a:p>
            <a:pPr marL="252000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 smtClean="0"/>
              <a:t>The Rel-18 RAN4-led proposals were firstly submitted to Rel-18 workshop </a:t>
            </a:r>
            <a:r>
              <a:rPr lang="en-US" altLang="zh-CN" sz="1600" dirty="0"/>
              <a:t>in June </a:t>
            </a:r>
            <a:r>
              <a:rPr lang="en-US" altLang="zh-CN" sz="1600" dirty="0" smtClean="0"/>
              <a:t>28 - July 2 of 2021, and then discussed by email in August 2021, October 2021 and February 2022. 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>
                <a:solidFill>
                  <a:srgbClr val="000000"/>
                </a:solidFill>
              </a:rPr>
              <a:t>One RAN4-led WI on NR support for dedicated spectrum </a:t>
            </a:r>
            <a:r>
              <a:rPr lang="en-US" altLang="zh-CN" sz="1400" dirty="0" smtClean="0">
                <a:solidFill>
                  <a:srgbClr val="000000"/>
                </a:solidFill>
              </a:rPr>
              <a:t>&lt; 5MHz in FR1 was approved in December 2021.</a:t>
            </a:r>
            <a:endParaRPr lang="zh-CN" altLang="zh-CN" sz="1400" dirty="0" smtClean="0">
              <a:solidFill>
                <a:srgbClr val="000000"/>
              </a:solidFill>
            </a:endParaRPr>
          </a:p>
          <a:p>
            <a:pPr marL="252000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600" dirty="0" smtClean="0"/>
              <a:t>The latest outcome from per-RAN #95e </a:t>
            </a:r>
            <a:r>
              <a:rPr lang="en-US" altLang="zh-CN" sz="1600" dirty="0"/>
              <a:t>email discussion </a:t>
            </a:r>
            <a:r>
              <a:rPr lang="en-US" altLang="zh-CN" sz="1600" dirty="0" smtClean="0"/>
              <a:t>were provided in the moderator summary for the following 6 threads: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[RAN95e-RAN4-R18Prep-01]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FR1 </a:t>
            </a:r>
            <a:r>
              <a:rPr lang="en-US" altLang="zh-CN" sz="1400" dirty="0"/>
              <a:t>RF Enhancements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[</a:t>
            </a:r>
            <a:r>
              <a:rPr lang="en-US" altLang="zh-CN" sz="1400" dirty="0" smtClean="0"/>
              <a:t>RAN95e-RAN4-R18Prep-02]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FR2 </a:t>
            </a:r>
            <a:r>
              <a:rPr lang="en-US" altLang="zh-CN" sz="1400" dirty="0"/>
              <a:t>RF Enhancements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[</a:t>
            </a:r>
            <a:r>
              <a:rPr lang="en-US" altLang="zh-CN" sz="1400" dirty="0" smtClean="0"/>
              <a:t>RAN95e-RAN4-R18Prep-03]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RRM </a:t>
            </a:r>
            <a:r>
              <a:rPr lang="en-US" altLang="zh-CN" sz="1400" dirty="0"/>
              <a:t>Enhancements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[</a:t>
            </a:r>
            <a:r>
              <a:rPr lang="en-US" altLang="zh-CN" sz="1400" dirty="0" smtClean="0"/>
              <a:t>RAN95e-RAN4-R18Prep-04]</a:t>
            </a:r>
            <a:r>
              <a:rPr lang="en-US" altLang="zh-CN" sz="1400" dirty="0"/>
              <a:t> </a:t>
            </a:r>
            <a:r>
              <a:rPr lang="en-US" altLang="zh-CN" sz="1400" dirty="0" err="1" smtClean="0"/>
              <a:t>Demod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Enhancements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[</a:t>
            </a:r>
            <a:r>
              <a:rPr lang="en-US" altLang="zh-CN" sz="1400" dirty="0" smtClean="0"/>
              <a:t>RAN95e-RAN4-R18Prep-05]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RAN4 </a:t>
            </a:r>
            <a:r>
              <a:rPr lang="en-US" altLang="zh-CN" sz="1400" dirty="0"/>
              <a:t>Testing Enhancements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[</a:t>
            </a:r>
            <a:r>
              <a:rPr lang="en-US" altLang="zh-CN" sz="1400" dirty="0" smtClean="0"/>
              <a:t>RAN95e-RAN4-R18Prep-06]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Other Enhancements, including: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200" dirty="0" smtClean="0">
                <a:solidFill>
                  <a:srgbClr val="000000"/>
                </a:solidFill>
              </a:rPr>
              <a:t>Simplification </a:t>
            </a:r>
            <a:r>
              <a:rPr lang="en-US" altLang="zh-CN" sz="1200" dirty="0">
                <a:solidFill>
                  <a:srgbClr val="000000"/>
                </a:solidFill>
              </a:rPr>
              <a:t>of band combination specification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200" dirty="0" smtClean="0">
                <a:solidFill>
                  <a:srgbClr val="000000"/>
                </a:solidFill>
              </a:rPr>
              <a:t>Enhancement </a:t>
            </a:r>
            <a:r>
              <a:rPr lang="en-US" altLang="zh-CN" sz="1200" dirty="0">
                <a:solidFill>
                  <a:srgbClr val="000000"/>
                </a:solidFill>
              </a:rPr>
              <a:t>for </a:t>
            </a:r>
            <a:r>
              <a:rPr lang="en-US" altLang="zh-CN" sz="1200" dirty="0" smtClean="0">
                <a:solidFill>
                  <a:srgbClr val="000000"/>
                </a:solidFill>
              </a:rPr>
              <a:t>700/800/900MHz band </a:t>
            </a:r>
            <a:r>
              <a:rPr lang="en-US" altLang="zh-CN" sz="1200" dirty="0">
                <a:solidFill>
                  <a:srgbClr val="000000"/>
                </a:solidFill>
              </a:rPr>
              <a:t>combinations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zh-CN" altLang="zh-CN" sz="1200" dirty="0" smtClean="0">
                <a:solidFill>
                  <a:srgbClr val="000000"/>
                </a:solidFill>
              </a:rPr>
              <a:t>BS </a:t>
            </a:r>
            <a:r>
              <a:rPr lang="zh-CN" altLang="zh-CN" sz="1200" dirty="0">
                <a:solidFill>
                  <a:srgbClr val="000000"/>
                </a:solidFill>
              </a:rPr>
              <a:t>RF requirement evolution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zh-CN" altLang="zh-CN" sz="1200" dirty="0" smtClean="0">
                <a:solidFill>
                  <a:srgbClr val="000000"/>
                </a:solidFill>
              </a:rPr>
              <a:t>ATG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200" dirty="0">
                <a:solidFill>
                  <a:srgbClr val="000000"/>
                </a:solidFill>
              </a:rPr>
              <a:t>Adjacent channel HAPS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zh-CN" altLang="zh-CN" sz="1200" dirty="0">
                <a:solidFill>
                  <a:srgbClr val="000000"/>
                </a:solidFill>
              </a:rPr>
              <a:t>Support of intra-band non-collocated EN-DC/NR-CA deployment</a:t>
            </a:r>
          </a:p>
          <a:p>
            <a:pPr marL="898526" lvl="2" indent="-182563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zh-CN" altLang="zh-CN" sz="1200" dirty="0">
                <a:solidFill>
                  <a:srgbClr val="000000"/>
                </a:solidFill>
              </a:rPr>
              <a:t>FR2 HST </a:t>
            </a:r>
            <a:r>
              <a:rPr lang="zh-CN" altLang="zh-CN" sz="1200" dirty="0" smtClean="0">
                <a:solidFill>
                  <a:srgbClr val="000000"/>
                </a:solidFill>
              </a:rPr>
              <a:t>enhancement</a:t>
            </a:r>
            <a:endParaRPr lang="zh-CN" altLang="zh-CN" sz="1200" dirty="0">
              <a:solidFill>
                <a:srgbClr val="000000"/>
              </a:solidFill>
            </a:endParaRP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endParaRPr lang="zh-CN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00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Views on RAN4 Rel-18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altLang="zh-CN" sz="1600" u="sng" dirty="0" smtClean="0"/>
              <a:t>On FR1 </a:t>
            </a:r>
            <a:r>
              <a:rPr lang="en-US" altLang="zh-CN" sz="1600" u="sng" dirty="0"/>
              <a:t>RF </a:t>
            </a:r>
            <a:r>
              <a:rPr lang="en-US" altLang="zh-CN" sz="1600" u="sng" dirty="0" smtClean="0"/>
              <a:t>Enhancements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 smtClean="0"/>
              <a:t>Propose to have </a:t>
            </a:r>
            <a:r>
              <a:rPr lang="en-US" altLang="zh-CN" sz="1600" dirty="0"/>
              <a:t>one </a:t>
            </a:r>
            <a:r>
              <a:rPr lang="en-US" altLang="zh-CN" sz="1600" dirty="0" smtClean="0"/>
              <a:t>WI covering the following objectives:</a:t>
            </a:r>
            <a:endParaRPr lang="en-US" altLang="zh-CN" sz="16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4Tx </a:t>
            </a:r>
            <a:r>
              <a:rPr lang="en-US" altLang="zh-CN" sz="1400" dirty="0"/>
              <a:t>for CPE/FWA/vehicle/industrial </a:t>
            </a:r>
            <a:r>
              <a:rPr lang="en-US" altLang="zh-CN" sz="1400" dirty="0" smtClean="0"/>
              <a:t>devices</a:t>
            </a:r>
            <a:r>
              <a:rPr lang="en-US" altLang="zh-CN" sz="1400" dirty="0"/>
              <a:t>: </a:t>
            </a:r>
            <a:r>
              <a:rPr lang="en-US" altLang="zh-CN" sz="1400" dirty="0">
                <a:solidFill>
                  <a:srgbClr val="0070C0"/>
                </a:solidFill>
              </a:rPr>
              <a:t>with first priority</a:t>
            </a:r>
            <a:endParaRPr lang="en-US" altLang="zh-CN" sz="1300" dirty="0">
              <a:solidFill>
                <a:srgbClr val="0070C0"/>
              </a:solidFill>
            </a:endParaRP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8Rx for CPE/FWA/vehicle/industrial </a:t>
            </a:r>
            <a:r>
              <a:rPr lang="en-US" altLang="zh-CN" sz="1400" dirty="0" smtClean="0"/>
              <a:t>devices: </a:t>
            </a:r>
            <a:r>
              <a:rPr lang="en-US" altLang="zh-CN" sz="1400" dirty="0">
                <a:solidFill>
                  <a:srgbClr val="0070C0"/>
                </a:solidFill>
              </a:rPr>
              <a:t>with first </a:t>
            </a:r>
            <a:r>
              <a:rPr lang="en-US" altLang="zh-CN" sz="1400" dirty="0" smtClean="0">
                <a:solidFill>
                  <a:srgbClr val="0070C0"/>
                </a:solidFill>
              </a:rPr>
              <a:t>priority, and not include 6Rx for </a:t>
            </a:r>
            <a:r>
              <a:rPr lang="en-US" altLang="zh-CN" sz="1400" dirty="0">
                <a:solidFill>
                  <a:srgbClr val="0070C0"/>
                </a:solidFill>
              </a:rPr>
              <a:t>CPE-type devices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6Rx for smart </a:t>
            </a:r>
            <a:r>
              <a:rPr lang="en-US" altLang="zh-CN" sz="1400" dirty="0" smtClean="0"/>
              <a:t>phone</a:t>
            </a:r>
            <a:endParaRPr lang="zh-CN" altLang="zh-CN" sz="1400" dirty="0">
              <a:solidFill>
                <a:srgbClr val="0000FF"/>
              </a:solidFill>
            </a:endParaRP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3Tx for smart </a:t>
            </a:r>
            <a:r>
              <a:rPr lang="en-US" altLang="zh-CN" sz="1400" dirty="0" smtClean="0"/>
              <a:t>phone: </a:t>
            </a:r>
            <a:r>
              <a:rPr lang="en-US" altLang="zh-CN" sz="1400" dirty="0">
                <a:solidFill>
                  <a:srgbClr val="0070C0"/>
                </a:solidFill>
              </a:rPr>
              <a:t>with first priority for </a:t>
            </a:r>
            <a:r>
              <a:rPr lang="en-US" altLang="zh-CN" sz="1400" dirty="0" err="1">
                <a:solidFill>
                  <a:srgbClr val="0070C0"/>
                </a:solidFill>
              </a:rPr>
              <a:t>Tx</a:t>
            </a:r>
            <a:r>
              <a:rPr lang="en-US" altLang="zh-CN" sz="1400" dirty="0">
                <a:solidFill>
                  <a:srgbClr val="0070C0"/>
                </a:solidFill>
              </a:rPr>
              <a:t> switching enhancement to achieve 0 us switching </a:t>
            </a:r>
            <a:r>
              <a:rPr lang="en-US" altLang="zh-CN" sz="1400" dirty="0" smtClean="0">
                <a:solidFill>
                  <a:srgbClr val="0070C0"/>
                </a:solidFill>
              </a:rPr>
              <a:t>period</a:t>
            </a:r>
            <a:r>
              <a:rPr lang="en-US" altLang="zh-CN" sz="1400" dirty="0" smtClean="0">
                <a:solidFill>
                  <a:srgbClr val="0070C0"/>
                </a:solidFill>
              </a:rPr>
              <a:t>, which has marginal specification impact</a:t>
            </a:r>
            <a:endParaRPr lang="en-US" altLang="zh-CN" sz="1400" dirty="0">
              <a:solidFill>
                <a:srgbClr val="0070C0"/>
              </a:solidFill>
            </a:endParaRP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Lower MSD study phase</a:t>
            </a:r>
            <a:endParaRPr lang="zh-CN" altLang="zh-CN" sz="1400" dirty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endParaRPr lang="en-US" altLang="zh-CN" sz="1600" u="sng" dirty="0" smtClean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r>
              <a:rPr lang="en-US" altLang="zh-CN" sz="1600" u="sng" dirty="0" smtClean="0"/>
              <a:t>On FR2 </a:t>
            </a:r>
            <a:r>
              <a:rPr lang="en-US" altLang="zh-CN" sz="1600" u="sng" dirty="0"/>
              <a:t>RF Enhancements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/>
              <a:t>Propose to have </a:t>
            </a:r>
            <a:r>
              <a:rPr lang="en-US" altLang="zh-CN" sz="1600" dirty="0" smtClean="0"/>
              <a:t>one </a:t>
            </a:r>
            <a:r>
              <a:rPr lang="en-US" altLang="zh-CN" sz="1600" dirty="0"/>
              <a:t>WI </a:t>
            </a:r>
            <a:r>
              <a:rPr lang="en-US" altLang="zh-CN" sz="1600" dirty="0" smtClean="0"/>
              <a:t>covering at least the </a:t>
            </a:r>
            <a:r>
              <a:rPr lang="en-US" altLang="zh-CN" sz="1600" dirty="0"/>
              <a:t>following </a:t>
            </a:r>
            <a:r>
              <a:rPr lang="en-US" altLang="zh-CN" sz="1600" dirty="0" smtClean="0"/>
              <a:t>objective:</a:t>
            </a:r>
            <a:endParaRPr lang="en-US" altLang="zh-CN" sz="1600" dirty="0"/>
          </a:p>
          <a:p>
            <a:pPr marL="613956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400" dirty="0" smtClean="0"/>
              <a:t>FR2 UL 256QAM with study phase</a:t>
            </a:r>
            <a:endParaRPr lang="en-US" altLang="zh-CN" sz="1400" dirty="0"/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/>
              <a:t>Propose to have </a:t>
            </a:r>
            <a:r>
              <a:rPr lang="en-US" altLang="zh-CN" sz="1600" dirty="0" smtClean="0"/>
              <a:t>one separate WI on </a:t>
            </a:r>
            <a:r>
              <a:rPr lang="zh-CN" altLang="zh-CN" sz="1600" dirty="0" smtClean="0"/>
              <a:t>FR</a:t>
            </a:r>
            <a:r>
              <a:rPr lang="zh-CN" altLang="zh-CN" sz="1600" dirty="0"/>
              <a:t>2 multi-Rx </a:t>
            </a:r>
            <a:r>
              <a:rPr lang="zh-CN" altLang="zh-CN" sz="1600" dirty="0" smtClean="0"/>
              <a:t>chain</a:t>
            </a:r>
            <a:r>
              <a:rPr lang="en-US" altLang="zh-CN" sz="1600" dirty="0" smtClean="0"/>
              <a:t> and 4-layer</a:t>
            </a:r>
            <a:r>
              <a:rPr lang="zh-CN" altLang="zh-CN" sz="1600" dirty="0" smtClean="0"/>
              <a:t> </a:t>
            </a:r>
            <a:r>
              <a:rPr lang="zh-CN" altLang="zh-CN" sz="1600" dirty="0"/>
              <a:t>DL reception</a:t>
            </a:r>
            <a:endParaRPr lang="en-US" altLang="zh-CN" sz="1600" dirty="0"/>
          </a:p>
          <a:p>
            <a:pPr marL="613956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altLang="zh-CN" sz="1400" dirty="0"/>
              <a:t>F</a:t>
            </a:r>
            <a:r>
              <a:rPr lang="en-US" altLang="zh-CN" sz="1400" dirty="0" smtClean="0"/>
              <a:t>ocus </a:t>
            </a:r>
            <a:r>
              <a:rPr lang="en-US" altLang="zh-CN" sz="1400" dirty="0"/>
              <a:t>on the most fundamental requirements to ensure efficient completion of this </a:t>
            </a:r>
            <a:r>
              <a:rPr lang="en-US" altLang="zh-CN" sz="1400" dirty="0" smtClean="0"/>
              <a:t>feature</a:t>
            </a:r>
            <a:endParaRPr lang="en-US" altLang="zh-CN" sz="1400" dirty="0"/>
          </a:p>
          <a:p>
            <a:pPr marL="613956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endParaRPr lang="en-US" altLang="zh-CN" sz="1400" dirty="0" smtClean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050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Views on RAN4 Rel-18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41949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altLang="zh-CN" sz="1600" u="sng" dirty="0" smtClean="0"/>
              <a:t>On RRM Enhancements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/>
              <a:t>Propose to have one WI on general RRM </a:t>
            </a:r>
            <a:r>
              <a:rPr lang="en-US" altLang="zh-CN" sz="1600" dirty="0" smtClean="0"/>
              <a:t>enhancements, covering at least the following objectives:</a:t>
            </a:r>
            <a:endParaRPr lang="en-US" altLang="zh-CN" sz="16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GB" altLang="zh-CN" sz="1400" dirty="0" smtClean="0"/>
              <a:t>FR2 RRM </a:t>
            </a:r>
            <a:r>
              <a:rPr lang="en-GB" altLang="zh-CN" sz="1400" dirty="0"/>
              <a:t>requirements delay reduction </a:t>
            </a:r>
            <a:r>
              <a:rPr lang="en-GB" altLang="zh-CN" sz="1400" dirty="0" smtClean="0"/>
              <a:t>enhancements: </a:t>
            </a:r>
            <a:r>
              <a:rPr lang="en-GB" altLang="zh-CN" sz="1400" dirty="0">
                <a:solidFill>
                  <a:srgbClr val="0070C0"/>
                </a:solidFill>
              </a:rPr>
              <a:t>with </a:t>
            </a:r>
            <a:r>
              <a:rPr lang="en-US" altLang="zh-CN" sz="1400" dirty="0">
                <a:solidFill>
                  <a:srgbClr val="0070C0"/>
                </a:solidFill>
              </a:rPr>
              <a:t>first priority for </a:t>
            </a:r>
            <a:r>
              <a:rPr lang="en-US" altLang="zh-CN" sz="1400" dirty="0" err="1">
                <a:solidFill>
                  <a:srgbClr val="0070C0"/>
                </a:solidFill>
              </a:rPr>
              <a:t>SCell</a:t>
            </a:r>
            <a:r>
              <a:rPr lang="en-US" altLang="zh-CN" sz="1400" dirty="0">
                <a:solidFill>
                  <a:srgbClr val="0070C0"/>
                </a:solidFill>
              </a:rPr>
              <a:t> activation </a:t>
            </a:r>
            <a:r>
              <a:rPr lang="en-US" altLang="zh-CN" sz="1400" dirty="0" smtClean="0">
                <a:solidFill>
                  <a:srgbClr val="0070C0"/>
                </a:solidFill>
              </a:rPr>
              <a:t>delay reduction </a:t>
            </a:r>
            <a:endParaRPr lang="en-GB" altLang="zh-CN" sz="1400" dirty="0">
              <a:solidFill>
                <a:srgbClr val="0070C0"/>
              </a:solidFill>
            </a:endParaRPr>
          </a:p>
          <a:p>
            <a:pPr marL="933188" lvl="2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200" dirty="0" smtClean="0"/>
              <a:t>The technical solutions for </a:t>
            </a:r>
            <a:r>
              <a:rPr lang="en-US" altLang="zh-CN" sz="1200" dirty="0" err="1" smtClean="0"/>
              <a:t>SCell</a:t>
            </a:r>
            <a:r>
              <a:rPr lang="en-US" altLang="zh-CN" sz="1200" dirty="0" smtClean="0"/>
              <a:t> activation delay reduction can be extended to FR1, when applicable</a:t>
            </a:r>
            <a:endParaRPr lang="zh-CN" altLang="zh-CN" sz="1200" dirty="0" smtClean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GB" altLang="zh-CN" sz="1400" dirty="0" smtClean="0"/>
              <a:t>HO </a:t>
            </a:r>
            <a:r>
              <a:rPr lang="en-GB" altLang="zh-CN" sz="1400" dirty="0"/>
              <a:t>with </a:t>
            </a:r>
            <a:r>
              <a:rPr lang="en-GB" altLang="zh-CN" sz="1400" dirty="0" err="1"/>
              <a:t>PSCell</a:t>
            </a:r>
            <a:r>
              <a:rPr lang="en-GB" altLang="zh-CN" sz="1400" dirty="0"/>
              <a:t> requirements for </a:t>
            </a:r>
            <a:r>
              <a:rPr lang="en-GB" altLang="zh-CN" sz="1400" dirty="0" smtClean="0"/>
              <a:t>more scenarios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 smtClean="0"/>
              <a:t>Propose </a:t>
            </a:r>
            <a:r>
              <a:rPr lang="en-US" altLang="zh-CN" sz="1600" dirty="0"/>
              <a:t>to have one separate WI on measurement gap related </a:t>
            </a:r>
            <a:r>
              <a:rPr lang="en-US" altLang="zh-CN" sz="1600" dirty="0" smtClean="0"/>
              <a:t>enhancements, covering the following objectives:</a:t>
            </a:r>
            <a:endParaRPr lang="en-US" altLang="zh-CN" sz="16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Enhancements </a:t>
            </a:r>
            <a:r>
              <a:rPr lang="en-US" altLang="zh-CN" sz="1400" dirty="0"/>
              <a:t>of pre-configured MGs, multiple concurrent MGs and NCSG 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RRM </a:t>
            </a:r>
            <a:r>
              <a:rPr lang="en-US" altLang="zh-CN" sz="1400" dirty="0"/>
              <a:t>requirements for measurement without </a:t>
            </a:r>
            <a:r>
              <a:rPr lang="en-US" altLang="zh-CN" sz="1400" dirty="0" smtClean="0"/>
              <a:t>gaps</a:t>
            </a:r>
            <a:endParaRPr lang="en-US" altLang="zh-CN" sz="1400" dirty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endParaRPr lang="en-US" altLang="zh-CN" sz="1100" u="sng" dirty="0" smtClean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r>
              <a:rPr lang="en-US" altLang="zh-CN" sz="1600" u="sng" dirty="0" smtClean="0"/>
              <a:t>On </a:t>
            </a:r>
            <a:r>
              <a:rPr lang="en-US" altLang="zh-CN" sz="1600" u="sng" dirty="0" err="1" smtClean="0"/>
              <a:t>Demod</a:t>
            </a:r>
            <a:r>
              <a:rPr lang="en-US" altLang="zh-CN" sz="1600" u="sng" dirty="0" smtClean="0"/>
              <a:t> </a:t>
            </a:r>
            <a:r>
              <a:rPr lang="en-US" altLang="zh-CN" sz="1600" u="sng" dirty="0"/>
              <a:t>Enhancements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/>
              <a:t>Propose to have one WI covering the following objectives: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UE advanced </a:t>
            </a:r>
            <a:r>
              <a:rPr lang="en-US" altLang="zh-CN" sz="1400" dirty="0"/>
              <a:t>receiver to cancel inter-user interference for </a:t>
            </a:r>
            <a:r>
              <a:rPr lang="en-US" altLang="zh-CN" sz="1400" dirty="0" smtClean="0"/>
              <a:t>MU-MIMO: </a:t>
            </a:r>
            <a:r>
              <a:rPr lang="en-GB" altLang="zh-CN" sz="1400" dirty="0">
                <a:solidFill>
                  <a:srgbClr val="0070C0"/>
                </a:solidFill>
              </a:rPr>
              <a:t>with </a:t>
            </a:r>
            <a:r>
              <a:rPr lang="en-US" altLang="zh-CN" sz="1400" dirty="0">
                <a:solidFill>
                  <a:srgbClr val="0070C0"/>
                </a:solidFill>
              </a:rPr>
              <a:t>first priority 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UE soft-IC </a:t>
            </a:r>
            <a:r>
              <a:rPr lang="en-US" altLang="zh-CN" sz="1400" dirty="0"/>
              <a:t>receiver to cancel inter-layer interference for </a:t>
            </a:r>
            <a:r>
              <a:rPr lang="en-US" altLang="zh-CN" sz="1400" dirty="0" smtClean="0"/>
              <a:t>SU-MIMO: </a:t>
            </a:r>
            <a:r>
              <a:rPr lang="en-GB" altLang="zh-CN" sz="1400" dirty="0">
                <a:solidFill>
                  <a:srgbClr val="0070C0"/>
                </a:solidFill>
              </a:rPr>
              <a:t>with </a:t>
            </a:r>
            <a:r>
              <a:rPr lang="en-US" altLang="zh-CN" sz="1400" dirty="0">
                <a:solidFill>
                  <a:srgbClr val="0070C0"/>
                </a:solidFill>
              </a:rPr>
              <a:t>first priority</a:t>
            </a:r>
            <a:r>
              <a:rPr lang="en-US" altLang="zh-CN" sz="1400" dirty="0" smtClean="0"/>
              <a:t> </a:t>
            </a:r>
            <a:endParaRPr lang="zh-CN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UE absolute </a:t>
            </a:r>
            <a:r>
              <a:rPr lang="en-US" altLang="zh-CN" sz="1400" dirty="0"/>
              <a:t>physical layer throughput requirements with link </a:t>
            </a:r>
            <a:r>
              <a:rPr lang="en-US" altLang="zh-CN" sz="1400" dirty="0" smtClean="0"/>
              <a:t>adaption: </a:t>
            </a:r>
            <a:r>
              <a:rPr lang="en-GB" altLang="zh-CN" sz="1400" dirty="0">
                <a:solidFill>
                  <a:srgbClr val="0070C0"/>
                </a:solidFill>
              </a:rPr>
              <a:t>with </a:t>
            </a:r>
            <a:r>
              <a:rPr lang="en-US" altLang="zh-CN" sz="1400" dirty="0">
                <a:solidFill>
                  <a:srgbClr val="0070C0"/>
                </a:solidFill>
              </a:rPr>
              <a:t>first </a:t>
            </a:r>
            <a:r>
              <a:rPr lang="en-US" altLang="zh-CN" sz="1400" dirty="0" smtClean="0">
                <a:solidFill>
                  <a:srgbClr val="0070C0"/>
                </a:solidFill>
              </a:rPr>
              <a:t>priority and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rgbClr val="0070C0"/>
                </a:solidFill>
              </a:rPr>
              <a:t>limited </a:t>
            </a:r>
            <a:r>
              <a:rPr lang="en-US" altLang="zh-CN" sz="1400" dirty="0">
                <a:solidFill>
                  <a:srgbClr val="0070C0"/>
                </a:solidFill>
              </a:rPr>
              <a:t>overload with the good study outcome from </a:t>
            </a:r>
            <a:r>
              <a:rPr lang="en-US" altLang="zh-CN" sz="1400" dirty="0" smtClean="0">
                <a:solidFill>
                  <a:srgbClr val="0070C0"/>
                </a:solidFill>
              </a:rPr>
              <a:t>Rel-17</a:t>
            </a:r>
            <a:endParaRPr lang="zh-CN" altLang="zh-CN" sz="1400" dirty="0">
              <a:solidFill>
                <a:srgbClr val="0070C0"/>
              </a:solidFill>
            </a:endParaRP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GB" altLang="zh-CN" sz="1400" dirty="0" smtClean="0"/>
              <a:t>BS advanced </a:t>
            </a:r>
            <a:r>
              <a:rPr lang="en-GB" altLang="zh-CN" sz="1400" dirty="0"/>
              <a:t>receiver for suppressing inter-cell </a:t>
            </a:r>
            <a:r>
              <a:rPr lang="en-GB" altLang="zh-CN" sz="1400" dirty="0" smtClean="0"/>
              <a:t>interference</a:t>
            </a:r>
            <a:endParaRPr lang="zh-CN" altLang="zh-CN" sz="1400" dirty="0"/>
          </a:p>
          <a:p>
            <a:pPr marL="613956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endParaRPr lang="zh-CN" alt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385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Views on RAN4 Rel-18 scope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419496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-US" altLang="zh-CN" sz="1600" u="sng" dirty="0" smtClean="0"/>
              <a:t>On </a:t>
            </a:r>
            <a:r>
              <a:rPr lang="en-US" altLang="zh-CN" sz="1600" u="sng" dirty="0"/>
              <a:t>Testing Enhancements</a:t>
            </a:r>
            <a:endParaRPr lang="en-US" altLang="zh-CN" sz="1600" u="sng" dirty="0" smtClean="0"/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/>
              <a:t>Propose to have one SI </a:t>
            </a:r>
            <a:r>
              <a:rPr lang="en-US" altLang="zh-CN" sz="1600" dirty="0" smtClean="0"/>
              <a:t>on </a:t>
            </a:r>
            <a:r>
              <a:rPr lang="en-GB" altLang="zh-CN" sz="1600" dirty="0" smtClean="0"/>
              <a:t>FR2</a:t>
            </a:r>
            <a:r>
              <a:rPr lang="en-US" altLang="zh-CN" sz="1600" dirty="0" smtClean="0"/>
              <a:t>-1</a:t>
            </a:r>
            <a:r>
              <a:rPr lang="en-GB" altLang="zh-CN" sz="1600" dirty="0" smtClean="0"/>
              <a:t> OTA </a:t>
            </a:r>
            <a:r>
              <a:rPr lang="en-GB" altLang="zh-CN" sz="1600" dirty="0"/>
              <a:t>testing </a:t>
            </a:r>
            <a:r>
              <a:rPr lang="en-GB" altLang="zh-CN" sz="1600" dirty="0" smtClean="0"/>
              <a:t>enhancements</a:t>
            </a:r>
            <a:r>
              <a:rPr lang="en-US" altLang="zh-CN" sz="1600" dirty="0" smtClean="0"/>
              <a:t>, covering the following objectives:</a:t>
            </a:r>
            <a:endParaRPr lang="en-US" altLang="zh-CN" sz="16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GB" altLang="zh-CN" sz="1400" dirty="0"/>
              <a:t>FR2-1 OTA testing for UEs with multi-panel reception and 4DL layer</a:t>
            </a:r>
            <a:endParaRPr lang="en-GB" altLang="zh-CN" sz="1400" dirty="0" smtClean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GB" altLang="zh-CN" sz="1400" dirty="0"/>
              <a:t>Dynamic OTA testing method for FR2-1</a:t>
            </a:r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 smtClean="0"/>
              <a:t>Propose </a:t>
            </a:r>
            <a:r>
              <a:rPr lang="en-US" altLang="zh-CN" sz="1600" dirty="0"/>
              <a:t>to have one </a:t>
            </a:r>
            <a:r>
              <a:rPr lang="en-US" altLang="zh-CN" sz="1600" dirty="0" smtClean="0"/>
              <a:t>WI </a:t>
            </a:r>
            <a:r>
              <a:rPr lang="en-US" altLang="zh-CN" sz="1600" dirty="0"/>
              <a:t>on </a:t>
            </a:r>
            <a:r>
              <a:rPr lang="en-GB" altLang="zh-CN" sz="1600" dirty="0"/>
              <a:t>BS/UE EMC </a:t>
            </a:r>
            <a:r>
              <a:rPr lang="en-GB" altLang="zh-CN" sz="1600" dirty="0" smtClean="0"/>
              <a:t>enhancements</a:t>
            </a:r>
            <a:endParaRPr lang="en-US" altLang="zh-CN" sz="1600" dirty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endParaRPr lang="en-US" altLang="zh-CN" sz="1100" u="sng" dirty="0" smtClean="0"/>
          </a:p>
          <a:p>
            <a:pPr marL="0" lvl="1" indent="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None/>
            </a:pPr>
            <a:r>
              <a:rPr lang="en-US" altLang="zh-CN" sz="1600" u="sng" dirty="0" smtClean="0"/>
              <a:t>On Other Enhancements</a:t>
            </a:r>
            <a:endParaRPr lang="en-US" altLang="zh-CN" sz="1600" u="sng" dirty="0"/>
          </a:p>
          <a:p>
            <a:pPr marL="252000" lvl="1" indent="-252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600" dirty="0" smtClean="0"/>
              <a:t>Support to at least have: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One </a:t>
            </a:r>
            <a:r>
              <a:rPr lang="en-US" altLang="zh-CN" sz="1400" dirty="0"/>
              <a:t>SI on S</a:t>
            </a:r>
            <a:r>
              <a:rPr lang="en-US" altLang="zh-CN" sz="1400" dirty="0" smtClean="0"/>
              <a:t>implification </a:t>
            </a:r>
            <a:r>
              <a:rPr lang="en-US" altLang="zh-CN" sz="1400" dirty="0"/>
              <a:t>of band combination specification</a:t>
            </a:r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One SI on enhancement for 700/800/900MHz band </a:t>
            </a:r>
            <a:r>
              <a:rPr lang="en-US" altLang="zh-CN" sz="1400" dirty="0" smtClean="0"/>
              <a:t>combinations</a:t>
            </a:r>
            <a:endParaRPr lang="en-US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/>
              <a:t>One WI on </a:t>
            </a:r>
            <a:r>
              <a:rPr lang="zh-CN" altLang="zh-CN" sz="1400" dirty="0"/>
              <a:t>ATG</a:t>
            </a:r>
            <a:endParaRPr lang="en-US" altLang="zh-CN" sz="1400" dirty="0"/>
          </a:p>
          <a:p>
            <a:pPr marL="576000" lvl="1" indent="-2160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80000"/>
            </a:pPr>
            <a:r>
              <a:rPr lang="en-US" altLang="zh-CN" sz="1400" dirty="0" smtClean="0"/>
              <a:t>One </a:t>
            </a:r>
            <a:r>
              <a:rPr lang="en-US" altLang="zh-CN" sz="1400" dirty="0"/>
              <a:t>WI on </a:t>
            </a:r>
            <a:r>
              <a:rPr lang="zh-CN" altLang="zh-CN" sz="1400" dirty="0"/>
              <a:t>FR2 HST enhancement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934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 smtClean="0"/>
              <a:t>Thanks!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13067</TotalTime>
  <Words>561</Words>
  <Application>Microsoft Office PowerPoint</Application>
  <PresentationFormat>全屏显示(16:9)</PresentationFormat>
  <Paragraphs>73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胶片模板-移动通信研究所-16比9-20150113</vt:lpstr>
      <vt:lpstr>3_Nokia White Master with headline</vt:lpstr>
      <vt:lpstr>Brooklyn_5G_Summit_Slide_Template</vt:lpstr>
      <vt:lpstr>Views on RAN4 Rel-18 package</vt:lpstr>
      <vt:lpstr>Background</vt:lpstr>
      <vt:lpstr>Views on RAN4 Rel-18 scope</vt:lpstr>
      <vt:lpstr>Views on RAN4 Rel-18 scope</vt:lpstr>
      <vt:lpstr>Views on RAN4 Rel-18 scope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Shan</dc:creator>
  <cp:lastModifiedBy>Shan YANG</cp:lastModifiedBy>
  <cp:revision>1569</cp:revision>
  <cp:lastPrinted>2018-01-16T08:39:22Z</cp:lastPrinted>
  <dcterms:created xsi:type="dcterms:W3CDTF">2017-04-20T03:13:07Z</dcterms:created>
  <dcterms:modified xsi:type="dcterms:W3CDTF">2022-03-10T08:43:10Z</dcterms:modified>
</cp:coreProperties>
</file>