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595" r:id="rId2"/>
    <p:sldId id="640" r:id="rId3"/>
    <p:sldId id="648" r:id="rId4"/>
    <p:sldId id="650" r:id="rId5"/>
    <p:sldId id="647" r:id="rId6"/>
    <p:sldId id="61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74"/>
    <a:srgbClr val="7E025B"/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24ddce14-b8f7-4f54-af74-631294b67ab0" providerId="ADAL" clId="{20E202B6-9194-4A80-9703-C99DF06C52A5}"/>
    <pc:docChg chg="undo custSel modSld">
      <pc:chgData name="Shvodian, Bill" userId="24ddce14-b8f7-4f54-af74-631294b67ab0" providerId="ADAL" clId="{20E202B6-9194-4A80-9703-C99DF06C52A5}" dt="2021-08-31T16:49:35.280" v="183" actId="20577"/>
      <pc:docMkLst>
        <pc:docMk/>
      </pc:docMkLst>
      <pc:sldChg chg="modSp mod">
        <pc:chgData name="Shvodian, Bill" userId="24ddce14-b8f7-4f54-af74-631294b67ab0" providerId="ADAL" clId="{20E202B6-9194-4A80-9703-C99DF06C52A5}" dt="2021-08-31T16:49:35.280" v="183" actId="20577"/>
        <pc:sldMkLst>
          <pc:docMk/>
          <pc:sldMk cId="1819122060" sldId="595"/>
        </pc:sldMkLst>
        <pc:spChg chg="mod">
          <ac:chgData name="Shvodian, Bill" userId="24ddce14-b8f7-4f54-af74-631294b67ab0" providerId="ADAL" clId="{20E202B6-9194-4A80-9703-C99DF06C52A5}" dt="2021-08-31T16:49:35.280" v="183" actId="20577"/>
          <ac:spMkLst>
            <pc:docMk/>
            <pc:sldMk cId="1819122060" sldId="595"/>
            <ac:spMk id="3" creationId="{00000000-0000-0000-0000-000000000000}"/>
          </ac:spMkLst>
        </pc:spChg>
      </pc:sldChg>
      <pc:sldChg chg="modSp mod">
        <pc:chgData name="Shvodian, Bill" userId="24ddce14-b8f7-4f54-af74-631294b67ab0" providerId="ADAL" clId="{20E202B6-9194-4A80-9703-C99DF06C52A5}" dt="2021-08-31T16:44:27.436" v="157" actId="207"/>
        <pc:sldMkLst>
          <pc:docMk/>
          <pc:sldMk cId="2594428964" sldId="640"/>
        </pc:sldMkLst>
        <pc:spChg chg="mod">
          <ac:chgData name="Shvodian, Bill" userId="24ddce14-b8f7-4f54-af74-631294b67ab0" providerId="ADAL" clId="{20E202B6-9194-4A80-9703-C99DF06C52A5}" dt="2021-08-31T16:44:27.436" v="157" actId="207"/>
          <ac:spMkLst>
            <pc:docMk/>
            <pc:sldMk cId="2594428964" sldId="640"/>
            <ac:spMk id="3" creationId="{E98700F1-F359-4F17-8E87-0857FF8BC2CC}"/>
          </ac:spMkLst>
        </pc:spChg>
      </pc:sldChg>
      <pc:sldChg chg="modSp mod">
        <pc:chgData name="Shvodian, Bill" userId="24ddce14-b8f7-4f54-af74-631294b67ab0" providerId="ADAL" clId="{20E202B6-9194-4A80-9703-C99DF06C52A5}" dt="2021-08-31T16:45:02.074" v="158" actId="20577"/>
        <pc:sldMkLst>
          <pc:docMk/>
          <pc:sldMk cId="2805064898" sldId="641"/>
        </pc:sldMkLst>
        <pc:spChg chg="mod">
          <ac:chgData name="Shvodian, Bill" userId="24ddce14-b8f7-4f54-af74-631294b67ab0" providerId="ADAL" clId="{20E202B6-9194-4A80-9703-C99DF06C52A5}" dt="2021-08-31T16:45:02.074" v="158" actId="20577"/>
          <ac:spMkLst>
            <pc:docMk/>
            <pc:sldMk cId="2805064898" sldId="64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957232"/>
          </a:xfrm>
        </p:spPr>
        <p:txBody>
          <a:bodyPr>
            <a:normAutofit fontScale="90000"/>
          </a:bodyPr>
          <a:lstStyle/>
          <a:p>
            <a:r>
              <a:rPr lang="en-US" altLang="zh-CN" sz="4800" dirty="0"/>
              <a:t>Update on the Rel-18 RAN2 TU allocation</a:t>
            </a:r>
            <a:endParaRPr lang="zh-CN" altLang="en-US" sz="4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#95-e</a:t>
            </a: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Electronic Meeting,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17</a:t>
            </a:r>
            <a:r>
              <a:rPr lang="en-US" altLang="zh-CN" sz="2400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th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–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23</a:t>
            </a:r>
            <a:r>
              <a:rPr lang="en-US" altLang="zh-CN" sz="2400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rd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 March, 2022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293290" y="113213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RP-220547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489" y="3852796"/>
            <a:ext cx="937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Xiaomi </a:t>
            </a:r>
            <a:r>
              <a:rPr lang="en-US" altLang="zh-CN" dirty="0" smtClean="0"/>
              <a:t>Communications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UAV </a:t>
            </a:r>
            <a:r>
              <a:rPr lang="en-US" dirty="0" smtClean="0"/>
              <a:t>RP-213600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3188392"/>
            <a:ext cx="12053454" cy="2721957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altLang="zh-CN" sz="2000" dirty="0" smtClean="0"/>
              <a:t>Only objective 1 needs some technical </a:t>
            </a:r>
            <a:r>
              <a:rPr lang="en-US" altLang="zh-CN" sz="2000" dirty="0" smtClean="0"/>
              <a:t>discussion in RAN2, but reusing the LTE solutions does not require many TUs.</a:t>
            </a:r>
          </a:p>
          <a:p>
            <a:pPr hangingPunct="0"/>
            <a:r>
              <a:rPr lang="en-US" altLang="zh-CN" sz="2100" dirty="0" smtClean="0"/>
              <a:t>Objective 2/3/4 only require RAN2 to provide signaling support as requested by other working groups (including RAN1/RAN3/SA2), which does not require many (or even any) TUs in RAN2.</a:t>
            </a:r>
          </a:p>
          <a:p>
            <a:pPr hangingPunct="0"/>
            <a:r>
              <a:rPr lang="en-US" altLang="zh-CN" sz="2100" b="1" dirty="0" smtClean="0"/>
              <a:t>Observation 1: The overall TUs (i.e. </a:t>
            </a:r>
            <a:r>
              <a:rPr lang="en-US" altLang="zh-CN" sz="2100" b="1" dirty="0" smtClean="0">
                <a:solidFill>
                  <a:srgbClr val="FF0000"/>
                </a:solidFill>
              </a:rPr>
              <a:t>7 TUs </a:t>
            </a:r>
            <a:r>
              <a:rPr lang="en-US" altLang="zh-CN" sz="2100" b="1" dirty="0" smtClean="0"/>
              <a:t>for the whole Rel-18) for UAV </a:t>
            </a:r>
            <a:r>
              <a:rPr lang="en-US" altLang="zh-CN" sz="2100" b="1" dirty="0" smtClean="0"/>
              <a:t>in</a:t>
            </a:r>
            <a:r>
              <a:rPr lang="en-US" altLang="zh-CN" sz="2100" b="1" dirty="0"/>
              <a:t> </a:t>
            </a:r>
            <a:r>
              <a:rPr lang="en-US" altLang="zh-CN" sz="2100" b="1" dirty="0" smtClean="0"/>
              <a:t>RP-213607 are over-allocated.</a:t>
            </a:r>
          </a:p>
          <a:p>
            <a:pPr hangingPunct="0"/>
            <a:r>
              <a:rPr lang="en-US" altLang="zh-CN" sz="2100" b="1" dirty="0" smtClean="0"/>
              <a:t>Observation 2: At least for RAN2#121bis, the TU allocation of UAV can be changed from 1 TU to 0.5 TU.</a:t>
            </a:r>
            <a:endParaRPr lang="zh-CN" altLang="zh-CN" sz="21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43" y="1097539"/>
            <a:ext cx="5143500" cy="2571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382" y="1609057"/>
            <a:ext cx="6905625" cy="3524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443" y="1313782"/>
            <a:ext cx="3886200" cy="295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008" y="1977998"/>
            <a:ext cx="5905500" cy="304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008" y="2307737"/>
            <a:ext cx="7324725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28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Sidelink</a:t>
            </a:r>
            <a:r>
              <a:rPr lang="en-US" altLang="zh-CN" dirty="0" smtClean="0"/>
              <a:t> Relay </a:t>
            </a:r>
            <a:r>
              <a:rPr lang="en-US" dirty="0"/>
              <a:t>RP-213585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546" y="2905759"/>
            <a:ext cx="12053454" cy="2721957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dirty="0" smtClean="0"/>
              <a:t>For Objective 3, the L3 multiple path solution does not have any RAN impact.</a:t>
            </a:r>
            <a:endParaRPr lang="en-US" altLang="zh-CN" sz="2000" dirty="0"/>
          </a:p>
          <a:p>
            <a:pPr hangingPunct="0"/>
            <a:r>
              <a:rPr lang="en-US" altLang="zh-CN" sz="2000" dirty="0" smtClean="0"/>
              <a:t>For Objective 4, the </a:t>
            </a:r>
            <a:r>
              <a:rPr lang="en-US" altLang="zh-CN" sz="2000" dirty="0" err="1" smtClean="0"/>
              <a:t>sidelink</a:t>
            </a:r>
            <a:r>
              <a:rPr lang="en-US" altLang="zh-CN" sz="2000" dirty="0" smtClean="0"/>
              <a:t> DRX has already been specified in Rel-17.</a:t>
            </a:r>
            <a:endParaRPr lang="en-US" altLang="zh-CN" sz="2000" dirty="0"/>
          </a:p>
          <a:p>
            <a:pPr hangingPunct="0"/>
            <a:r>
              <a:rPr lang="en-US" altLang="zh-CN" sz="2000" b="1" dirty="0" smtClean="0"/>
              <a:t>Observation 3: One TU </a:t>
            </a:r>
            <a:r>
              <a:rPr lang="en-US" altLang="zh-CN" sz="2000" b="1" dirty="0" smtClean="0"/>
              <a:t>for each meeting for studying </a:t>
            </a:r>
            <a:r>
              <a:rPr lang="en-US" altLang="zh-CN" sz="2000" b="1" dirty="0"/>
              <a:t>the candidate solutions </a:t>
            </a:r>
            <a:r>
              <a:rPr lang="en-US" altLang="zh-CN" sz="2000" b="1" dirty="0" smtClean="0"/>
              <a:t>in the </a:t>
            </a:r>
            <a:r>
              <a:rPr lang="en-US" altLang="zh-CN" sz="2000" b="1" dirty="0" smtClean="0"/>
              <a:t>first two RAN2 meetings (i.e. RAN2#119 and RAN2#119bis) is sufficient for Rel-18 </a:t>
            </a:r>
            <a:r>
              <a:rPr lang="en-US" altLang="zh-CN" sz="2000" b="1" dirty="0" err="1" smtClean="0"/>
              <a:t>sidelink</a:t>
            </a:r>
            <a:r>
              <a:rPr lang="en-US" altLang="zh-CN" sz="2000" b="1" dirty="0" smtClean="0"/>
              <a:t> relay. </a:t>
            </a:r>
          </a:p>
          <a:p>
            <a:pPr hangingPunct="0"/>
            <a:r>
              <a:rPr lang="en-US" altLang="zh-CN" sz="2000" b="1" dirty="0" smtClean="0"/>
              <a:t>Observation 4: For RAN2#119bis, </a:t>
            </a:r>
            <a:r>
              <a:rPr lang="en-US" altLang="zh-CN" sz="2000" b="1" dirty="0"/>
              <a:t>the TU allocation of </a:t>
            </a:r>
            <a:r>
              <a:rPr lang="en-US" altLang="zh-CN" sz="2000" b="1" dirty="0" err="1" smtClean="0"/>
              <a:t>sidelink</a:t>
            </a:r>
            <a:r>
              <a:rPr lang="en-US" altLang="zh-CN" sz="2000" b="1" dirty="0" smtClean="0"/>
              <a:t> relay </a:t>
            </a:r>
            <a:r>
              <a:rPr lang="en-US" altLang="zh-CN" sz="2000" b="1" dirty="0"/>
              <a:t>can be changed from </a:t>
            </a:r>
            <a:r>
              <a:rPr lang="en-US" altLang="zh-CN" sz="2000" b="1" dirty="0" smtClean="0"/>
              <a:t>1.5 </a:t>
            </a:r>
            <a:r>
              <a:rPr lang="en-US" altLang="zh-CN" sz="2000" b="1" dirty="0"/>
              <a:t>TU to </a:t>
            </a:r>
            <a:r>
              <a:rPr lang="en-US" altLang="zh-CN" sz="2000" b="1" dirty="0" smtClean="0"/>
              <a:t>1 TU, same TU allocation as for RAN2#119.</a:t>
            </a:r>
            <a:endParaRPr lang="zh-CN" altLang="zh-CN" sz="2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096" y="1004195"/>
            <a:ext cx="7799937" cy="551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767" y="1560808"/>
            <a:ext cx="6921558" cy="4720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096" y="2032872"/>
            <a:ext cx="6849687" cy="57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16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IDC</a:t>
            </a:r>
            <a:r>
              <a:rPr lang="en-US" altLang="zh-CN" dirty="0" smtClean="0"/>
              <a:t> </a:t>
            </a:r>
            <a:r>
              <a:rPr lang="en-US" dirty="0" smtClean="0"/>
              <a:t>RP-213600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546" y="1816792"/>
            <a:ext cx="12053454" cy="2721957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US" altLang="zh-CN" sz="2100" dirty="0" smtClean="0"/>
              <a:t>As the IDC solutions (including both FDM and TDM) cannot be simply copied from LTE, RAN2 only had a very-simplified FDM </a:t>
            </a:r>
            <a:r>
              <a:rPr lang="en-US" altLang="zh-CN" sz="2100" dirty="0"/>
              <a:t>solution in Rel-16. Lots of technical discussions for the Rel-18 IDC are needed by considering the NR-specific functions (e.g. BWP, DRX, flexible UL/DL configuration, numerology and so on.)</a:t>
            </a:r>
          </a:p>
          <a:p>
            <a:pPr hangingPunct="0"/>
            <a:r>
              <a:rPr lang="en-US" altLang="zh-CN" sz="2100" b="1" dirty="0"/>
              <a:t>Observation 5: The </a:t>
            </a:r>
            <a:r>
              <a:rPr lang="en-US" altLang="zh-CN" sz="2100" b="1" dirty="0"/>
              <a:t>IDC work item requires lots of specification changes (i.e. </a:t>
            </a:r>
            <a:r>
              <a:rPr lang="en-US" altLang="zh-CN" sz="2100" b="1" dirty="0">
                <a:solidFill>
                  <a:srgbClr val="FF0000"/>
                </a:solidFill>
              </a:rPr>
              <a:t>7 specifications </a:t>
            </a:r>
            <a:r>
              <a:rPr lang="en-US" altLang="zh-CN" sz="2100" b="1" dirty="0"/>
              <a:t>of 38.300/38.331/38.306/37.340/36.331/36.306/38.133) in both LTE and NR in order to support MR-DC.</a:t>
            </a:r>
          </a:p>
          <a:p>
            <a:pPr hangingPunct="0"/>
            <a:r>
              <a:rPr lang="en-US" altLang="zh-CN" sz="2100" b="1" dirty="0"/>
              <a:t>Observation 6: The Rel-18 IDC discussion is from RAN2#119 to RAN2#122. </a:t>
            </a:r>
            <a:r>
              <a:rPr lang="en-US" altLang="zh-CN" sz="2100" b="1" dirty="0"/>
              <a:t>However there is </a:t>
            </a:r>
            <a:r>
              <a:rPr lang="en-US" altLang="zh-CN" sz="2100" b="1" dirty="0">
                <a:solidFill>
                  <a:srgbClr val="FF0000"/>
                </a:solidFill>
              </a:rPr>
              <a:t>no TU </a:t>
            </a:r>
            <a:r>
              <a:rPr lang="en-US" altLang="zh-CN" sz="2100" b="1" dirty="0"/>
              <a:t>allocated for IDC in RAN2#119bis and RAN2#121bis in RP-213607. </a:t>
            </a:r>
            <a:r>
              <a:rPr lang="en-US" altLang="zh-CN" sz="2100" b="1" dirty="0" smtClean="0"/>
              <a:t>Some online discussion time can improve the working progress of IDC.</a:t>
            </a:r>
            <a:endParaRPr lang="en-US" altLang="zh-CN" sz="2100" b="1" dirty="0"/>
          </a:p>
          <a:p>
            <a:pPr hangingPunct="0"/>
            <a:r>
              <a:rPr lang="en-US" altLang="zh-CN" sz="2100" b="1" dirty="0"/>
              <a:t>Observation 7: For RAN2#119bis and RAN2#121bis, </a:t>
            </a:r>
            <a:r>
              <a:rPr lang="en-US" altLang="zh-CN" sz="2100" b="1" dirty="0"/>
              <a:t>0.5 </a:t>
            </a:r>
            <a:r>
              <a:rPr lang="en-US" altLang="zh-CN" sz="2100" b="1" dirty="0"/>
              <a:t>TU per meeting can be added for IDC.</a:t>
            </a:r>
            <a:endParaRPr lang="zh-CN" altLang="zh-CN" sz="21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69" y="1011295"/>
            <a:ext cx="8608175" cy="64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5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en-US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53" y="1027084"/>
            <a:ext cx="12053454" cy="2983346"/>
          </a:xfrm>
        </p:spPr>
        <p:txBody>
          <a:bodyPr>
            <a:normAutofit fontScale="55000" lnSpcReduction="20000"/>
          </a:bodyPr>
          <a:lstStyle/>
          <a:p>
            <a:pPr hangingPunct="0"/>
            <a:r>
              <a:rPr lang="en-US" altLang="zh-CN" sz="2500" dirty="0"/>
              <a:t>Observation 1: The overall TUs (i.e. </a:t>
            </a:r>
            <a:r>
              <a:rPr lang="en-US" altLang="zh-CN" sz="2500" dirty="0">
                <a:solidFill>
                  <a:srgbClr val="FF0000"/>
                </a:solidFill>
              </a:rPr>
              <a:t>7 TUs </a:t>
            </a:r>
            <a:r>
              <a:rPr lang="en-US" altLang="zh-CN" sz="2500" dirty="0"/>
              <a:t>for the whole Rel-18) for UAV in RP-213607 are over-allocated.</a:t>
            </a:r>
          </a:p>
          <a:p>
            <a:pPr hangingPunct="0"/>
            <a:r>
              <a:rPr lang="en-US" altLang="zh-CN" sz="2500" dirty="0"/>
              <a:t>Observation 2: At least for RAN2#121bis, the TU allocation of UAV can be changed from 1 TU to 0.5 TU</a:t>
            </a:r>
            <a:r>
              <a:rPr lang="en-US" altLang="zh-CN" sz="2500" dirty="0"/>
              <a:t>.</a:t>
            </a:r>
          </a:p>
          <a:p>
            <a:pPr hangingPunct="0"/>
            <a:r>
              <a:rPr lang="en-US" altLang="zh-CN" sz="2500" dirty="0"/>
              <a:t>Observation 3: One TU for each meeting for studying the candidate solutions in the first two RAN2 meetings (i.e. RAN2#119 and RAN2#119bis) is sufficient for Rel-18 </a:t>
            </a:r>
            <a:r>
              <a:rPr lang="en-US" altLang="zh-CN" sz="2500" dirty="0" err="1"/>
              <a:t>sidelink</a:t>
            </a:r>
            <a:r>
              <a:rPr lang="en-US" altLang="zh-CN" sz="2500" dirty="0"/>
              <a:t> relay. </a:t>
            </a:r>
          </a:p>
          <a:p>
            <a:pPr hangingPunct="0"/>
            <a:r>
              <a:rPr lang="en-US" altLang="zh-CN" sz="2500" dirty="0"/>
              <a:t>Observation 4: For RAN2#119bis, the TU allocation of </a:t>
            </a:r>
            <a:r>
              <a:rPr lang="en-US" altLang="zh-CN" sz="2500" dirty="0" err="1"/>
              <a:t>sidelink</a:t>
            </a:r>
            <a:r>
              <a:rPr lang="en-US" altLang="zh-CN" sz="2500" dirty="0"/>
              <a:t> relay can be changed from 1.5 TU to 1 TU, same TU allocation as for RAN2#119.</a:t>
            </a:r>
          </a:p>
          <a:p>
            <a:pPr hangingPunct="0"/>
            <a:r>
              <a:rPr lang="en-US" altLang="zh-CN" sz="2500" dirty="0"/>
              <a:t>Observation 5: The IDC work item requires lots of specification changes (i.e. </a:t>
            </a:r>
            <a:r>
              <a:rPr lang="en-US" altLang="zh-CN" sz="2500" dirty="0">
                <a:solidFill>
                  <a:srgbClr val="FF0000"/>
                </a:solidFill>
              </a:rPr>
              <a:t>7 specifications </a:t>
            </a:r>
            <a:r>
              <a:rPr lang="en-US" altLang="zh-CN" sz="2500" dirty="0"/>
              <a:t>of 38.300/38.331/38.306/37.340/36.331/36.306/38.133) in both LTE and NR in order to support MR-DC.</a:t>
            </a:r>
          </a:p>
          <a:p>
            <a:pPr hangingPunct="0"/>
            <a:r>
              <a:rPr lang="en-US" altLang="zh-CN" sz="2500" dirty="0"/>
              <a:t>Observation 6: The Rel-18 IDC discussion is from RAN2#119 to RAN2#122. However there is </a:t>
            </a:r>
            <a:r>
              <a:rPr lang="en-US" altLang="zh-CN" sz="2500" dirty="0">
                <a:solidFill>
                  <a:srgbClr val="FF0000"/>
                </a:solidFill>
              </a:rPr>
              <a:t>no TU </a:t>
            </a:r>
            <a:r>
              <a:rPr lang="en-US" altLang="zh-CN" sz="2500" dirty="0"/>
              <a:t>allocated for IDC in RAN2#119bis and RAN2#121bis in RP-213607. Some online discussion time can improve the working progress of IDC</a:t>
            </a:r>
            <a:r>
              <a:rPr lang="en-US" altLang="zh-CN" sz="2500" dirty="0"/>
              <a:t>.</a:t>
            </a:r>
            <a:endParaRPr lang="en-US" altLang="zh-CN" sz="2500" dirty="0"/>
          </a:p>
          <a:p>
            <a:pPr hangingPunct="0"/>
            <a:r>
              <a:rPr lang="en-US" altLang="zh-CN" sz="2500" dirty="0"/>
              <a:t>Observation 7: For RAN2#119bis and RAN2#121bis, 0.5 TU per meeting can be added for IDC.</a:t>
            </a:r>
            <a:endParaRPr lang="zh-CN" altLang="zh-CN" sz="2500" dirty="0"/>
          </a:p>
          <a:p>
            <a:pPr hangingPunct="0"/>
            <a:endParaRPr lang="zh-CN" altLang="zh-CN" sz="2800" dirty="0"/>
          </a:p>
          <a:p>
            <a:pPr hangingPunct="0"/>
            <a:endParaRPr lang="zh-CN" altLang="zh-CN" dirty="0"/>
          </a:p>
          <a:p>
            <a:pPr hangingPunct="0"/>
            <a:endParaRPr lang="en-US" altLang="zh-CN" dirty="0"/>
          </a:p>
          <a:p>
            <a:pPr hangingPunct="0"/>
            <a:endParaRPr lang="zh-CN" altLang="zh-CN" sz="2100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 txBox="1">
            <a:spLocks/>
          </p:cNvSpPr>
          <p:nvPr/>
        </p:nvSpPr>
        <p:spPr>
          <a:xfrm>
            <a:off x="99753" y="4114568"/>
            <a:ext cx="12053454" cy="233403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zh-CN" sz="2000" b="1" dirty="0" smtClean="0"/>
              <a:t>Proposal: To update the Rel-18 RAN2 TU allocation as follows: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US" altLang="zh-CN" sz="2000" b="1" dirty="0" smtClean="0"/>
              <a:t>For RAN2#119bis, the TU allocation for UAV is changed from 1 to 0.5, and 0.5 TU is added for IDC.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US" altLang="zh-CN" sz="2000" b="1" dirty="0" smtClean="0"/>
              <a:t>For RAN2#121bis</a:t>
            </a:r>
            <a:r>
              <a:rPr lang="en-US" altLang="zh-CN" sz="2000" b="1" dirty="0"/>
              <a:t>, the TU allocation for </a:t>
            </a:r>
            <a:r>
              <a:rPr lang="en-US" altLang="zh-CN" sz="2000" b="1" dirty="0" err="1" smtClean="0"/>
              <a:t>Sidelink</a:t>
            </a:r>
            <a:r>
              <a:rPr lang="en-US" altLang="zh-CN" sz="2000" b="1" dirty="0" smtClean="0"/>
              <a:t> Relay </a:t>
            </a:r>
            <a:r>
              <a:rPr lang="en-US" altLang="zh-CN" sz="2000" b="1" dirty="0"/>
              <a:t>is changed from </a:t>
            </a:r>
            <a:r>
              <a:rPr lang="en-US" altLang="zh-CN" sz="2000" b="1" dirty="0" smtClean="0"/>
              <a:t>1.5 </a:t>
            </a:r>
            <a:r>
              <a:rPr lang="en-US" altLang="zh-CN" sz="2000" b="1" dirty="0"/>
              <a:t>to </a:t>
            </a:r>
            <a:r>
              <a:rPr lang="en-US" altLang="zh-CN" sz="2000" b="1" dirty="0" smtClean="0"/>
              <a:t>1, </a:t>
            </a:r>
            <a:r>
              <a:rPr lang="en-US" altLang="zh-CN" sz="2000" b="1" dirty="0"/>
              <a:t>and 0.5 TU is added for IDC.</a:t>
            </a:r>
            <a:endParaRPr lang="en-US" altLang="zh-CN" sz="2000" b="1" dirty="0" smtClean="0"/>
          </a:p>
          <a:p>
            <a:pPr hangingPunct="0"/>
            <a:endParaRPr lang="zh-CN" altLang="zh-CN" sz="2000" dirty="0" smtClean="0"/>
          </a:p>
          <a:p>
            <a:pPr hangingPunct="0"/>
            <a:endParaRPr lang="zh-CN" altLang="zh-CN" sz="2000" b="1" dirty="0" smtClean="0"/>
          </a:p>
          <a:p>
            <a:pPr hangingPunct="0"/>
            <a:endParaRPr lang="en-US" altLang="zh-CN" sz="2000" b="1" dirty="0" smtClean="0"/>
          </a:p>
          <a:p>
            <a:pPr hangingPunct="0"/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473662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110230</TotalTime>
  <Words>619</Words>
  <Application>Microsoft Office PowerPoint</Application>
  <PresentationFormat>Widescreen</PresentationFormat>
  <Paragraphs>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Unicode MS</vt:lpstr>
      <vt:lpstr>宋体</vt:lpstr>
      <vt:lpstr>Calibri</vt:lpstr>
      <vt:lpstr>Calibri Light</vt:lpstr>
      <vt:lpstr>Wingdings</vt:lpstr>
      <vt:lpstr>回顾</vt:lpstr>
      <vt:lpstr>Update on the Rel-18 RAN2 TU allocation</vt:lpstr>
      <vt:lpstr>UAV RP-213600</vt:lpstr>
      <vt:lpstr>Sidelink Relay RP-213585</vt:lpstr>
      <vt:lpstr>IDC RP-213600</vt:lpstr>
      <vt:lpstr>Conclusion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</cp:lastModifiedBy>
  <cp:revision>1625</cp:revision>
  <dcterms:created xsi:type="dcterms:W3CDTF">2018-04-28T02:54:17Z</dcterms:created>
  <dcterms:modified xsi:type="dcterms:W3CDTF">2022-03-11T06:58:01Z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</Properties>
</file>