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8"/>
  </p:notesMasterIdLst>
  <p:sldIdLst>
    <p:sldId id="256" r:id="rId3"/>
    <p:sldId id="267" r:id="rId4"/>
    <p:sldId id="705" r:id="rId5"/>
    <p:sldId id="704" r:id="rId6"/>
    <p:sldId id="272" r:id="rId7"/>
    <p:sldId id="278" r:id="rId8"/>
    <p:sldId id="283" r:id="rId9"/>
    <p:sldId id="284" r:id="rId10"/>
    <p:sldId id="275" r:id="rId11"/>
    <p:sldId id="274" r:id="rId12"/>
    <p:sldId id="281" r:id="rId13"/>
    <p:sldId id="277" r:id="rId14"/>
    <p:sldId id="285" r:id="rId15"/>
    <p:sldId id="276" r:id="rId16"/>
    <p:sldId id="27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50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2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76DFB-1911-46C6-97F1-8C5FFD365E6E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/>
              <a:t>11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29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609442" y="392235"/>
            <a:ext cx="5139812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3746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3746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38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69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323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869" y="6325091"/>
            <a:ext cx="1270304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85670" y="2625390"/>
            <a:ext cx="1962557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8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ccresearch.com/market-research/instrumentation-and-sensors/sensors-technologies-markets-report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365" y="2548516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 for a study on passive IoT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350890"/>
            <a:ext cx="114078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#95-e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March 17</a:t>
            </a: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 – 23, 2022</a:t>
            </a:r>
          </a:p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	Discussion and Decision</a:t>
            </a: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	9.1.1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		Huawei, HiSilicon</a:t>
            </a:r>
            <a:endParaRPr lang="zh-CN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992499" y="212392"/>
            <a:ext cx="1416530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RP-220532</a:t>
            </a: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w00468695\AppData\Roaming\eSpace_Desktop\UserData\w00468695\imagefiles\E592F88E-BE47-4DB1-A744-1DB9B22EBAE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845" y="4321419"/>
            <a:ext cx="3121932" cy="144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标题 1"/>
          <p:cNvSpPr txBox="1">
            <a:spLocks/>
          </p:cNvSpPr>
          <p:nvPr/>
        </p:nvSpPr>
        <p:spPr>
          <a:xfrm>
            <a:off x="281731" y="83291"/>
            <a:ext cx="11643707" cy="53479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/>
              <a:t>Batteryless Tag under Investigation for Non-3GPP Air Interfaces</a:t>
            </a:r>
            <a:endParaRPr lang="zh-CN" altLang="en-US" sz="2800" dirty="0"/>
          </a:p>
        </p:txBody>
      </p:sp>
      <p:sp>
        <p:nvSpPr>
          <p:cNvPr id="28" name="矩形 27"/>
          <p:cNvSpPr/>
          <p:nvPr/>
        </p:nvSpPr>
        <p:spPr>
          <a:xfrm>
            <a:off x="6349359" y="1580502"/>
            <a:ext cx="5580000" cy="2001764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1062" y="1581287"/>
            <a:ext cx="5940000" cy="2395133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45438" y="3702726"/>
            <a:ext cx="5580000" cy="2452282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1062" y="4083060"/>
            <a:ext cx="5940000" cy="2071948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" name="Picture 4" descr="C:\Users\w00468695\AppData\Roaming\eSpace_Desktop\UserData\w00468695\imagefiles\7B9F4A40-F1E5-4750-967A-26F615DEBD4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8" t="19072" b="12959"/>
          <a:stretch/>
        </p:blipFill>
        <p:spPr bwMode="auto">
          <a:xfrm>
            <a:off x="9275716" y="1891611"/>
            <a:ext cx="2616061" cy="156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C:\Users\w00468695\AppData\Roaming\eSpace_Desktop\UserData\w00468695\imagefiles\2F7FFEAC-8CA7-4578-8E76-066A42CE572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" t="3670" r="5544" b="1504"/>
          <a:stretch/>
        </p:blipFill>
        <p:spPr bwMode="auto">
          <a:xfrm>
            <a:off x="3058122" y="4545923"/>
            <a:ext cx="3052467" cy="130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w00468695\AppData\Roaming\eSpace_Desktop\UserData\w00468695\imagefiles\1A460912-5BAC-4ACD-9AFE-21326EC7DCFE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/>
          <a:stretch/>
        </p:blipFill>
        <p:spPr bwMode="auto">
          <a:xfrm>
            <a:off x="555259" y="2675147"/>
            <a:ext cx="5400000" cy="123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6358068" y="1593324"/>
            <a:ext cx="3030395" cy="2175843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 defTabSz="1218906">
              <a:spcAft>
                <a:spcPts val="200"/>
              </a:spcAft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UWB</a:t>
            </a:r>
            <a:r>
              <a:rPr lang="en-US" altLang="zh-CN" sz="1600" b="1" baseline="3000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[2]</a:t>
            </a:r>
            <a:endParaRPr lang="zh-CN" altLang="en-US" sz="1600" baseline="300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77800" indent="-177800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Low power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microwatt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level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UHF-band RF energy harvesting</a:t>
            </a:r>
          </a:p>
          <a:p>
            <a:pPr marL="177800" indent="-177800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Small size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and</a:t>
            </a: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light weight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4.2cm × 2.9cm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0.93g</a:t>
            </a:r>
          </a:p>
          <a:p>
            <a:pPr marL="177800" lvl="1" indent="-177800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Wearable for remote vital-sign monitoring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endParaRPr lang="en-US" altLang="zh-CN" sz="1200" dirty="0">
              <a:solidFill>
                <a:srgbClr val="1D1D1A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1062" y="1581287"/>
            <a:ext cx="5939999" cy="1062718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 defTabSz="1218906">
              <a:spcAft>
                <a:spcPts val="200"/>
              </a:spcAft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WiFi</a:t>
            </a:r>
            <a:r>
              <a:rPr lang="en-US" altLang="zh-CN" sz="1600" b="1" baseline="3000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[1]</a:t>
            </a:r>
            <a:endParaRPr lang="zh-CN" altLang="en-US" sz="16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77800" indent="-177800" defTabSz="1218906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Low power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2.5µW</a:t>
            </a:r>
            <a:endParaRPr lang="en-US" altLang="zh-CN" sz="1400" dirty="0">
              <a:solidFill>
                <a:srgbClr val="1D1D1A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539750" lvl="1" indent="-269875" defTabSz="1218906">
              <a:spcAft>
                <a:spcPts val="4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Powered by a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22-mm</a:t>
            </a:r>
            <a:r>
              <a:rPr lang="en-US" altLang="zh-CN" sz="1200" b="1" baseline="30000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thin-film solar cell at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indoor 500lux lighting</a:t>
            </a:r>
          </a:p>
          <a:p>
            <a:pPr marL="177800" indent="-177800" defTabSz="1218906">
              <a:spcAft>
                <a:spcPts val="4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Short/Medium range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4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~8m</a:t>
            </a:r>
            <a:endParaRPr lang="en-US" altLang="zh-CN" sz="1400" dirty="0">
              <a:solidFill>
                <a:srgbClr val="1D1D1A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0196" y="4084246"/>
            <a:ext cx="2871542" cy="2088640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 defTabSz="1218906">
              <a:spcAft>
                <a:spcPts val="200"/>
              </a:spcAft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Bluetooth</a:t>
            </a:r>
            <a:r>
              <a:rPr lang="en-US" altLang="zh-CN" sz="1600" b="1" baseline="3000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[3]</a:t>
            </a:r>
            <a:r>
              <a:rPr lang="en-US" altLang="zh-CN" sz="1600" b="1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16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77800" indent="-177800" defTabSz="1218906">
              <a:spcAft>
                <a:spcPts val="2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Good compatibility</a:t>
            </a:r>
          </a:p>
          <a:p>
            <a:pPr marL="444500" lvl="1" indent="-174625" defTabSz="1218906">
              <a:spcAft>
                <a:spcPts val="4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Data embedded on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BLE exciting signals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via backscattering </a:t>
            </a:r>
          </a:p>
          <a:p>
            <a:pPr marL="444500" lvl="1" indent="-174625" defTabSz="1218906">
              <a:spcAft>
                <a:spcPts val="4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Commodity BLE device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can decode</a:t>
            </a:r>
          </a:p>
          <a:p>
            <a:pPr marL="177800" indent="-177800" defTabSz="1218906">
              <a:spcAft>
                <a:spcPts val="2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Larger range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444500" lvl="1" indent="-174625" defTabSz="1218906">
              <a:spcAft>
                <a:spcPts val="4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25 m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for indoor </a:t>
            </a:r>
          </a:p>
          <a:p>
            <a:pPr marL="444500" lvl="1" indent="-174625" defTabSz="1218906">
              <a:spcAft>
                <a:spcPts val="4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56 m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for outdoor</a:t>
            </a:r>
          </a:p>
        </p:txBody>
      </p:sp>
      <p:sp>
        <p:nvSpPr>
          <p:cNvPr id="38" name="矩形 37"/>
          <p:cNvSpPr/>
          <p:nvPr/>
        </p:nvSpPr>
        <p:spPr>
          <a:xfrm>
            <a:off x="6358069" y="3710242"/>
            <a:ext cx="5571290" cy="318924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algn="ctr" defTabSz="1218906">
              <a:spcAft>
                <a:spcPts val="200"/>
              </a:spcAft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LoRa</a:t>
            </a:r>
            <a:r>
              <a:rPr lang="en-US" altLang="zh-CN" sz="1600" b="1" baseline="30000" dirty="0">
                <a:solidFill>
                  <a:srgbClr val="0070C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[4]</a:t>
            </a:r>
            <a:endParaRPr lang="zh-CN" altLang="en-US" sz="16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81731" y="6190975"/>
            <a:ext cx="9868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78">
              <a:tabLst>
                <a:tab pos="540385" algn="l"/>
                <a:tab pos="589280" algn="l"/>
              </a:tabLst>
            </a:pPr>
            <a:r>
              <a:rPr lang="en-US" altLang="zh-CN" sz="800" dirty="0">
                <a:solidFill>
                  <a:srgbClr val="1D1D1A"/>
                </a:solidFill>
                <a:latin typeface="Arial" panose="020B0604020202020204"/>
              </a:rPr>
              <a:t>[1]  Battery-Less IoT Sensor Node with PLL-Less WiFi Backscattering Communications in a 2.5-μW Peak Power Envelope, 2021 Symposium on VLSI Circuits, June 2021</a:t>
            </a:r>
          </a:p>
          <a:p>
            <a:pPr algn="just" defTabSz="914478">
              <a:tabLst>
                <a:tab pos="540385" algn="l"/>
                <a:tab pos="589280" algn="l"/>
              </a:tabLst>
            </a:pPr>
            <a:r>
              <a:rPr lang="en-US" altLang="zh-CN" sz="800" dirty="0">
                <a:solidFill>
                  <a:srgbClr val="1D1D1A"/>
                </a:solidFill>
                <a:latin typeface="Arial" panose="020B0604020202020204"/>
              </a:rPr>
              <a:t>[2]  A UHF/UWB Hybrid RFID Tag With a 51-m Energy-Harvesting Sensitivity for Remote Vital-Sign Monitoring, IEEE Transactions on Microwave Theory and Techniques, Nov. 2020 </a:t>
            </a:r>
          </a:p>
          <a:p>
            <a:pPr algn="just" defTabSz="914478">
              <a:tabLst>
                <a:tab pos="540385" algn="l"/>
                <a:tab pos="589280" algn="l"/>
              </a:tabLst>
            </a:pPr>
            <a:r>
              <a:rPr lang="en-US" altLang="zh-CN" sz="800" dirty="0">
                <a:solidFill>
                  <a:srgbClr val="1D1D1A"/>
                </a:solidFill>
                <a:latin typeface="Arial" panose="020B0604020202020204"/>
              </a:rPr>
              <a:t>[3]  Reliable and Practical Bluetooth Backscatter With Commodity Devices, IEEE/ACM Transactions on Networking, April 2021</a:t>
            </a:r>
            <a:endParaRPr lang="zh-CN" altLang="zh-CN" sz="800" dirty="0">
              <a:solidFill>
                <a:srgbClr val="1D1D1A"/>
              </a:solidFill>
              <a:latin typeface="Arial" panose="020B0604020202020204"/>
            </a:endParaRPr>
          </a:p>
          <a:p>
            <a:pPr defTabSz="914478"/>
            <a:r>
              <a:rPr lang="en-GB" altLang="zh-CN" sz="800" dirty="0">
                <a:solidFill>
                  <a:srgbClr val="1D1D1A"/>
                </a:solidFill>
                <a:latin typeface="Arial" panose="020B0604020202020204"/>
              </a:rPr>
              <a:t>[4]  Self-sustainable Long Range Backscattering Communication Using RF Energy Harvesting, IEEE Internet of Things Journal, March 2021</a:t>
            </a:r>
            <a:endParaRPr lang="zh-CN" altLang="en-US" sz="8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58069" y="3924869"/>
            <a:ext cx="2500446" cy="2242528"/>
          </a:xfrm>
          <a:prstGeom prst="rect">
            <a:avLst/>
          </a:prstGeom>
        </p:spPr>
        <p:txBody>
          <a:bodyPr wrap="square" lIns="36000" tIns="36000" rIns="0" bIns="36000">
            <a:spAutoFit/>
          </a:bodyPr>
          <a:lstStyle/>
          <a:p>
            <a:pPr marL="177800" indent="-177800" defTabSz="1218906">
              <a:spcAft>
                <a:spcPts val="2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Good compatibility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implemented with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COTS components</a:t>
            </a:r>
            <a:endParaRPr lang="en-US" altLang="zh-CN" sz="1400" b="1" dirty="0">
              <a:solidFill>
                <a:srgbClr val="1D1D1A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7800" indent="-177800" defTabSz="1218906">
              <a:spcAft>
                <a:spcPts val="2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Low power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130 </a:t>
            </a:r>
            <a:r>
              <a:rPr lang="en-US" altLang="zh-CN" sz="1200" b="1" dirty="0" err="1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μA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working current</a:t>
            </a:r>
            <a:endParaRPr lang="en-US" altLang="zh-CN" sz="1200" b="1" dirty="0">
              <a:solidFill>
                <a:srgbClr val="C00000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52 </a:t>
            </a:r>
            <a:r>
              <a:rPr lang="en-US" altLang="zh-CN" sz="1200" b="1" dirty="0" err="1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nA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standby current</a:t>
            </a:r>
            <a:endParaRPr lang="en-US" altLang="zh-CN" sz="1200" b="1" dirty="0">
              <a:solidFill>
                <a:srgbClr val="C00000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77800" indent="-177800" defTabSz="1218906">
              <a:spcAft>
                <a:spcPts val="2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Larger range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28m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power transfer range with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30 dBm EIRP </a:t>
            </a:r>
          </a:p>
          <a:p>
            <a:pPr marL="444500" lvl="1" indent="-174625" defTabSz="1218906"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2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381m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communication range</a:t>
            </a:r>
          </a:p>
        </p:txBody>
      </p:sp>
      <p:sp>
        <p:nvSpPr>
          <p:cNvPr id="42" name="矩形 41"/>
          <p:cNvSpPr/>
          <p:nvPr/>
        </p:nvSpPr>
        <p:spPr>
          <a:xfrm>
            <a:off x="291062" y="638133"/>
            <a:ext cx="11634376" cy="907941"/>
          </a:xfrm>
          <a:prstGeom prst="rect">
            <a:avLst/>
          </a:prstGeom>
          <a:noFill/>
        </p:spPr>
        <p:txBody>
          <a:bodyPr wrap="square" lIns="36000" rIns="36000">
            <a:spAutoFit/>
          </a:bodyPr>
          <a:lstStyle/>
          <a:p>
            <a:pPr marL="285750" indent="-285750" algn="just" defTabSz="914478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Enabling small batteryless device with long communication range becomes a hot academic topic</a:t>
            </a:r>
          </a:p>
          <a:p>
            <a:pPr marL="285750" indent="-285750" algn="just" defTabSz="914478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600" b="1" dirty="0"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Once competing technologies seize the huge amount of connections, it will be difficult for cellular based technology (e.g. Passive IoT) to regain the market share</a:t>
            </a:r>
            <a:endParaRPr lang="zh-CN" altLang="en-US" sz="1600" b="1" dirty="0"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333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副标题 1"/>
          <p:cNvSpPr txBox="1">
            <a:spLocks/>
          </p:cNvSpPr>
          <p:nvPr/>
        </p:nvSpPr>
        <p:spPr>
          <a:xfrm>
            <a:off x="1" y="14943"/>
            <a:ext cx="12192000" cy="592122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defPPr>
              <a:defRPr lang="zh-CN"/>
            </a:defPPr>
            <a:lvl1pPr indent="0" defTabSz="1187798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 dirty="0"/>
              <a:t>Passive IoT Device Should Support uW-level Power Consumption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92228" y="652472"/>
            <a:ext cx="11564213" cy="98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265007" indent="-265007" defTabSz="914034">
              <a:spcBef>
                <a:spcPts val="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 power of energy harvester is typically from ~</a:t>
            </a:r>
            <a:r>
              <a:rPr lang="en-US" altLang="zh-CN" sz="1799" b="1" i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uW</a:t>
            </a: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~</a:t>
            </a:r>
            <a:r>
              <a:rPr lang="en-US" altLang="zh-CN" sz="1799" b="1" i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uW</a:t>
            </a: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practical cases</a:t>
            </a:r>
          </a:p>
          <a:p>
            <a:pPr marL="714089" lvl="1" indent="-357045" defTabSz="914034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59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applications require devices with limited size (e.g., thin form-factor with area of a few square centimeters)</a:t>
            </a:r>
          </a:p>
          <a:p>
            <a:pPr marL="714089" lvl="1" indent="-357045" defTabSz="914034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59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conversion efficiency is usually low, especially for low cost device with limited size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670364"/>
              </p:ext>
            </p:extLst>
          </p:nvPr>
        </p:nvGraphicFramePr>
        <p:xfrm>
          <a:off x="548426" y="1973249"/>
          <a:ext cx="11127514" cy="2268000"/>
        </p:xfrm>
        <a:graphic>
          <a:graphicData uri="http://schemas.openxmlformats.org/drawingml/2006/table">
            <a:tbl>
              <a:tblPr firstRow="1" firstCol="1" bandRow="1"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6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Energy source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Size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density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Conversion efficiency 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Harvested Power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Advantages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Disadvantages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Solar (</a:t>
                      </a: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Sunny day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200" baseline="30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15~100mW/cm</a:t>
                      </a:r>
                      <a:r>
                        <a:rPr lang="en-GB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10~24%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10mW/cm</a:t>
                      </a:r>
                      <a:r>
                        <a:rPr lang="en-US" altLang="zh-CN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*</a:t>
                      </a:r>
                      <a:endParaRPr lang="zh-CN" altLang="zh-CN" sz="1200" baseline="30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Environmental, high output voltage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always available,</a:t>
                      </a:r>
                      <a:r>
                        <a:rPr lang="en-GB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deployment constraints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Artificial light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10~100</a:t>
                      </a: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uW/cm</a:t>
                      </a:r>
                      <a:r>
                        <a:rPr lang="en-GB" altLang="zh-CN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10µW/cm</a:t>
                      </a:r>
                      <a:r>
                        <a:rPr lang="en-US" altLang="zh-CN" sz="1200" baseline="30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Abundant in indoor, easy to implement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Low power density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Airflow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Poor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100mW/cm</a:t>
                      </a:r>
                      <a:r>
                        <a:rPr lang="en-GB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Environmental, available day and night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Fluctuating density, hard to implement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200uW/cm</a:t>
                      </a:r>
                      <a:r>
                        <a:rPr lang="en-GB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Light weight, compact configuration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Charge leakage, highly</a:t>
                      </a:r>
                      <a:r>
                        <a:rPr lang="en-GB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variable output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Thermal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Good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~50uW/cm</a:t>
                      </a:r>
                      <a:r>
                        <a:rPr lang="en-GB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Low-maintenance,</a:t>
                      </a:r>
                      <a:r>
                        <a:rPr lang="en-GB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scalable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always available, require efficient sinking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Radio frequency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Fair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1~10uW/cm</a:t>
                      </a:r>
                      <a:r>
                        <a:rPr lang="en-GB" sz="12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50%</a:t>
                      </a:r>
                      <a:endParaRPr lang="zh-CN" altLang="zh-CN" sz="1200" baseline="300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0.1uW/cm</a:t>
                      </a:r>
                      <a:r>
                        <a:rPr lang="en-US" altLang="zh-CN" sz="1200" baseline="30000" dirty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Abundant</a:t>
                      </a:r>
                      <a:r>
                        <a:rPr lang="en-GB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in urban lands, allows mobility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Low power density,</a:t>
                      </a:r>
                      <a:r>
                        <a:rPr lang="en-GB" sz="12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distance dependent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53" marR="68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7121" y="1658675"/>
            <a:ext cx="9932120" cy="246125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zh-CN" sz="1599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Typical energy sources for energy harvesting [1][2]</a:t>
            </a:r>
            <a:endParaRPr lang="zh-CN" altLang="en-US" sz="1599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64" y="6175052"/>
            <a:ext cx="9188370" cy="4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007" indent="-265007" defTabSz="914034">
              <a:spcAft>
                <a:spcPts val="200"/>
              </a:spcAft>
              <a:buSzPct val="70000"/>
              <a:defRPr/>
            </a:pPr>
            <a:r>
              <a:rPr lang="en-US" altLang="zh-CN" sz="10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Internet of Hybrid Energy Harvesting Things, IEEE INTERNET OF THINGS JOURNAL, VOL. 5, NO. 2, 2018</a:t>
            </a:r>
          </a:p>
          <a:p>
            <a:pPr marL="265007" indent="-265007" defTabSz="914034">
              <a:spcAft>
                <a:spcPts val="200"/>
              </a:spcAft>
              <a:buSzPct val="70000"/>
              <a:defRPr/>
            </a:pPr>
            <a:r>
              <a:rPr lang="en-US" altLang="zh-CN" sz="10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Energy Harvesting Technologies for Achieving Self-Powered Wireless Sensor Networks in Machine Condition Monitoring: A Review, Sensors, 2018</a:t>
            </a: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292228" y="4484786"/>
            <a:ext cx="11637701" cy="168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04" tIns="45702" rIns="91404" bIns="45702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265007" indent="-265007" defTabSz="914034">
              <a:spcBef>
                <a:spcPts val="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Existing cellular devices cannot work well with energy harvesting due to power consumption of higher than 10mW</a:t>
            </a:r>
          </a:p>
          <a:p>
            <a:pPr marL="714089" lvl="1" indent="-357045" defTabSz="914034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59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power consumption is hundreds or thousands of times higher than the output of an energy harvester</a:t>
            </a:r>
          </a:p>
          <a:p>
            <a:pPr marL="714089" lvl="1" indent="-357045" defTabSz="914034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599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Integration with high capacity rechargeable battery or supercapacitor leads to high cost, which </a:t>
            </a:r>
            <a:r>
              <a:rPr lang="en-US" altLang="zh-CN" sz="1399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be as high as 1$ or more</a:t>
            </a:r>
          </a:p>
          <a:p>
            <a:pPr marL="265007" lvl="0" indent="-265007" defTabSz="914034" fontAlgn="auto">
              <a:spcBef>
                <a:spcPts val="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fit the capability of energy harvesting, </a:t>
            </a:r>
            <a:r>
              <a:rPr lang="en-US" altLang="zh-CN" sz="1799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Passive IoT device shall support power consumption at the same level as the output power of an energy harvester</a:t>
            </a:r>
            <a:endParaRPr lang="en-US" altLang="zh-CN" sz="1799" b="1" kern="0" dirty="0">
              <a:solidFill>
                <a:srgbClr val="2D201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640" y="4255598"/>
            <a:ext cx="11160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5113" lvl="0" indent="-265113" defTabSz="914400">
              <a:spcAft>
                <a:spcPts val="200"/>
              </a:spcAft>
              <a:buSzPct val="70000"/>
              <a:defRPr/>
            </a:pPr>
            <a:r>
              <a:rPr lang="zh-CN" altLang="en-US" sz="1200" i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1200" i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In cloudy or rainy days, measured output power is 100~150uW/cm</a:t>
            </a:r>
            <a:r>
              <a:rPr lang="en-US" altLang="zh-CN" sz="1200" i="1" kern="0" baseline="3000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200" i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between 10:00AM to 16:00PM according to our test in Chengdu, China</a:t>
            </a:r>
          </a:p>
        </p:txBody>
      </p:sp>
    </p:spTree>
    <p:extLst>
      <p:ext uri="{BB962C8B-B14F-4D97-AF65-F5344CB8AC3E}">
        <p14:creationId xmlns:p14="http://schemas.microsoft.com/office/powerpoint/2010/main" val="3682698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副标题 1"/>
          <p:cNvSpPr txBox="1">
            <a:spLocks/>
          </p:cNvSpPr>
          <p:nvPr/>
        </p:nvSpPr>
        <p:spPr>
          <a:xfrm>
            <a:off x="51274" y="124729"/>
            <a:ext cx="12080903" cy="506333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/>
            <a:r>
              <a:rPr lang="en-US" altLang="zh-CN" sz="2500" dirty="0"/>
              <a:t>Passive IoT Supports Low-Cost Batteryless Device with Proper Deployment</a:t>
            </a:r>
          </a:p>
        </p:txBody>
      </p:sp>
      <p:sp>
        <p:nvSpPr>
          <p:cNvPr id="59" name="矩形 58"/>
          <p:cNvSpPr/>
          <p:nvPr/>
        </p:nvSpPr>
        <p:spPr>
          <a:xfrm>
            <a:off x="196204" y="683385"/>
            <a:ext cx="4913435" cy="5740033"/>
          </a:xfrm>
          <a:prstGeom prst="rect">
            <a:avLst/>
          </a:prstGeom>
        </p:spPr>
        <p:txBody>
          <a:bodyPr wrap="square" lIns="72000">
            <a:spAutoFit/>
          </a:bodyPr>
          <a:lstStyle/>
          <a:p>
            <a:pPr marL="357188" indent="-357188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Ultra low power</a:t>
            </a:r>
          </a:p>
          <a:p>
            <a:pPr marL="742950" lvl="1" indent="-298450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Power consumption low enough to work with energy harvesting (</a:t>
            </a: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1~100 uW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marL="357188" indent="-357188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Ultra low cost</a:t>
            </a:r>
          </a:p>
          <a:p>
            <a:pPr marL="742950" lvl="1" indent="-298450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For logistics management, no significant cost increase compared with barcode printed on heat sensitive paper (</a:t>
            </a: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0.01$ level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marL="742950" lvl="1" indent="-298450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For wireless sensor, cost comparable with sensor itself (</a:t>
            </a: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0.1$ level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marL="357188" indent="-357188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GB" altLang="zh-CN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Deployment: co-deployment with </a:t>
            </a:r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5G </a:t>
            </a:r>
            <a:r>
              <a:rPr lang="en-GB" altLang="zh-CN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network to achieve seamless coverage</a:t>
            </a:r>
          </a:p>
          <a:p>
            <a:pPr marL="742950" lvl="1" indent="-298450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Indoor small cell</a:t>
            </a:r>
          </a:p>
          <a:p>
            <a:pPr marL="1079500" lvl="2" indent="-269875" defTabSz="1218906">
              <a:spcAft>
                <a:spcPts val="6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~30 m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between neighboring pico remote radio units</a:t>
            </a:r>
          </a:p>
          <a:p>
            <a:pPr marL="1079500" lvl="2" indent="-269875" defTabSz="1218906">
              <a:spcAft>
                <a:spcPts val="6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600" dirty="0" err="1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InF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NLOS channel: ~70 dB</a:t>
            </a:r>
          </a:p>
          <a:p>
            <a:pPr marL="742950" lvl="1" indent="-298450" defTabSz="1218906">
              <a:spcAft>
                <a:spcPts val="600"/>
              </a:spcAft>
              <a:buSzPct val="70000"/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Outdoor micro cell</a:t>
            </a:r>
          </a:p>
          <a:p>
            <a:pPr marL="1079500" lvl="2" indent="-269875" defTabSz="1218906">
              <a:spcAft>
                <a:spcPts val="6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~200 m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between neighboring base stations</a:t>
            </a:r>
          </a:p>
          <a:p>
            <a:pPr marL="1079500" lvl="2" indent="-269875" defTabSz="1218906">
              <a:spcAft>
                <a:spcPts val="600"/>
              </a:spcAft>
              <a:buSzPct val="100000"/>
              <a:buFont typeface="Calibri" panose="020F0502020204030204" pitchFamily="34" charset="0"/>
              <a:buChar char="–"/>
            </a:pPr>
            <a:r>
              <a:rPr lang="en-US" altLang="zh-CN" sz="1600" dirty="0" err="1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UMi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NLOS channel: ~100 dB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2866" y="855200"/>
            <a:ext cx="3465153" cy="1755327"/>
          </a:xfrm>
          <a:prstGeom prst="rect">
            <a:avLst/>
          </a:prstGeom>
        </p:spPr>
      </p:pic>
      <p:sp>
        <p:nvSpPr>
          <p:cNvPr id="62" name="圆角矩形 61"/>
          <p:cNvSpPr/>
          <p:nvPr/>
        </p:nvSpPr>
        <p:spPr bwMode="auto">
          <a:xfrm>
            <a:off x="7314792" y="1278229"/>
            <a:ext cx="864000" cy="1260000"/>
          </a:xfrm>
          <a:prstGeom prst="roundRect">
            <a:avLst>
              <a:gd name="adj" fmla="val 7576"/>
            </a:avLst>
          </a:prstGeom>
          <a:solidFill>
            <a:srgbClr val="8AB9E7">
              <a:lumMod val="20000"/>
              <a:lumOff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78">
              <a:defRPr/>
            </a:pPr>
            <a:endParaRPr lang="zh-CN" altLang="en-US" sz="1200" kern="0">
              <a:solidFill>
                <a:srgbClr val="B2B2B2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6381643" y="1279439"/>
            <a:ext cx="864000" cy="1260000"/>
          </a:xfrm>
          <a:prstGeom prst="roundRect">
            <a:avLst>
              <a:gd name="adj" fmla="val 7576"/>
            </a:avLst>
          </a:prstGeom>
          <a:solidFill>
            <a:srgbClr val="8AB9E7">
              <a:lumMod val="20000"/>
              <a:lumOff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78">
              <a:defRPr/>
            </a:pPr>
            <a:endParaRPr lang="zh-CN" altLang="en-US" sz="1200" kern="0">
              <a:solidFill>
                <a:srgbClr val="B2B2B2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5279364" y="1640651"/>
            <a:ext cx="2943501" cy="360000"/>
          </a:xfrm>
          <a:prstGeom prst="roundRect">
            <a:avLst/>
          </a:prstGeom>
          <a:solidFill>
            <a:srgbClr val="990000">
              <a:lumMod val="20000"/>
              <a:lumOff val="80000"/>
              <a:alpha val="50000"/>
            </a:srgbClr>
          </a:solidFill>
          <a:ln w="9525" cap="flat" cmpd="sng" algn="ctr">
            <a:solidFill>
              <a:srgbClr val="2D2015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78">
              <a:defRPr/>
            </a:pPr>
            <a:endParaRPr lang="zh-CN" altLang="en-US" sz="1200" kern="0">
              <a:solidFill>
                <a:srgbClr val="B2B2B2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圆角矩形 64"/>
          <p:cNvSpPr/>
          <p:nvPr/>
        </p:nvSpPr>
        <p:spPr bwMode="auto">
          <a:xfrm>
            <a:off x="5279364" y="2073090"/>
            <a:ext cx="2943501" cy="360000"/>
          </a:xfrm>
          <a:prstGeom prst="roundRect">
            <a:avLst/>
          </a:prstGeom>
          <a:solidFill>
            <a:srgbClr val="92D050">
              <a:alpha val="50000"/>
            </a:srgbClr>
          </a:solidFill>
          <a:ln w="9525" cap="flat" cmpd="sng" algn="ctr">
            <a:solidFill>
              <a:srgbClr val="2D2015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78">
              <a:defRPr/>
            </a:pPr>
            <a:endParaRPr lang="zh-CN" altLang="en-US" sz="1200" kern="0">
              <a:solidFill>
                <a:srgbClr val="B2B2B2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圆角矩形 65"/>
          <p:cNvSpPr/>
          <p:nvPr/>
        </p:nvSpPr>
        <p:spPr bwMode="auto">
          <a:xfrm>
            <a:off x="5245181" y="1640651"/>
            <a:ext cx="1111101" cy="3600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78">
              <a:defRPr/>
            </a:pPr>
            <a:r>
              <a:rPr lang="en-US" altLang="zh-CN" sz="1400" b="1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LPWAN</a:t>
            </a:r>
            <a:endParaRPr lang="zh-CN" altLang="en-US" sz="1400" b="1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圆角矩形 66"/>
          <p:cNvSpPr/>
          <p:nvPr/>
        </p:nvSpPr>
        <p:spPr bwMode="auto">
          <a:xfrm>
            <a:off x="5245181" y="2073090"/>
            <a:ext cx="1215439" cy="36000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78">
              <a:defRPr/>
            </a:pPr>
            <a:r>
              <a:rPr lang="en-US" altLang="zh-CN" sz="1400" b="1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Passive IoT</a:t>
            </a:r>
            <a:endParaRPr lang="zh-CN" altLang="en-US" sz="1400" b="1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381643" y="1279441"/>
            <a:ext cx="86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78">
              <a:defRPr/>
            </a:pPr>
            <a:r>
              <a:rPr lang="en-US" altLang="zh-CN" sz="1400" b="1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Power</a:t>
            </a:r>
            <a:endParaRPr lang="zh-CN" altLang="en-US" sz="1400" b="1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314792" y="1279439"/>
            <a:ext cx="86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78">
              <a:defRPr/>
            </a:pPr>
            <a:r>
              <a:rPr lang="en-US" altLang="zh-CN" sz="1400" b="1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Cost</a:t>
            </a:r>
            <a:endParaRPr lang="zh-CN" altLang="en-US" sz="1400" b="1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314792" y="2114590"/>
            <a:ext cx="86400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78">
              <a:defRPr/>
            </a:pP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0.01~0.5$</a:t>
            </a:r>
            <a:endParaRPr lang="zh-CN" altLang="en-US" sz="1200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314792" y="1682151"/>
            <a:ext cx="86400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78">
              <a:defRPr/>
            </a:pP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&gt;1$</a:t>
            </a:r>
            <a:endParaRPr lang="zh-CN" altLang="en-US" sz="1200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381643" y="2022257"/>
            <a:ext cx="864000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78">
              <a:defRPr/>
            </a:pP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1~100 uW</a:t>
            </a:r>
            <a:endParaRPr lang="zh-CN" altLang="en-US" sz="1200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381643" y="1682151"/>
            <a:ext cx="864000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478">
              <a:defRPr/>
            </a:pP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&gt;10 </a:t>
            </a:r>
            <a:r>
              <a:rPr lang="en-US" altLang="zh-CN" sz="1200" kern="0" dirty="0" err="1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mW</a:t>
            </a:r>
            <a:endParaRPr lang="zh-CN" altLang="en-US" sz="1200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320829" y="946221"/>
            <a:ext cx="28800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78"/>
            <a:r>
              <a:rPr kumimoji="1" lang="en-US" altLang="zh-CN" sz="16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Targets on device</a:t>
            </a:r>
            <a:endParaRPr kumimoji="1" lang="zh-CN" altLang="en-US" sz="1600" b="1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279365" y="2733849"/>
            <a:ext cx="6557838" cy="307777"/>
          </a:xfrm>
          <a:prstGeom prst="rect">
            <a:avLst/>
          </a:prstGeom>
          <a:solidFill>
            <a:srgbClr val="FFFFFF"/>
          </a:solidFill>
        </p:spPr>
        <p:txBody>
          <a:bodyPr wrap="square" lIns="36000" rIns="36000">
            <a:spAutoFit/>
          </a:bodyPr>
          <a:lstStyle/>
          <a:p>
            <a:pPr marL="0" marR="0" lvl="0" indent="0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Passive IoT targets at new IoT markets from all existing cellular technologies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831946" y="3140368"/>
            <a:ext cx="1846659" cy="4360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78">
              <a:lnSpc>
                <a:spcPts val="344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Indoor deployment</a:t>
            </a:r>
            <a:endParaRPr kumimoji="1" lang="zh-CN" altLang="en-US" sz="1600" b="1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223918" y="3140368"/>
            <a:ext cx="2018181" cy="4360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78">
              <a:lnSpc>
                <a:spcPts val="344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Outdoor deployment</a:t>
            </a:r>
            <a:endParaRPr kumimoji="1" lang="zh-CN" altLang="en-US" sz="1600" b="1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541" y="3536696"/>
            <a:ext cx="3436158" cy="2916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065" y="3540672"/>
            <a:ext cx="3452502" cy="278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35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11"/>
          <p:cNvSpPr txBox="1"/>
          <p:nvPr/>
        </p:nvSpPr>
        <p:spPr>
          <a:xfrm>
            <a:off x="8524578" y="4390204"/>
            <a:ext cx="2798796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2023</a:t>
            </a:r>
          </a:p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11"/>
          <p:cNvSpPr txBox="1"/>
          <p:nvPr/>
        </p:nvSpPr>
        <p:spPr>
          <a:xfrm>
            <a:off x="2369400" y="4397779"/>
            <a:ext cx="5876384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2022</a:t>
            </a:r>
          </a:p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444" y="3264173"/>
            <a:ext cx="114915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GB" altLang="zh-CN" b="1" kern="0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Proposal: RAN#95-e to discuss a timeline for establishing a passive IoT project, with a view to a Rel-18 SI based on the formulation identified in the pre-RAN#94-e email discussion final moderator’s summary.</a:t>
            </a:r>
            <a:endParaRPr lang="zh-CN" altLang="zh-CN" b="1" kern="0" dirty="0">
              <a:solidFill>
                <a:srgbClr val="C00000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1"/>
          <p:cNvSpPr txBox="1">
            <a:spLocks/>
          </p:cNvSpPr>
          <p:nvPr/>
        </p:nvSpPr>
        <p:spPr>
          <a:xfrm>
            <a:off x="530969" y="134749"/>
            <a:ext cx="11158547" cy="55603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Proposal for the Study of Passive IoT in Rel-18</a:t>
            </a:r>
          </a:p>
        </p:txBody>
      </p:sp>
      <p:sp>
        <p:nvSpPr>
          <p:cNvPr id="5" name="矩形 4"/>
          <p:cNvSpPr/>
          <p:nvPr/>
        </p:nvSpPr>
        <p:spPr>
          <a:xfrm>
            <a:off x="364444" y="752815"/>
            <a:ext cx="11491595" cy="2523768"/>
          </a:xfrm>
          <a:prstGeom prst="rect">
            <a:avLst/>
          </a:prstGeom>
          <a:noFill/>
        </p:spPr>
        <p:txBody>
          <a:bodyPr wrap="square" lIns="36000" rIns="36000">
            <a:spAutoFit/>
          </a:bodyPr>
          <a:lstStyle/>
          <a:p>
            <a:pPr algn="just" defTabSz="914478">
              <a:spcBef>
                <a:spcPts val="300"/>
              </a:spcBef>
              <a:spcAft>
                <a:spcPts val="600"/>
              </a:spcAft>
              <a:buSzPct val="70000"/>
            </a:pPr>
            <a:r>
              <a:rPr lang="en-GB" altLang="zh-CN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 the moderator summary of pre-meeting email discussion, it is proposed that “Further discussions in 3GPP should address how a potential study is organized within 3GPP“.</a:t>
            </a:r>
          </a:p>
          <a:p>
            <a:pPr algn="just" defTabSz="914478">
              <a:spcBef>
                <a:spcPts val="300"/>
              </a:spcBef>
              <a:spcAft>
                <a:spcPts val="600"/>
              </a:spcAft>
              <a:buSzPct val="70000"/>
            </a:pPr>
            <a:r>
              <a:rPr lang="en-US" altLang="zh-CN" b="1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It is proposed to at least study Passive IoT at RAN-level for Rel-18 and finish the design in Rel-19</a:t>
            </a:r>
          </a:p>
          <a:p>
            <a:pPr marL="285750" indent="-285750" algn="just" defTabSz="914478">
              <a:spcBef>
                <a:spcPts val="3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Urgent demand from the new IoT markets drives increasing research and investment of competitive non-3GPP technologies to supporting batteryless device. </a:t>
            </a:r>
          </a:p>
          <a:p>
            <a:pPr marL="285750" indent="-285750" algn="just" defTabSz="914478">
              <a:spcBef>
                <a:spcPts val="3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Once competing technologies grab the huge amount of connections, it will be difficult for cellular based technology (e.g. Passive IoT) to regain the market share.</a:t>
            </a:r>
          </a:p>
          <a:p>
            <a:pPr marL="285750" indent="-285750" algn="just" defTabSz="914478">
              <a:spcBef>
                <a:spcPts val="300"/>
              </a:spcBef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Existing 3GPP technologies can hardly meet the requirements of ultra-low cost batteryless device.</a:t>
            </a:r>
            <a:endParaRPr lang="zh-CN" altLang="en-US" sz="1400" dirty="0"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右箭头 2"/>
          <p:cNvSpPr/>
          <p:nvPr/>
        </p:nvSpPr>
        <p:spPr>
          <a:xfrm>
            <a:off x="730794" y="5219446"/>
            <a:ext cx="10800000" cy="295815"/>
          </a:xfrm>
          <a:prstGeom prst="rightArrow">
            <a:avLst/>
          </a:prstGeom>
          <a:solidFill>
            <a:srgbClr val="84B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4"/>
          <p:cNvSpPr/>
          <p:nvPr/>
        </p:nvSpPr>
        <p:spPr>
          <a:xfrm rot="10800000">
            <a:off x="1311179" y="5178913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830605" y="5574669"/>
            <a:ext cx="1260000" cy="64800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3175">
            <a:solidFill>
              <a:schemeClr val="bg1">
                <a:lumMod val="40000"/>
                <a:lumOff val="60000"/>
              </a:schemeClr>
            </a:solidFill>
            <a:prstDash val="solid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94e</a:t>
            </a:r>
          </a:p>
        </p:txBody>
      </p:sp>
      <p:sp>
        <p:nvSpPr>
          <p:cNvPr id="25" name="文本框 11"/>
          <p:cNvSpPr txBox="1"/>
          <p:nvPr/>
        </p:nvSpPr>
        <p:spPr>
          <a:xfrm>
            <a:off x="830605" y="4406323"/>
            <a:ext cx="1260000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2021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Q4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December</a:t>
            </a:r>
          </a:p>
        </p:txBody>
      </p:sp>
      <p:sp>
        <p:nvSpPr>
          <p:cNvPr id="29" name="等腰三角形 4"/>
          <p:cNvSpPr/>
          <p:nvPr/>
        </p:nvSpPr>
        <p:spPr>
          <a:xfrm rot="10800000">
            <a:off x="2849974" y="5178913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13"/>
          <p:cNvSpPr txBox="1"/>
          <p:nvPr/>
        </p:nvSpPr>
        <p:spPr>
          <a:xfrm>
            <a:off x="2369400" y="5574669"/>
            <a:ext cx="1260000" cy="648000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3175">
            <a:solidFill>
              <a:schemeClr val="bg1">
                <a:lumMod val="40000"/>
                <a:lumOff val="60000"/>
              </a:schemeClr>
            </a:solidFill>
            <a:prstDash val="solid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95e</a:t>
            </a:r>
          </a:p>
        </p:txBody>
      </p:sp>
      <p:sp>
        <p:nvSpPr>
          <p:cNvPr id="31" name="文本框 11"/>
          <p:cNvSpPr txBox="1"/>
          <p:nvPr/>
        </p:nvSpPr>
        <p:spPr>
          <a:xfrm>
            <a:off x="2369400" y="4406323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Q1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March</a:t>
            </a:r>
          </a:p>
        </p:txBody>
      </p:sp>
      <p:sp>
        <p:nvSpPr>
          <p:cNvPr id="32" name="等腰三角形 4"/>
          <p:cNvSpPr/>
          <p:nvPr/>
        </p:nvSpPr>
        <p:spPr>
          <a:xfrm rot="10800000">
            <a:off x="4388769" y="5178913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13"/>
          <p:cNvSpPr txBox="1"/>
          <p:nvPr/>
        </p:nvSpPr>
        <p:spPr>
          <a:xfrm>
            <a:off x="3899647" y="5557576"/>
            <a:ext cx="5904000" cy="684000"/>
          </a:xfrm>
          <a:prstGeom prst="rect">
            <a:avLst/>
          </a:prstGeom>
          <a:solidFill>
            <a:schemeClr val="bg1">
              <a:alpha val="50000"/>
            </a:schemeClr>
          </a:solidFill>
          <a:ln w="3175">
            <a:solidFill>
              <a:schemeClr val="tx1"/>
            </a:solidFill>
            <a:prstDash val="solid"/>
          </a:ln>
        </p:spPr>
        <p:txBody>
          <a:bodyPr wrap="square" lIns="36000" rIns="36000" rtlCol="0" anchor="ctr">
            <a:noAutofit/>
          </a:bodyPr>
          <a:lstStyle/>
          <a:p>
            <a:pPr algn="ctr"/>
            <a:r>
              <a:rPr lang="en-US" altLang="zh-CN" sz="1400" b="1" dirty="0">
                <a:solidFill>
                  <a:srgbClr val="C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Passive IoT RAN-level SI</a:t>
            </a:r>
          </a:p>
        </p:txBody>
      </p:sp>
      <p:sp>
        <p:nvSpPr>
          <p:cNvPr id="34" name="文本框 11"/>
          <p:cNvSpPr txBox="1"/>
          <p:nvPr/>
        </p:nvSpPr>
        <p:spPr>
          <a:xfrm>
            <a:off x="3908195" y="4406323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Q2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June</a:t>
            </a:r>
          </a:p>
        </p:txBody>
      </p:sp>
      <p:sp>
        <p:nvSpPr>
          <p:cNvPr id="35" name="等腰三角形 4"/>
          <p:cNvSpPr/>
          <p:nvPr/>
        </p:nvSpPr>
        <p:spPr>
          <a:xfrm rot="10800000">
            <a:off x="5927564" y="5178913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5446990" y="4406323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Q3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September</a:t>
            </a:r>
          </a:p>
        </p:txBody>
      </p:sp>
      <p:sp>
        <p:nvSpPr>
          <p:cNvPr id="38" name="等腰三角形 4"/>
          <p:cNvSpPr/>
          <p:nvPr/>
        </p:nvSpPr>
        <p:spPr>
          <a:xfrm rot="10800000">
            <a:off x="7466359" y="5178913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11"/>
          <p:cNvSpPr txBox="1"/>
          <p:nvPr/>
        </p:nvSpPr>
        <p:spPr>
          <a:xfrm>
            <a:off x="6985785" y="4406323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Q4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December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035562" y="3973794"/>
            <a:ext cx="741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Proposed timeline for the study of Passive IoT in Rel-18</a:t>
            </a:r>
            <a:endParaRPr lang="zh-CN" altLang="en-US" b="1" dirty="0"/>
          </a:p>
        </p:txBody>
      </p:sp>
      <p:sp>
        <p:nvSpPr>
          <p:cNvPr id="22" name="等腰三角形 4"/>
          <p:cNvSpPr/>
          <p:nvPr/>
        </p:nvSpPr>
        <p:spPr>
          <a:xfrm rot="10800000">
            <a:off x="9005153" y="5170369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8524579" y="4397779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Q1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March</a:t>
            </a:r>
          </a:p>
        </p:txBody>
      </p:sp>
      <p:sp>
        <p:nvSpPr>
          <p:cNvPr id="26" name="等腰三角形 4"/>
          <p:cNvSpPr/>
          <p:nvPr/>
        </p:nvSpPr>
        <p:spPr>
          <a:xfrm rot="10800000">
            <a:off x="10543948" y="5170369"/>
            <a:ext cx="298853" cy="376881"/>
          </a:xfrm>
          <a:prstGeom prst="triangle">
            <a:avLst/>
          </a:prstGeom>
          <a:solidFill>
            <a:srgbClr val="F8B53C"/>
          </a:solidFill>
          <a:ln>
            <a:solidFill>
              <a:schemeClr val="bg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10063374" y="4397779"/>
            <a:ext cx="126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Q2</a:t>
            </a:r>
          </a:p>
          <a:p>
            <a:pPr algn="ctr"/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June</a:t>
            </a:r>
          </a:p>
        </p:txBody>
      </p:sp>
      <p:sp>
        <p:nvSpPr>
          <p:cNvPr id="27" name="文本框 13"/>
          <p:cNvSpPr txBox="1"/>
          <p:nvPr/>
        </p:nvSpPr>
        <p:spPr>
          <a:xfrm>
            <a:off x="3908194" y="5574670"/>
            <a:ext cx="1260001" cy="648000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  <a:ln w="3175">
            <a:solidFill>
              <a:schemeClr val="bg1">
                <a:lumMod val="40000"/>
                <a:lumOff val="60000"/>
              </a:schemeClr>
            </a:solidFill>
            <a:prstDash val="solid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96e</a:t>
            </a:r>
          </a:p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Approved</a:t>
            </a:r>
          </a:p>
        </p:txBody>
      </p:sp>
      <p:sp>
        <p:nvSpPr>
          <p:cNvPr id="39" name="文本框 13"/>
          <p:cNvSpPr txBox="1"/>
          <p:nvPr/>
        </p:nvSpPr>
        <p:spPr>
          <a:xfrm>
            <a:off x="8533673" y="5574669"/>
            <a:ext cx="1260000" cy="647999"/>
          </a:xfrm>
          <a:prstGeom prst="rect">
            <a:avLst/>
          </a:prstGeom>
          <a:solidFill>
            <a:srgbClr val="FBE5D6"/>
          </a:solidFill>
          <a:ln w="3175">
            <a:solidFill>
              <a:schemeClr val="bg1">
                <a:lumMod val="40000"/>
                <a:lumOff val="60000"/>
              </a:schemeClr>
            </a:solidFill>
            <a:prstDash val="solid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RAN 99e</a:t>
            </a:r>
          </a:p>
          <a:p>
            <a:pPr algn="ctr"/>
            <a:r>
              <a:rPr lang="en-US" altLang="zh-CN" sz="1400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Finished</a:t>
            </a:r>
          </a:p>
        </p:txBody>
      </p:sp>
    </p:spTree>
    <p:extLst>
      <p:ext uri="{BB962C8B-B14F-4D97-AF65-F5344CB8AC3E}">
        <p14:creationId xmlns:p14="http://schemas.microsoft.com/office/powerpoint/2010/main" val="1757053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副标题 1"/>
          <p:cNvSpPr txBox="1">
            <a:spLocks/>
          </p:cNvSpPr>
          <p:nvPr/>
        </p:nvSpPr>
        <p:spPr>
          <a:xfrm>
            <a:off x="393107" y="177482"/>
            <a:ext cx="11545368" cy="556031"/>
          </a:xfrm>
          <a:prstGeom prst="rect">
            <a:avLst/>
          </a:prstGeom>
        </p:spPr>
        <p:txBody>
          <a:bodyPr lIns="0" tIns="0" rIns="0" bIns="0" anchor="t">
            <a:normAutofit fontScale="92500"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Proposed Objectives for the Study of Passive IoT in Rel-18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2190" y="984741"/>
            <a:ext cx="1179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 defTabSz="914478">
              <a:spcAft>
                <a:spcPts val="600"/>
              </a:spcAft>
              <a:buSzPct val="60000"/>
              <a:defRPr/>
            </a:pPr>
            <a:r>
              <a:rPr lang="en-US" altLang="zh-CN" sz="2000" b="1" dirty="0"/>
              <a:t>This study targets at a new IoT technology supporting ultra-low cost and ultra-low power devices for the IoT applications requiring batteryless device, with the following objectives:</a:t>
            </a:r>
          </a:p>
        </p:txBody>
      </p:sp>
      <p:sp>
        <p:nvSpPr>
          <p:cNvPr id="2" name="矩形 1"/>
          <p:cNvSpPr/>
          <p:nvPr/>
        </p:nvSpPr>
        <p:spPr>
          <a:xfrm>
            <a:off x="222190" y="1813340"/>
            <a:ext cx="11798892" cy="399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21" lvl="1" indent="-285721" defTabSz="914478">
              <a:spcBef>
                <a:spcPts val="300"/>
              </a:spcBef>
              <a:spcAft>
                <a:spcPts val="600"/>
              </a:spcAft>
              <a:buSzPct val="60000"/>
              <a:buFont typeface="Wingdings" pitchFamily="2" charset="2"/>
              <a:buChar char="l"/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Identify the suitable deployment scenarios for the ultra-low power consumption and ultra-low cost IoT devices of interest, for the relevant use cases such as identification, tracking, monitoring, etc. in various sectors such as logistics, transportation, healthcare, etc.</a:t>
            </a:r>
            <a:endParaRPr lang="en-US" altLang="zh-CN" sz="14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717550" lvl="1" indent="-358775" defTabSz="914478">
              <a:spcBef>
                <a:spcPts val="300"/>
              </a:spcBef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Aspects to consider include public/private network, indoor/outdoor environment, macro/micro/pico cells, connectivity to gNBs with/without relay, traffic models, TDD/FDD and frequency bands in licensed spectrum, coexistence with UEs and infrastructure in frequency bands for NR, etc.</a:t>
            </a:r>
            <a:endParaRPr lang="en-GB" altLang="zh-CN" sz="16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285721" lvl="1" indent="-285721" defTabSz="914478">
              <a:lnSpc>
                <a:spcPct val="107000"/>
              </a:lnSpc>
              <a:spcBef>
                <a:spcPts val="300"/>
              </a:spcBef>
              <a:spcAft>
                <a:spcPts val="600"/>
              </a:spcAft>
              <a:buSzPct val="60000"/>
              <a:buFont typeface="Wingdings" pitchFamily="2" charset="2"/>
              <a:buChar char="l"/>
              <a:tabLst>
                <a:tab pos="498475" algn="l"/>
              </a:tabLs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Study the key design targets of the ultra-low cost and ultra-low power IoT devices based on the relevant use cases and deployment scenarios</a:t>
            </a:r>
          </a:p>
          <a:p>
            <a:pPr marL="717550" lvl="1" indent="-358775" defTabSz="914478">
              <a:lnSpc>
                <a:spcPct val="107000"/>
              </a:lnSpc>
              <a:spcBef>
                <a:spcPts val="300"/>
              </a:spcBef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  <a:tabLst>
                <a:tab pos="498475" algn="l"/>
              </a:tabLst>
              <a:defRPr/>
            </a:pPr>
            <a:r>
              <a:rPr lang="en-GB" altLang="zh-CN" sz="16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Precise definitions for the ultra-low power consumption and ultra-low cost IoT devices of interest, i.e., targets for power consumption and cost/complexity</a:t>
            </a:r>
            <a:endParaRPr lang="zh-CN" altLang="zh-CN" sz="16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717550" lvl="1" indent="-358775" defTabSz="914478">
              <a:lnSpc>
                <a:spcPct val="107000"/>
              </a:lnSpc>
              <a:spcBef>
                <a:spcPts val="300"/>
              </a:spcBef>
              <a:spcAft>
                <a:spcPts val="600"/>
              </a:spcAft>
              <a:buSzPct val="60000"/>
              <a:buFont typeface="Wingdings" panose="05000000000000000000" pitchFamily="2" charset="2"/>
              <a:buChar char="l"/>
              <a:tabLst>
                <a:tab pos="498475" algn="l"/>
              </a:tabLst>
              <a:defRPr/>
            </a:pPr>
            <a:r>
              <a:rPr lang="en-GB" altLang="zh-CN" sz="16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Other design targets including link budget, data rate, connectivity requirements (e.g., connection to gNBs with/without relays), positioning accuracy etc. considering trade-offs, e.g., among coverage, power consumption, and cost/complexity</a:t>
            </a:r>
            <a:endParaRPr lang="zh-CN" altLang="zh-CN" sz="16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285721" lvl="1" indent="-285721" defTabSz="914478">
              <a:lnSpc>
                <a:spcPct val="107000"/>
              </a:lnSpc>
              <a:spcBef>
                <a:spcPts val="300"/>
              </a:spcBef>
              <a:spcAft>
                <a:spcPts val="600"/>
              </a:spcAft>
              <a:buSzPct val="60000"/>
              <a:buFont typeface="Wingdings" pitchFamily="2" charset="2"/>
              <a:buChar char="l"/>
              <a:tabLst>
                <a:tab pos="498475" algn="l"/>
              </a:tabLs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Identify the required enhancements to address the key design targets of the </a:t>
            </a:r>
            <a:r>
              <a:rPr lang="en-GB" altLang="zh-CN" sz="1600" kern="0" dirty="0">
                <a:solidFill>
                  <a:srgbClr val="2D2015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the ultra-low cost and ultra-low power IoT devices</a:t>
            </a:r>
            <a:endParaRPr lang="zh-CN" altLang="zh-CN" sz="1600" kern="0" dirty="0">
              <a:solidFill>
                <a:srgbClr val="2D2015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244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副标题 1"/>
          <p:cNvSpPr txBox="1">
            <a:spLocks/>
          </p:cNvSpPr>
          <p:nvPr/>
        </p:nvSpPr>
        <p:spPr>
          <a:xfrm>
            <a:off x="774120" y="2954864"/>
            <a:ext cx="11158547" cy="556031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/>
            <a:r>
              <a:rPr lang="en-US" altLang="zh-CN" dirty="0"/>
              <a:t>Thanks</a:t>
            </a:r>
            <a:r>
              <a:rPr lang="zh-CN" altLang="en-US" dirty="0"/>
              <a:t>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55040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127" y="943066"/>
            <a:ext cx="1165386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/>
              <a:t>Moderator’s conclusion on Passive IoT from pre-RAN#94e discussions is copied as follows [1]</a:t>
            </a:r>
          </a:p>
          <a:p>
            <a:pPr marL="265113" algn="just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latin typeface="Times New Roman" panose="02020603050405020304" pitchFamily="18" charset="0"/>
              </a:rPr>
              <a:t>There is interest in further discussions in 3GPP on the category of IoT referred to in this discussion as passive IoT, occupying a segment below NB-IoT/eMTC in metrics such as power consumption and cost.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265113" algn="just">
              <a:spcBef>
                <a:spcPts val="600"/>
              </a:spcBef>
              <a:spcAft>
                <a:spcPts val="600"/>
              </a:spcAft>
            </a:pPr>
            <a:r>
              <a:rPr lang="en-GB" altLang="zh-CN" sz="1400" dirty="0">
                <a:latin typeface="Times New Roman" panose="02020603050405020304" pitchFamily="18" charset="0"/>
              </a:rPr>
              <a:t>Further discussions in 3GPP should address how a potential study is organized within 3GPP considering the following areas/objectives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Precise definitions for the ultra-low power consumption and ultra-low cost IoT devices of interest, i.e., targets for power consumption and cost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Use cases of interest not captured elsewhere in 3GPP, e.g., identification, tracking, monitoring, actuating and sensing for applications in sectors such as logistics, transportation, healthcare etc.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Scenarios of interest including public/private network, indoor/outdoor environment, macro/micro/pico cells, connectivity to gNBs/UEs with/without relay/UE assistance, traffic models, TDD/FDD and frequency bands (including whether both licensed and unlicensed spectrum should be considered)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Existing solutions that address the use cases of interest (e.g., RFID)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Determination of feasibility of use cases and scenarios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lvl="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Design targets including link budget, data rate, power consumption, cost, supported energy sources or energy harvesting techniques, connectivity requirements (e.g., connection to gNBs/UEs with/without relays and the targeted range), positioning accuracy etc. considering trade-offs, e.g., between coverage and power consumption.</a:t>
            </a:r>
            <a:endParaRPr lang="zh-CN" altLang="zh-CN" sz="1400" dirty="0">
              <a:latin typeface="Times New Roman" panose="02020603050405020304" pitchFamily="18" charset="0"/>
            </a:endParaRPr>
          </a:p>
          <a:p>
            <a:pPr marL="717550" indent="-273050" algn="just"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GB" altLang="zh-CN" sz="1400" dirty="0">
                <a:latin typeface="Times New Roman" panose="02020603050405020304" pitchFamily="18" charset="0"/>
              </a:rPr>
              <a:t>Coexistence with UEs and infrastructure in frequency bands for current 3GPP technologies</a:t>
            </a:r>
          </a:p>
        </p:txBody>
      </p:sp>
      <p:sp>
        <p:nvSpPr>
          <p:cNvPr id="171" name="矩形 170"/>
          <p:cNvSpPr/>
          <p:nvPr/>
        </p:nvSpPr>
        <p:spPr>
          <a:xfrm>
            <a:off x="666573" y="6120553"/>
            <a:ext cx="87733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87">
              <a:spcAft>
                <a:spcPts val="300"/>
              </a:spcAft>
              <a:tabLst>
                <a:tab pos="540331" algn="l"/>
                <a:tab pos="589221" algn="l"/>
              </a:tabLst>
            </a:pPr>
            <a:r>
              <a:rPr lang="en-US" altLang="zh-CN" sz="9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[1] RP-212688, RAN94e-R18Prep-28 - Version 0.0.6, Oct. 2021.</a:t>
            </a:r>
          </a:p>
        </p:txBody>
      </p:sp>
    </p:spTree>
    <p:extLst>
      <p:ext uri="{BB962C8B-B14F-4D97-AF65-F5344CB8AC3E}">
        <p14:creationId xmlns:p14="http://schemas.microsoft.com/office/powerpoint/2010/main" val="7752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 (cont.)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205" y="806333"/>
            <a:ext cx="10955707" cy="528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/>
              <a:t>SA1 SID: Study on Ambient power-enabled Internet of Things</a:t>
            </a:r>
          </a:p>
          <a:p>
            <a:pPr hangingPunct="0">
              <a:spcAft>
                <a:spcPts val="900"/>
              </a:spcAft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This study is to support 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ambient power</a:t>
            </a: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-enabled Internet of Things. The energy is provided through the harvesting of radio waves, light, motion, heat, or any other power source that could be seen suitable. 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objectives include: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Study use cases of 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ambient power-enabled </a:t>
            </a: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Internet of Things and identify potential service requirements, including: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Security aspects, e.g., authentication and authorization, etc. 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Network selection, access control, connection, mobility and identification management 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Charging (</a:t>
            </a: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e.g., per data volume, per message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Aspects related to stakeholder models (e.g., involving interactions in PLMNs, NPNs or other parties)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Positioning 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Aspects on device life cycle management related to 3GPP system.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Study traffic scenarios, device constraints (e.g., power consumption) and identify potential performance requirements and KPIs 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Gap analysis between the identified requirements for </a:t>
            </a:r>
            <a:r>
              <a:rPr lang="en-GB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ambient power-enabled </a:t>
            </a:r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Internet of Things and what is already defined by existing 3GPP requirements.</a:t>
            </a:r>
            <a:endParaRPr lang="zh-CN" altLang="zh-CN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Note 1: Specifics of how the device performs energy harvesting are not in the scope of the study. </a:t>
            </a:r>
            <a:endParaRPr lang="en-GB" altLang="zh-CN" sz="2800" dirty="0">
              <a:latin typeface="Times New Roman" panose="02020603050405020304" pitchFamily="18" charset="0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666573" y="6137645"/>
            <a:ext cx="87733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87">
              <a:spcAft>
                <a:spcPts val="300"/>
              </a:spcAft>
              <a:tabLst>
                <a:tab pos="540331" algn="l"/>
                <a:tab pos="589221" algn="l"/>
              </a:tabLst>
            </a:pPr>
            <a:r>
              <a:rPr lang="en-US" altLang="zh-CN" sz="9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[1] S1-220192, New SID: Study on Ambient power-enabled Internet of Things, Feb. 2022</a:t>
            </a:r>
          </a:p>
        </p:txBody>
      </p:sp>
    </p:spTree>
    <p:extLst>
      <p:ext uri="{BB962C8B-B14F-4D97-AF65-F5344CB8AC3E}">
        <p14:creationId xmlns:p14="http://schemas.microsoft.com/office/powerpoint/2010/main" val="2482455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1"/>
          <p:cNvSpPr txBox="1">
            <a:spLocks/>
          </p:cNvSpPr>
          <p:nvPr/>
        </p:nvSpPr>
        <p:spPr>
          <a:xfrm>
            <a:off x="444701" y="6682"/>
            <a:ext cx="11307930" cy="59204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ts val="344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2800" b="1" baseline="0">
                <a:solidFill>
                  <a:srgbClr val="C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1187798">
              <a:lnSpc>
                <a:spcPct val="120000"/>
              </a:lnSpc>
            </a:pPr>
            <a:r>
              <a:rPr lang="en-US" altLang="zh-CN" sz="26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Considerations on why 3GPP needs to start work on passive IoT</a:t>
            </a:r>
          </a:p>
        </p:txBody>
      </p:sp>
      <p:sp>
        <p:nvSpPr>
          <p:cNvPr id="2" name="矩形 1"/>
          <p:cNvSpPr/>
          <p:nvPr/>
        </p:nvSpPr>
        <p:spPr>
          <a:xfrm>
            <a:off x="62499" y="977665"/>
            <a:ext cx="12007555" cy="4029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Observations: 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Asset tracking is a requirement in many industry sectors such as logistics and supply chain, manufacturing, agriculture, etc. 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RFID is the primary technology on the market, and the number of RFID connections is expected to reach 49 billion by 2031 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RFID has its merits (e.g. low cost, no need of battery) but also shortcomings (e.g. coverage, no operator control) 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endParaRPr lang="en-US" altLang="zh-CN" sz="1599" dirty="0"/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Design targets for passive IoT :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Maintain the merits of existing RFID, i.e. the design of passive </a:t>
            </a:r>
            <a:r>
              <a:rPr lang="en-US" altLang="zh-CN" sz="1599" dirty="0" err="1"/>
              <a:t>IoT</a:t>
            </a:r>
            <a:r>
              <a:rPr lang="en-US" altLang="zh-CN" sz="1599" dirty="0"/>
              <a:t> shall enable extremely low complexity implementation and does not require battery for operation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Improve the link budget (coverage) compared to existing RFID technology, e.g. by exploiting features such as FEC, higher EIRP in operator licensed band compared to unlicensed ISM bands</a:t>
            </a:r>
          </a:p>
          <a:p>
            <a:pPr marL="742693" lvl="1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Build up the intrinsic core network functions to manage and authenticate the passive </a:t>
            </a:r>
            <a:r>
              <a:rPr lang="en-US" altLang="zh-CN" sz="1599" dirty="0" err="1"/>
              <a:t>IoT</a:t>
            </a:r>
            <a:r>
              <a:rPr lang="en-US" altLang="zh-CN" sz="1599" dirty="0"/>
              <a:t> connections, enabling operators to build a business case out of it </a:t>
            </a:r>
          </a:p>
          <a:p>
            <a:pPr marL="285636" indent="-285636">
              <a:buFont typeface="Arial" panose="020B0604020202020204" pitchFamily="34" charset="0"/>
              <a:buChar char="•"/>
            </a:pPr>
            <a:endParaRPr lang="en-US" altLang="zh-CN" sz="1599" dirty="0"/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Passive </a:t>
            </a:r>
            <a:r>
              <a:rPr lang="en-US" altLang="zh-CN" sz="1599" dirty="0" err="1"/>
              <a:t>IoT</a:t>
            </a:r>
            <a:r>
              <a:rPr lang="en-US" altLang="zh-CN" sz="1599" dirty="0"/>
              <a:t> is NOT to replace NB-</a:t>
            </a:r>
            <a:r>
              <a:rPr lang="en-US" altLang="zh-CN" sz="1599" dirty="0" err="1"/>
              <a:t>IoT</a:t>
            </a:r>
            <a:r>
              <a:rPr lang="en-US" altLang="zh-CN" sz="1599" dirty="0"/>
              <a:t> or </a:t>
            </a:r>
            <a:r>
              <a:rPr lang="en-US" altLang="zh-CN" sz="1599" dirty="0" err="1"/>
              <a:t>eMTC</a:t>
            </a:r>
            <a:endParaRPr lang="en-US" altLang="zh-CN" sz="1599" dirty="0"/>
          </a:p>
          <a:p>
            <a:pPr marL="285636" indent="-285636">
              <a:buFont typeface="Arial" panose="020B0604020202020204" pitchFamily="34" charset="0"/>
              <a:buChar char="•"/>
            </a:pPr>
            <a:endParaRPr lang="en-US" altLang="zh-CN" sz="1599" dirty="0"/>
          </a:p>
          <a:p>
            <a:pPr marL="285636" indent="-285636">
              <a:buFont typeface="Arial" panose="020B0604020202020204" pitchFamily="34" charset="0"/>
              <a:buChar char="•"/>
            </a:pPr>
            <a:r>
              <a:rPr lang="en-US" altLang="zh-CN" sz="1599" dirty="0"/>
              <a:t>Passive IoT aims to enable massive numbers of connections – orders of magnitude higher than existing 3GPP IoT technologies</a:t>
            </a:r>
          </a:p>
        </p:txBody>
      </p:sp>
    </p:spTree>
    <p:extLst>
      <p:ext uri="{BB962C8B-B14F-4D97-AF65-F5344CB8AC3E}">
        <p14:creationId xmlns:p14="http://schemas.microsoft.com/office/powerpoint/2010/main" val="1275386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圆角矩形 171"/>
          <p:cNvSpPr/>
          <p:nvPr/>
        </p:nvSpPr>
        <p:spPr>
          <a:xfrm>
            <a:off x="3970141" y="2622922"/>
            <a:ext cx="2015186" cy="2076301"/>
          </a:xfrm>
          <a:prstGeom prst="round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3" name="圆角矩形 172"/>
          <p:cNvSpPr/>
          <p:nvPr/>
        </p:nvSpPr>
        <p:spPr>
          <a:xfrm>
            <a:off x="325382" y="2622922"/>
            <a:ext cx="3311849" cy="2076301"/>
          </a:xfrm>
          <a:prstGeom prst="round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" name="副标题 1"/>
          <p:cNvSpPr txBox="1">
            <a:spLocks/>
          </p:cNvSpPr>
          <p:nvPr/>
        </p:nvSpPr>
        <p:spPr>
          <a:xfrm>
            <a:off x="136732" y="65523"/>
            <a:ext cx="11921383" cy="5743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defPPr>
              <a:defRPr lang="zh-CN"/>
            </a:defPPr>
            <a:lvl1pPr indent="0" defTabSz="1187798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Passive IoT targets at new low-end IoT markets requiring batteryless device</a:t>
            </a:r>
            <a:endParaRPr lang="en-US" altLang="zh-CN" sz="2600" dirty="0"/>
          </a:p>
        </p:txBody>
      </p:sp>
      <p:sp>
        <p:nvSpPr>
          <p:cNvPr id="175" name="矩形 174"/>
          <p:cNvSpPr/>
          <p:nvPr/>
        </p:nvSpPr>
        <p:spPr>
          <a:xfrm>
            <a:off x="307979" y="1137162"/>
            <a:ext cx="5759998" cy="1492716"/>
          </a:xfrm>
          <a:prstGeom prst="rect">
            <a:avLst/>
          </a:prstGeom>
        </p:spPr>
        <p:txBody>
          <a:bodyPr wrap="square" lIns="72000">
            <a:spAutoFit/>
          </a:bodyPr>
          <a:lstStyle/>
          <a:p>
            <a:pPr algn="just" defTabSz="1218784">
              <a:spcAft>
                <a:spcPts val="3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Category 1: Pre-stored data report</a:t>
            </a:r>
          </a:p>
          <a:p>
            <a:pPr marL="269875" indent="-269875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Information (e.g., identity) is pre-stored in a small size, ultra-low cost, and batteryless tag</a:t>
            </a:r>
          </a:p>
          <a:p>
            <a:pPr marL="269875" indent="-269875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Typical use cases include object identification and tracking in industries such as logistics and supply chain, transportation, healthcare, etc.</a:t>
            </a:r>
          </a:p>
        </p:txBody>
      </p:sp>
      <p:grpSp>
        <p:nvGrpSpPr>
          <p:cNvPr id="176" name="组合 175"/>
          <p:cNvGrpSpPr/>
          <p:nvPr/>
        </p:nvGrpSpPr>
        <p:grpSpPr>
          <a:xfrm>
            <a:off x="2059889" y="2873585"/>
            <a:ext cx="1478070" cy="1224544"/>
            <a:chOff x="1630047" y="2452767"/>
            <a:chExt cx="1001891" cy="1109579"/>
          </a:xfrm>
        </p:grpSpPr>
        <p:grpSp>
          <p:nvGrpSpPr>
            <p:cNvPr id="177" name="组合 176"/>
            <p:cNvGrpSpPr/>
            <p:nvPr/>
          </p:nvGrpSpPr>
          <p:grpSpPr>
            <a:xfrm>
              <a:off x="1630047" y="2452767"/>
              <a:ext cx="805214" cy="1077400"/>
              <a:chOff x="2824708" y="3608503"/>
              <a:chExt cx="1216071" cy="1627138"/>
            </a:xfrm>
          </p:grpSpPr>
          <p:grpSp>
            <p:nvGrpSpPr>
              <p:cNvPr id="304" name="组合 303"/>
              <p:cNvGrpSpPr/>
              <p:nvPr/>
            </p:nvGrpSpPr>
            <p:grpSpPr>
              <a:xfrm>
                <a:off x="2824708" y="3823391"/>
                <a:ext cx="1203944" cy="1412250"/>
                <a:chOff x="2507271" y="3826177"/>
                <a:chExt cx="1338751" cy="1570381"/>
              </a:xfrm>
            </p:grpSpPr>
            <p:pic>
              <p:nvPicPr>
                <p:cNvPr id="306" name="图片 30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2" y="4215308"/>
                  <a:ext cx="1338750" cy="1181250"/>
                </a:xfrm>
                <a:prstGeom prst="rect">
                  <a:avLst/>
                </a:prstGeom>
              </p:spPr>
            </p:pic>
            <p:pic>
              <p:nvPicPr>
                <p:cNvPr id="307" name="图片 30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07271" y="3826177"/>
                  <a:ext cx="1338751" cy="1181251"/>
                </a:xfrm>
                <a:prstGeom prst="rect">
                  <a:avLst/>
                </a:prstGeom>
              </p:spPr>
            </p:pic>
          </p:grpSp>
          <p:pic>
            <p:nvPicPr>
              <p:cNvPr id="305" name="图片 30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77029" y="3608503"/>
                <a:ext cx="663750" cy="753750"/>
              </a:xfrm>
              <a:prstGeom prst="rect">
                <a:avLst/>
              </a:prstGeom>
            </p:spPr>
          </p:pic>
        </p:grpSp>
        <p:grpSp>
          <p:nvGrpSpPr>
            <p:cNvPr id="178" name="组合 177"/>
            <p:cNvGrpSpPr/>
            <p:nvPr/>
          </p:nvGrpSpPr>
          <p:grpSpPr>
            <a:xfrm>
              <a:off x="2377426" y="2826769"/>
              <a:ext cx="254512" cy="624381"/>
              <a:chOff x="8983037" y="4714329"/>
              <a:chExt cx="406163" cy="996420"/>
            </a:xfrm>
          </p:grpSpPr>
          <p:sp>
            <p:nvSpPr>
              <p:cNvPr id="242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3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4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6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7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8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9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0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1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2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3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4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5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6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7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8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9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0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1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2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3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4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5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6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7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8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9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0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1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2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3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4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5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6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7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8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9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0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1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2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3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4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5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86" name="组合 285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296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7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8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9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0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1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2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3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87" name="组合 286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288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9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0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1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2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3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4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5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79" name="组合 178"/>
            <p:cNvGrpSpPr/>
            <p:nvPr/>
          </p:nvGrpSpPr>
          <p:grpSpPr>
            <a:xfrm>
              <a:off x="2123195" y="2937965"/>
              <a:ext cx="254512" cy="624381"/>
              <a:chOff x="8983037" y="4714329"/>
              <a:chExt cx="406163" cy="996420"/>
            </a:xfrm>
          </p:grpSpPr>
          <p:sp>
            <p:nvSpPr>
              <p:cNvPr id="180" name="íṥlïḓè">
                <a:extLst>
                  <a:ext uri="{FF2B5EF4-FFF2-40B4-BE49-F238E27FC236}">
                    <a16:creationId xmlns:a16="http://schemas.microsoft.com/office/drawing/2014/main" id="{27EEA7C1-8535-4B54-9098-BAC8931A0874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1" name="ïṧľïďe">
                <a:extLst>
                  <a:ext uri="{FF2B5EF4-FFF2-40B4-BE49-F238E27FC236}">
                    <a16:creationId xmlns:a16="http://schemas.microsoft.com/office/drawing/2014/main" id="{E0A19DE4-B4FD-454C-BA16-24C2631B6356}"/>
                  </a:ext>
                </a:extLst>
              </p:cNvPr>
              <p:cNvSpPr/>
              <p:nvPr/>
            </p:nvSpPr>
            <p:spPr bwMode="auto">
              <a:xfrm>
                <a:off x="9029677" y="4888105"/>
                <a:ext cx="63566" cy="70996"/>
              </a:xfrm>
              <a:custGeom>
                <a:avLst/>
                <a:gdLst>
                  <a:gd name="T0" fmla="*/ 73 w 74"/>
                  <a:gd name="T1" fmla="*/ 36 h 83"/>
                  <a:gd name="T2" fmla="*/ 20 w 74"/>
                  <a:gd name="T3" fmla="*/ 1 h 83"/>
                  <a:gd name="T4" fmla="*/ 0 w 74"/>
                  <a:gd name="T5" fmla="*/ 36 h 83"/>
                  <a:gd name="T6" fmla="*/ 60 w 74"/>
                  <a:gd name="T7" fmla="*/ 74 h 83"/>
                  <a:gd name="T8" fmla="*/ 73 w 74"/>
                  <a:gd name="T9" fmla="*/ 39 h 83"/>
                  <a:gd name="T10" fmla="*/ 73 w 74"/>
                  <a:gd name="T11" fmla="*/ 3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83">
                    <a:moveTo>
                      <a:pt x="73" y="36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0" y="0"/>
                      <a:pt x="0" y="36"/>
                    </a:cubicBezTo>
                    <a:cubicBezTo>
                      <a:pt x="0" y="72"/>
                      <a:pt x="46" y="83"/>
                      <a:pt x="60" y="74"/>
                    </a:cubicBezTo>
                    <a:cubicBezTo>
                      <a:pt x="74" y="66"/>
                      <a:pt x="73" y="39"/>
                      <a:pt x="73" y="39"/>
                    </a:cubicBezTo>
                    <a:lnTo>
                      <a:pt x="73" y="36"/>
                    </a:lnTo>
                    <a:close/>
                  </a:path>
                </a:pathLst>
              </a:custGeom>
              <a:noFill/>
              <a:ln w="30163" cap="flat">
                <a:solidFill>
                  <a:srgbClr val="C997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2" name="ï$ḻíďè">
                <a:extLst>
                  <a:ext uri="{FF2B5EF4-FFF2-40B4-BE49-F238E27FC236}">
                    <a16:creationId xmlns:a16="http://schemas.microsoft.com/office/drawing/2014/main" id="{5609C0E0-52F2-45C3-B95E-47548E06EEFE}"/>
                  </a:ext>
                </a:extLst>
              </p:cNvPr>
              <p:cNvSpPr/>
              <p:nvPr/>
            </p:nvSpPr>
            <p:spPr bwMode="auto">
              <a:xfrm>
                <a:off x="9235648" y="4966118"/>
                <a:ext cx="122592" cy="352091"/>
              </a:xfrm>
              <a:custGeom>
                <a:avLst/>
                <a:gdLst>
                  <a:gd name="T0" fmla="*/ 119 w 143"/>
                  <a:gd name="T1" fmla="*/ 128 h 411"/>
                  <a:gd name="T2" fmla="*/ 143 w 143"/>
                  <a:gd name="T3" fmla="*/ 223 h 411"/>
                  <a:gd name="T4" fmla="*/ 125 w 143"/>
                  <a:gd name="T5" fmla="*/ 338 h 411"/>
                  <a:gd name="T6" fmla="*/ 51 w 143"/>
                  <a:gd name="T7" fmla="*/ 385 h 411"/>
                  <a:gd name="T8" fmla="*/ 44 w 143"/>
                  <a:gd name="T9" fmla="*/ 405 h 411"/>
                  <a:gd name="T10" fmla="*/ 20 w 143"/>
                  <a:gd name="T11" fmla="*/ 376 h 411"/>
                  <a:gd name="T12" fmla="*/ 14 w 143"/>
                  <a:gd name="T13" fmla="*/ 343 h 411"/>
                  <a:gd name="T14" fmla="*/ 11 w 143"/>
                  <a:gd name="T15" fmla="*/ 291 h 411"/>
                  <a:gd name="T16" fmla="*/ 1 w 143"/>
                  <a:gd name="T17" fmla="*/ 154 h 411"/>
                  <a:gd name="T18" fmla="*/ 13 w 143"/>
                  <a:gd name="T19" fmla="*/ 40 h 411"/>
                  <a:gd name="T20" fmla="*/ 72 w 143"/>
                  <a:gd name="T21" fmla="*/ 0 h 411"/>
                  <a:gd name="T22" fmla="*/ 119 w 143"/>
                  <a:gd name="T23" fmla="*/ 128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3" h="411">
                    <a:moveTo>
                      <a:pt x="119" y="128"/>
                    </a:moveTo>
                    <a:cubicBezTo>
                      <a:pt x="133" y="153"/>
                      <a:pt x="143" y="223"/>
                      <a:pt x="143" y="223"/>
                    </a:cubicBezTo>
                    <a:cubicBezTo>
                      <a:pt x="143" y="223"/>
                      <a:pt x="139" y="320"/>
                      <a:pt x="125" y="338"/>
                    </a:cubicBezTo>
                    <a:cubicBezTo>
                      <a:pt x="111" y="357"/>
                      <a:pt x="64" y="392"/>
                      <a:pt x="51" y="385"/>
                    </a:cubicBezTo>
                    <a:cubicBezTo>
                      <a:pt x="38" y="379"/>
                      <a:pt x="52" y="411"/>
                      <a:pt x="44" y="405"/>
                    </a:cubicBezTo>
                    <a:cubicBezTo>
                      <a:pt x="35" y="400"/>
                      <a:pt x="24" y="393"/>
                      <a:pt x="20" y="376"/>
                    </a:cubicBezTo>
                    <a:cubicBezTo>
                      <a:pt x="16" y="360"/>
                      <a:pt x="15" y="353"/>
                      <a:pt x="14" y="343"/>
                    </a:cubicBezTo>
                    <a:cubicBezTo>
                      <a:pt x="13" y="332"/>
                      <a:pt x="12" y="303"/>
                      <a:pt x="11" y="291"/>
                    </a:cubicBezTo>
                    <a:cubicBezTo>
                      <a:pt x="11" y="280"/>
                      <a:pt x="0" y="208"/>
                      <a:pt x="1" y="154"/>
                    </a:cubicBezTo>
                    <a:cubicBezTo>
                      <a:pt x="2" y="101"/>
                      <a:pt x="10" y="59"/>
                      <a:pt x="13" y="40"/>
                    </a:cubicBezTo>
                    <a:cubicBezTo>
                      <a:pt x="17" y="21"/>
                      <a:pt x="72" y="0"/>
                      <a:pt x="72" y="0"/>
                    </a:cubicBezTo>
                    <a:lnTo>
                      <a:pt x="119" y="128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3" name="ïṣļîḋe">
                <a:extLst>
                  <a:ext uri="{FF2B5EF4-FFF2-40B4-BE49-F238E27FC236}">
                    <a16:creationId xmlns:a16="http://schemas.microsoft.com/office/drawing/2014/main" id="{7E8FD9ED-EA83-4B19-8FA1-AA1776536761}"/>
                  </a:ext>
                </a:extLst>
              </p:cNvPr>
              <p:cNvSpPr/>
              <p:nvPr/>
            </p:nvSpPr>
            <p:spPr bwMode="auto">
              <a:xfrm>
                <a:off x="9197673" y="5023493"/>
                <a:ext cx="83379" cy="636901"/>
              </a:xfrm>
              <a:custGeom>
                <a:avLst/>
                <a:gdLst>
                  <a:gd name="T0" fmla="*/ 52 w 97"/>
                  <a:gd name="T1" fmla="*/ 0 h 743"/>
                  <a:gd name="T2" fmla="*/ 48 w 97"/>
                  <a:gd name="T3" fmla="*/ 43 h 743"/>
                  <a:gd name="T4" fmla="*/ 48 w 97"/>
                  <a:gd name="T5" fmla="*/ 283 h 743"/>
                  <a:gd name="T6" fmla="*/ 0 w 97"/>
                  <a:gd name="T7" fmla="*/ 726 h 743"/>
                  <a:gd name="T8" fmla="*/ 71 w 97"/>
                  <a:gd name="T9" fmla="*/ 743 h 743"/>
                  <a:gd name="T10" fmla="*/ 97 w 97"/>
                  <a:gd name="T11" fmla="*/ 606 h 743"/>
                  <a:gd name="T12" fmla="*/ 52 w 97"/>
                  <a:gd name="T13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743">
                    <a:moveTo>
                      <a:pt x="52" y="0"/>
                    </a:moveTo>
                    <a:cubicBezTo>
                      <a:pt x="51" y="13"/>
                      <a:pt x="49" y="28"/>
                      <a:pt x="48" y="43"/>
                    </a:cubicBezTo>
                    <a:cubicBezTo>
                      <a:pt x="40" y="137"/>
                      <a:pt x="45" y="220"/>
                      <a:pt x="48" y="283"/>
                    </a:cubicBezTo>
                    <a:cubicBezTo>
                      <a:pt x="52" y="345"/>
                      <a:pt x="18" y="541"/>
                      <a:pt x="0" y="726"/>
                    </a:cubicBezTo>
                    <a:cubicBezTo>
                      <a:pt x="71" y="743"/>
                      <a:pt x="71" y="743"/>
                      <a:pt x="71" y="743"/>
                    </a:cubicBezTo>
                    <a:cubicBezTo>
                      <a:pt x="97" y="606"/>
                      <a:pt x="97" y="606"/>
                      <a:pt x="97" y="606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4" name="ïŝḻíḍè">
                <a:extLst>
                  <a:ext uri="{FF2B5EF4-FFF2-40B4-BE49-F238E27FC236}">
                    <a16:creationId xmlns:a16="http://schemas.microsoft.com/office/drawing/2014/main" id="{442FE717-22A0-41ED-80EC-4075ADAE4BEA}"/>
                  </a:ext>
                </a:extLst>
              </p:cNvPr>
              <p:cNvSpPr/>
              <p:nvPr/>
            </p:nvSpPr>
            <p:spPr bwMode="auto">
              <a:xfrm>
                <a:off x="9193546" y="5018539"/>
                <a:ext cx="92460" cy="645982"/>
              </a:xfrm>
              <a:custGeom>
                <a:avLst/>
                <a:gdLst>
                  <a:gd name="T0" fmla="*/ 57 w 108"/>
                  <a:gd name="T1" fmla="*/ 6 h 754"/>
                  <a:gd name="T2" fmla="*/ 52 w 108"/>
                  <a:gd name="T3" fmla="*/ 5 h 754"/>
                  <a:gd name="T4" fmla="*/ 48 w 108"/>
                  <a:gd name="T5" fmla="*/ 48 h 754"/>
                  <a:gd name="T6" fmla="*/ 43 w 108"/>
                  <a:gd name="T7" fmla="*/ 159 h 754"/>
                  <a:gd name="T8" fmla="*/ 48 w 108"/>
                  <a:gd name="T9" fmla="*/ 289 h 754"/>
                  <a:gd name="T10" fmla="*/ 48 w 108"/>
                  <a:gd name="T11" fmla="*/ 299 h 754"/>
                  <a:gd name="T12" fmla="*/ 43 w 108"/>
                  <a:gd name="T13" fmla="*/ 372 h 754"/>
                  <a:gd name="T14" fmla="*/ 0 w 108"/>
                  <a:gd name="T15" fmla="*/ 732 h 754"/>
                  <a:gd name="T16" fmla="*/ 4 w 108"/>
                  <a:gd name="T17" fmla="*/ 737 h 754"/>
                  <a:gd name="T18" fmla="*/ 74 w 108"/>
                  <a:gd name="T19" fmla="*/ 754 h 754"/>
                  <a:gd name="T20" fmla="*/ 79 w 108"/>
                  <a:gd name="T21" fmla="*/ 753 h 754"/>
                  <a:gd name="T22" fmla="*/ 81 w 108"/>
                  <a:gd name="T23" fmla="*/ 750 h 754"/>
                  <a:gd name="T24" fmla="*/ 108 w 108"/>
                  <a:gd name="T25" fmla="*/ 613 h 754"/>
                  <a:gd name="T26" fmla="*/ 108 w 108"/>
                  <a:gd name="T27" fmla="*/ 612 h 754"/>
                  <a:gd name="T28" fmla="*/ 63 w 108"/>
                  <a:gd name="T29" fmla="*/ 6 h 754"/>
                  <a:gd name="T30" fmla="*/ 57 w 108"/>
                  <a:gd name="T31" fmla="*/ 1 h 754"/>
                  <a:gd name="T32" fmla="*/ 52 w 108"/>
                  <a:gd name="T33" fmla="*/ 5 h 754"/>
                  <a:gd name="T34" fmla="*/ 57 w 108"/>
                  <a:gd name="T35" fmla="*/ 6 h 754"/>
                  <a:gd name="T36" fmla="*/ 52 w 108"/>
                  <a:gd name="T37" fmla="*/ 6 h 754"/>
                  <a:gd name="T38" fmla="*/ 97 w 108"/>
                  <a:gd name="T39" fmla="*/ 612 h 754"/>
                  <a:gd name="T40" fmla="*/ 71 w 108"/>
                  <a:gd name="T41" fmla="*/ 742 h 754"/>
                  <a:gd name="T42" fmla="*/ 7 w 108"/>
                  <a:gd name="T43" fmla="*/ 727 h 754"/>
                  <a:gd name="T44" fmla="*/ 5 w 108"/>
                  <a:gd name="T45" fmla="*/ 732 h 754"/>
                  <a:gd name="T46" fmla="*/ 11 w 108"/>
                  <a:gd name="T47" fmla="*/ 733 h 754"/>
                  <a:gd name="T48" fmla="*/ 41 w 108"/>
                  <a:gd name="T49" fmla="*/ 477 h 754"/>
                  <a:gd name="T50" fmla="*/ 54 w 108"/>
                  <a:gd name="T51" fmla="*/ 373 h 754"/>
                  <a:gd name="T52" fmla="*/ 59 w 108"/>
                  <a:gd name="T53" fmla="*/ 299 h 754"/>
                  <a:gd name="T54" fmla="*/ 59 w 108"/>
                  <a:gd name="T55" fmla="*/ 288 h 754"/>
                  <a:gd name="T56" fmla="*/ 54 w 108"/>
                  <a:gd name="T57" fmla="*/ 159 h 754"/>
                  <a:gd name="T58" fmla="*/ 59 w 108"/>
                  <a:gd name="T59" fmla="*/ 49 h 754"/>
                  <a:gd name="T60" fmla="*/ 63 w 108"/>
                  <a:gd name="T61" fmla="*/ 7 h 754"/>
                  <a:gd name="T62" fmla="*/ 57 w 108"/>
                  <a:gd name="T63" fmla="*/ 6 h 754"/>
                  <a:gd name="T64" fmla="*/ 52 w 108"/>
                  <a:gd name="T65" fmla="*/ 6 h 754"/>
                  <a:gd name="T66" fmla="*/ 57 w 108"/>
                  <a:gd name="T67" fmla="*/ 6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754">
                    <a:moveTo>
                      <a:pt x="57" y="6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50" y="19"/>
                      <a:pt x="49" y="33"/>
                      <a:pt x="48" y="48"/>
                    </a:cubicBezTo>
                    <a:cubicBezTo>
                      <a:pt x="44" y="87"/>
                      <a:pt x="43" y="124"/>
                      <a:pt x="43" y="159"/>
                    </a:cubicBezTo>
                    <a:cubicBezTo>
                      <a:pt x="43" y="208"/>
                      <a:pt x="46" y="252"/>
                      <a:pt x="48" y="289"/>
                    </a:cubicBezTo>
                    <a:cubicBezTo>
                      <a:pt x="48" y="292"/>
                      <a:pt x="48" y="295"/>
                      <a:pt x="48" y="299"/>
                    </a:cubicBezTo>
                    <a:cubicBezTo>
                      <a:pt x="48" y="316"/>
                      <a:pt x="46" y="341"/>
                      <a:pt x="43" y="372"/>
                    </a:cubicBezTo>
                    <a:cubicBezTo>
                      <a:pt x="33" y="462"/>
                      <a:pt x="13" y="599"/>
                      <a:pt x="0" y="732"/>
                    </a:cubicBezTo>
                    <a:cubicBezTo>
                      <a:pt x="0" y="734"/>
                      <a:pt x="2" y="737"/>
                      <a:pt x="4" y="737"/>
                    </a:cubicBezTo>
                    <a:cubicBezTo>
                      <a:pt x="74" y="754"/>
                      <a:pt x="74" y="754"/>
                      <a:pt x="74" y="754"/>
                    </a:cubicBezTo>
                    <a:cubicBezTo>
                      <a:pt x="76" y="754"/>
                      <a:pt x="77" y="754"/>
                      <a:pt x="79" y="753"/>
                    </a:cubicBezTo>
                    <a:cubicBezTo>
                      <a:pt x="80" y="753"/>
                      <a:pt x="81" y="751"/>
                      <a:pt x="81" y="750"/>
                    </a:cubicBezTo>
                    <a:cubicBezTo>
                      <a:pt x="108" y="613"/>
                      <a:pt x="108" y="613"/>
                      <a:pt x="108" y="613"/>
                    </a:cubicBezTo>
                    <a:cubicBezTo>
                      <a:pt x="108" y="613"/>
                      <a:pt x="108" y="612"/>
                      <a:pt x="108" y="612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3"/>
                      <a:pt x="60" y="1"/>
                      <a:pt x="57" y="1"/>
                    </a:cubicBezTo>
                    <a:cubicBezTo>
                      <a:pt x="55" y="0"/>
                      <a:pt x="52" y="3"/>
                      <a:pt x="52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97" y="612"/>
                      <a:pt x="97" y="612"/>
                      <a:pt x="97" y="612"/>
                    </a:cubicBezTo>
                    <a:cubicBezTo>
                      <a:pt x="71" y="742"/>
                      <a:pt x="71" y="742"/>
                      <a:pt x="71" y="742"/>
                    </a:cubicBezTo>
                    <a:cubicBezTo>
                      <a:pt x="7" y="727"/>
                      <a:pt x="7" y="727"/>
                      <a:pt x="7" y="727"/>
                    </a:cubicBezTo>
                    <a:cubicBezTo>
                      <a:pt x="5" y="732"/>
                      <a:pt x="5" y="732"/>
                      <a:pt x="5" y="732"/>
                    </a:cubicBezTo>
                    <a:cubicBezTo>
                      <a:pt x="11" y="733"/>
                      <a:pt x="11" y="733"/>
                      <a:pt x="11" y="733"/>
                    </a:cubicBezTo>
                    <a:cubicBezTo>
                      <a:pt x="19" y="645"/>
                      <a:pt x="31" y="554"/>
                      <a:pt x="41" y="477"/>
                    </a:cubicBezTo>
                    <a:cubicBezTo>
                      <a:pt x="46" y="438"/>
                      <a:pt x="50" y="403"/>
                      <a:pt x="54" y="373"/>
                    </a:cubicBezTo>
                    <a:cubicBezTo>
                      <a:pt x="57" y="342"/>
                      <a:pt x="59" y="317"/>
                      <a:pt x="59" y="299"/>
                    </a:cubicBezTo>
                    <a:cubicBezTo>
                      <a:pt x="59" y="295"/>
                      <a:pt x="59" y="292"/>
                      <a:pt x="59" y="288"/>
                    </a:cubicBezTo>
                    <a:cubicBezTo>
                      <a:pt x="56" y="252"/>
                      <a:pt x="54" y="208"/>
                      <a:pt x="54" y="159"/>
                    </a:cubicBezTo>
                    <a:cubicBezTo>
                      <a:pt x="54" y="125"/>
                      <a:pt x="55" y="88"/>
                      <a:pt x="59" y="49"/>
                    </a:cubicBezTo>
                    <a:cubicBezTo>
                      <a:pt x="60" y="34"/>
                      <a:pt x="61" y="20"/>
                      <a:pt x="63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7" y="6"/>
                      <a:pt x="57" y="6"/>
                      <a:pt x="57" y="6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5" name="iṥlíḑè">
                <a:extLst>
                  <a:ext uri="{FF2B5EF4-FFF2-40B4-BE49-F238E27FC236}">
                    <a16:creationId xmlns:a16="http://schemas.microsoft.com/office/drawing/2014/main" id="{68C148E5-FC98-41FE-8C31-E25CB09B4EC1}"/>
                  </a:ext>
                </a:extLst>
              </p:cNvPr>
              <p:cNvSpPr/>
              <p:nvPr/>
            </p:nvSpPr>
            <p:spPr bwMode="auto">
              <a:xfrm>
                <a:off x="9251746" y="4714329"/>
                <a:ext cx="126307" cy="158503"/>
              </a:xfrm>
              <a:custGeom>
                <a:avLst/>
                <a:gdLst>
                  <a:gd name="T0" fmla="*/ 18 w 147"/>
                  <a:gd name="T1" fmla="*/ 65 h 185"/>
                  <a:gd name="T2" fmla="*/ 0 w 147"/>
                  <a:gd name="T3" fmla="*/ 38 h 185"/>
                  <a:gd name="T4" fmla="*/ 123 w 147"/>
                  <a:gd name="T5" fmla="*/ 79 h 185"/>
                  <a:gd name="T6" fmla="*/ 130 w 147"/>
                  <a:gd name="T7" fmla="*/ 148 h 185"/>
                  <a:gd name="T8" fmla="*/ 89 w 147"/>
                  <a:gd name="T9" fmla="*/ 185 h 185"/>
                  <a:gd name="T10" fmla="*/ 18 w 147"/>
                  <a:gd name="T11" fmla="*/ 6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85">
                    <a:moveTo>
                      <a:pt x="18" y="65"/>
                    </a:moveTo>
                    <a:cubicBezTo>
                      <a:pt x="18" y="65"/>
                      <a:pt x="5" y="50"/>
                      <a:pt x="0" y="38"/>
                    </a:cubicBezTo>
                    <a:cubicBezTo>
                      <a:pt x="0" y="38"/>
                      <a:pt x="90" y="0"/>
                      <a:pt x="123" y="79"/>
                    </a:cubicBezTo>
                    <a:cubicBezTo>
                      <a:pt x="123" y="79"/>
                      <a:pt x="147" y="103"/>
                      <a:pt x="130" y="148"/>
                    </a:cubicBezTo>
                    <a:cubicBezTo>
                      <a:pt x="117" y="181"/>
                      <a:pt x="89" y="185"/>
                      <a:pt x="89" y="185"/>
                    </a:cubicBezTo>
                    <a:cubicBezTo>
                      <a:pt x="18" y="65"/>
                      <a:pt x="18" y="65"/>
                      <a:pt x="18" y="65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6" name="íŝḷïḓé">
                <a:extLst>
                  <a:ext uri="{FF2B5EF4-FFF2-40B4-BE49-F238E27FC236}">
                    <a16:creationId xmlns:a16="http://schemas.microsoft.com/office/drawing/2014/main" id="{85A02596-D703-424B-8CF1-543D9ADDE3AB}"/>
                  </a:ext>
                </a:extLst>
              </p:cNvPr>
              <p:cNvSpPr/>
              <p:nvPr/>
            </p:nvSpPr>
            <p:spPr bwMode="auto">
              <a:xfrm>
                <a:off x="9246793" y="4734555"/>
                <a:ext cx="127132" cy="143231"/>
              </a:xfrm>
              <a:custGeom>
                <a:avLst/>
                <a:gdLst>
                  <a:gd name="T0" fmla="*/ 24 w 148"/>
                  <a:gd name="T1" fmla="*/ 41 h 167"/>
                  <a:gd name="T2" fmla="*/ 28 w 148"/>
                  <a:gd name="T3" fmla="*/ 37 h 167"/>
                  <a:gd name="T4" fmla="*/ 28 w 148"/>
                  <a:gd name="T5" fmla="*/ 37 h 167"/>
                  <a:gd name="T6" fmla="*/ 20 w 148"/>
                  <a:gd name="T7" fmla="*/ 28 h 167"/>
                  <a:gd name="T8" fmla="*/ 11 w 148"/>
                  <a:gd name="T9" fmla="*/ 12 h 167"/>
                  <a:gd name="T10" fmla="*/ 6 w 148"/>
                  <a:gd name="T11" fmla="*/ 14 h 167"/>
                  <a:gd name="T12" fmla="*/ 8 w 148"/>
                  <a:gd name="T13" fmla="*/ 19 h 167"/>
                  <a:gd name="T14" fmla="*/ 8 w 148"/>
                  <a:gd name="T15" fmla="*/ 19 h 167"/>
                  <a:gd name="T16" fmla="*/ 53 w 148"/>
                  <a:gd name="T17" fmla="*/ 11 h 167"/>
                  <a:gd name="T18" fmla="*/ 92 w 148"/>
                  <a:gd name="T19" fmla="*/ 20 h 167"/>
                  <a:gd name="T20" fmla="*/ 124 w 148"/>
                  <a:gd name="T21" fmla="*/ 57 h 167"/>
                  <a:gd name="T22" fmla="*/ 126 w 148"/>
                  <a:gd name="T23" fmla="*/ 59 h 167"/>
                  <a:gd name="T24" fmla="*/ 127 w 148"/>
                  <a:gd name="T25" fmla="*/ 58 h 167"/>
                  <a:gd name="T26" fmla="*/ 126 w 148"/>
                  <a:gd name="T27" fmla="*/ 59 h 167"/>
                  <a:gd name="T28" fmla="*/ 126 w 148"/>
                  <a:gd name="T29" fmla="*/ 59 h 167"/>
                  <a:gd name="T30" fmla="*/ 127 w 148"/>
                  <a:gd name="T31" fmla="*/ 58 h 167"/>
                  <a:gd name="T32" fmla="*/ 126 w 148"/>
                  <a:gd name="T33" fmla="*/ 59 h 167"/>
                  <a:gd name="T34" fmla="*/ 131 w 148"/>
                  <a:gd name="T35" fmla="*/ 68 h 167"/>
                  <a:gd name="T36" fmla="*/ 137 w 148"/>
                  <a:gd name="T37" fmla="*/ 93 h 167"/>
                  <a:gd name="T38" fmla="*/ 131 w 148"/>
                  <a:gd name="T39" fmla="*/ 122 h 167"/>
                  <a:gd name="T40" fmla="*/ 108 w 148"/>
                  <a:gd name="T41" fmla="*/ 150 h 167"/>
                  <a:gd name="T42" fmla="*/ 98 w 148"/>
                  <a:gd name="T43" fmla="*/ 154 h 167"/>
                  <a:gd name="T44" fmla="*/ 95 w 148"/>
                  <a:gd name="T45" fmla="*/ 155 h 167"/>
                  <a:gd name="T46" fmla="*/ 94 w 148"/>
                  <a:gd name="T47" fmla="*/ 155 h 167"/>
                  <a:gd name="T48" fmla="*/ 94 w 148"/>
                  <a:gd name="T49" fmla="*/ 155 h 167"/>
                  <a:gd name="T50" fmla="*/ 94 w 148"/>
                  <a:gd name="T51" fmla="*/ 155 h 167"/>
                  <a:gd name="T52" fmla="*/ 95 w 148"/>
                  <a:gd name="T53" fmla="*/ 158 h 167"/>
                  <a:gd name="T54" fmla="*/ 94 w 148"/>
                  <a:gd name="T55" fmla="*/ 155 h 167"/>
                  <a:gd name="T56" fmla="*/ 94 w 148"/>
                  <a:gd name="T57" fmla="*/ 155 h 167"/>
                  <a:gd name="T58" fmla="*/ 95 w 148"/>
                  <a:gd name="T59" fmla="*/ 158 h 167"/>
                  <a:gd name="T60" fmla="*/ 94 w 148"/>
                  <a:gd name="T61" fmla="*/ 155 h 167"/>
                  <a:gd name="T62" fmla="*/ 95 w 148"/>
                  <a:gd name="T63" fmla="*/ 161 h 167"/>
                  <a:gd name="T64" fmla="*/ 100 w 148"/>
                  <a:gd name="T65" fmla="*/ 158 h 167"/>
                  <a:gd name="T66" fmla="*/ 28 w 148"/>
                  <a:gd name="T67" fmla="*/ 38 h 167"/>
                  <a:gd name="T68" fmla="*/ 28 w 148"/>
                  <a:gd name="T69" fmla="*/ 37 h 167"/>
                  <a:gd name="T70" fmla="*/ 24 w 148"/>
                  <a:gd name="T71" fmla="*/ 41 h 167"/>
                  <a:gd name="T72" fmla="*/ 19 w 148"/>
                  <a:gd name="T73" fmla="*/ 44 h 167"/>
                  <a:gd name="T74" fmla="*/ 90 w 148"/>
                  <a:gd name="T75" fmla="*/ 164 h 167"/>
                  <a:gd name="T76" fmla="*/ 96 w 148"/>
                  <a:gd name="T77" fmla="*/ 166 h 167"/>
                  <a:gd name="T78" fmla="*/ 113 w 148"/>
                  <a:gd name="T79" fmla="*/ 159 h 167"/>
                  <a:gd name="T80" fmla="*/ 141 w 148"/>
                  <a:gd name="T81" fmla="*/ 126 h 167"/>
                  <a:gd name="T82" fmla="*/ 148 w 148"/>
                  <a:gd name="T83" fmla="*/ 93 h 167"/>
                  <a:gd name="T84" fmla="*/ 141 w 148"/>
                  <a:gd name="T85" fmla="*/ 62 h 167"/>
                  <a:gd name="T86" fmla="*/ 133 w 148"/>
                  <a:gd name="T87" fmla="*/ 51 h 167"/>
                  <a:gd name="T88" fmla="*/ 129 w 148"/>
                  <a:gd name="T89" fmla="*/ 55 h 167"/>
                  <a:gd name="T90" fmla="*/ 134 w 148"/>
                  <a:gd name="T91" fmla="*/ 53 h 167"/>
                  <a:gd name="T92" fmla="*/ 98 w 148"/>
                  <a:gd name="T93" fmla="*/ 10 h 167"/>
                  <a:gd name="T94" fmla="*/ 53 w 148"/>
                  <a:gd name="T95" fmla="*/ 0 h 167"/>
                  <a:gd name="T96" fmla="*/ 4 w 148"/>
                  <a:gd name="T97" fmla="*/ 9 h 167"/>
                  <a:gd name="T98" fmla="*/ 1 w 148"/>
                  <a:gd name="T99" fmla="*/ 16 h 167"/>
                  <a:gd name="T100" fmla="*/ 12 w 148"/>
                  <a:gd name="T101" fmla="*/ 35 h 167"/>
                  <a:gd name="T102" fmla="*/ 19 w 148"/>
                  <a:gd name="T103" fmla="*/ 44 h 167"/>
                  <a:gd name="T104" fmla="*/ 24 w 148"/>
                  <a:gd name="T105" fmla="*/ 41 h 167"/>
                  <a:gd name="T106" fmla="*/ 19 w 148"/>
                  <a:gd name="T107" fmla="*/ 44 h 167"/>
                  <a:gd name="T108" fmla="*/ 24 w 148"/>
                  <a:gd name="T109" fmla="*/ 41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" h="167">
                    <a:moveTo>
                      <a:pt x="24" y="41"/>
                    </a:move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4" y="33"/>
                      <a:pt x="20" y="28"/>
                    </a:cubicBezTo>
                    <a:cubicBezTo>
                      <a:pt x="17" y="23"/>
                      <a:pt x="13" y="17"/>
                      <a:pt x="11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30" y="11"/>
                      <a:pt x="53" y="11"/>
                    </a:cubicBezTo>
                    <a:cubicBezTo>
                      <a:pt x="66" y="11"/>
                      <a:pt x="80" y="13"/>
                      <a:pt x="92" y="20"/>
                    </a:cubicBezTo>
                    <a:cubicBezTo>
                      <a:pt x="105" y="27"/>
                      <a:pt x="116" y="38"/>
                      <a:pt x="124" y="57"/>
                    </a:cubicBezTo>
                    <a:cubicBezTo>
                      <a:pt x="125" y="58"/>
                      <a:pt x="125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26" y="59"/>
                      <a:pt x="126" y="59"/>
                      <a:pt x="126" y="59"/>
                    </a:cubicBezTo>
                    <a:cubicBezTo>
                      <a:pt x="126" y="59"/>
                      <a:pt x="128" y="62"/>
                      <a:pt x="131" y="68"/>
                    </a:cubicBezTo>
                    <a:cubicBezTo>
                      <a:pt x="134" y="73"/>
                      <a:pt x="137" y="82"/>
                      <a:pt x="137" y="93"/>
                    </a:cubicBezTo>
                    <a:cubicBezTo>
                      <a:pt x="137" y="101"/>
                      <a:pt x="135" y="111"/>
                      <a:pt x="131" y="122"/>
                    </a:cubicBezTo>
                    <a:cubicBezTo>
                      <a:pt x="125" y="137"/>
                      <a:pt x="116" y="145"/>
                      <a:pt x="108" y="150"/>
                    </a:cubicBezTo>
                    <a:cubicBezTo>
                      <a:pt x="104" y="152"/>
                      <a:pt x="101" y="154"/>
                      <a:pt x="98" y="154"/>
                    </a:cubicBezTo>
                    <a:cubicBezTo>
                      <a:pt x="97" y="155"/>
                      <a:pt x="96" y="155"/>
                      <a:pt x="95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5" y="161"/>
                      <a:pt x="95" y="161"/>
                      <a:pt x="95" y="161"/>
                    </a:cubicBezTo>
                    <a:cubicBezTo>
                      <a:pt x="100" y="158"/>
                      <a:pt x="100" y="158"/>
                      <a:pt x="100" y="158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90" y="164"/>
                      <a:pt x="90" y="164"/>
                      <a:pt x="90" y="164"/>
                    </a:cubicBezTo>
                    <a:cubicBezTo>
                      <a:pt x="92" y="166"/>
                      <a:pt x="94" y="167"/>
                      <a:pt x="96" y="166"/>
                    </a:cubicBezTo>
                    <a:cubicBezTo>
                      <a:pt x="96" y="166"/>
                      <a:pt x="104" y="165"/>
                      <a:pt x="113" y="159"/>
                    </a:cubicBezTo>
                    <a:cubicBezTo>
                      <a:pt x="123" y="154"/>
                      <a:pt x="134" y="144"/>
                      <a:pt x="141" y="126"/>
                    </a:cubicBezTo>
                    <a:cubicBezTo>
                      <a:pt x="146" y="114"/>
                      <a:pt x="148" y="102"/>
                      <a:pt x="148" y="93"/>
                    </a:cubicBezTo>
                    <a:cubicBezTo>
                      <a:pt x="148" y="79"/>
                      <a:pt x="144" y="69"/>
                      <a:pt x="141" y="62"/>
                    </a:cubicBezTo>
                    <a:cubicBezTo>
                      <a:pt x="137" y="55"/>
                      <a:pt x="134" y="52"/>
                      <a:pt x="133" y="51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25" y="32"/>
                      <a:pt x="112" y="18"/>
                      <a:pt x="98" y="10"/>
                    </a:cubicBezTo>
                    <a:cubicBezTo>
                      <a:pt x="83" y="2"/>
                      <a:pt x="68" y="0"/>
                      <a:pt x="53" y="0"/>
                    </a:cubicBezTo>
                    <a:cubicBezTo>
                      <a:pt x="26" y="0"/>
                      <a:pt x="4" y="9"/>
                      <a:pt x="4" y="9"/>
                    </a:cubicBezTo>
                    <a:cubicBezTo>
                      <a:pt x="1" y="10"/>
                      <a:pt x="0" y="13"/>
                      <a:pt x="1" y="16"/>
                    </a:cubicBezTo>
                    <a:cubicBezTo>
                      <a:pt x="4" y="23"/>
                      <a:pt x="8" y="30"/>
                      <a:pt x="12" y="35"/>
                    </a:cubicBezTo>
                    <a:cubicBezTo>
                      <a:pt x="16" y="40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24" y="41"/>
                      <a:pt x="24" y="41"/>
                      <a:pt x="24" y="41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7" name="ïṥḷïdê">
                <a:extLst>
                  <a:ext uri="{FF2B5EF4-FFF2-40B4-BE49-F238E27FC236}">
                    <a16:creationId xmlns:a16="http://schemas.microsoft.com/office/drawing/2014/main" id="{ECF26CE9-D862-4C78-845F-EE8EC2777B83}"/>
                  </a:ext>
                </a:extLst>
              </p:cNvPr>
              <p:cNvSpPr/>
              <p:nvPr/>
            </p:nvSpPr>
            <p:spPr bwMode="auto">
              <a:xfrm>
                <a:off x="9330997" y="4832381"/>
                <a:ext cx="13621" cy="34260"/>
              </a:xfrm>
              <a:prstGeom prst="rect">
                <a:avLst/>
              </a:pr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8" name="ïšļídê">
                <a:extLst>
                  <a:ext uri="{FF2B5EF4-FFF2-40B4-BE49-F238E27FC236}">
                    <a16:creationId xmlns:a16="http://schemas.microsoft.com/office/drawing/2014/main" id="{A9C54EBC-94B7-4F6A-90B2-619A8230188D}"/>
                  </a:ext>
                </a:extLst>
              </p:cNvPr>
              <p:cNvSpPr/>
              <p:nvPr/>
            </p:nvSpPr>
            <p:spPr bwMode="auto">
              <a:xfrm>
                <a:off x="9332648" y="4865815"/>
                <a:ext cx="1651" cy="165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9" name="işľiďê">
                <a:extLst>
                  <a:ext uri="{FF2B5EF4-FFF2-40B4-BE49-F238E27FC236}">
                    <a16:creationId xmlns:a16="http://schemas.microsoft.com/office/drawing/2014/main" id="{818C08D4-4BC3-4231-A523-565113614016}"/>
                  </a:ext>
                </a:extLst>
              </p:cNvPr>
              <p:cNvSpPr/>
              <p:nvPr/>
            </p:nvSpPr>
            <p:spPr bwMode="auto">
              <a:xfrm>
                <a:off x="9256286" y="4763036"/>
                <a:ext cx="4128" cy="5779"/>
              </a:xfrm>
              <a:custGeom>
                <a:avLst/>
                <a:gdLst>
                  <a:gd name="T0" fmla="*/ 0 w 5"/>
                  <a:gd name="T1" fmla="*/ 0 h 7"/>
                  <a:gd name="T2" fmla="*/ 4 w 5"/>
                  <a:gd name="T3" fmla="*/ 7 h 7"/>
                  <a:gd name="T4" fmla="*/ 5 w 5"/>
                  <a:gd name="T5" fmla="*/ 7 h 7"/>
                  <a:gd name="T6" fmla="*/ 1 w 5"/>
                  <a:gd name="T7" fmla="*/ 2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3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5"/>
                      <a:pt x="2" y="4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A1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0" name="íśľiḓè">
                <a:extLst>
                  <a:ext uri="{FF2B5EF4-FFF2-40B4-BE49-F238E27FC236}">
                    <a16:creationId xmlns:a16="http://schemas.microsoft.com/office/drawing/2014/main" id="{EF42F758-DD69-462B-873C-75D6D434CAE3}"/>
                  </a:ext>
                </a:extLst>
              </p:cNvPr>
              <p:cNvSpPr/>
              <p:nvPr/>
            </p:nvSpPr>
            <p:spPr bwMode="auto">
              <a:xfrm>
                <a:off x="9258763" y="4749415"/>
                <a:ext cx="47881" cy="45405"/>
              </a:xfrm>
              <a:custGeom>
                <a:avLst/>
                <a:gdLst>
                  <a:gd name="T0" fmla="*/ 2 w 56"/>
                  <a:gd name="T1" fmla="*/ 0 h 53"/>
                  <a:gd name="T2" fmla="*/ 0 w 56"/>
                  <a:gd name="T3" fmla="*/ 0 h 53"/>
                  <a:gd name="T4" fmla="*/ 6 w 56"/>
                  <a:gd name="T5" fmla="*/ 11 h 53"/>
                  <a:gd name="T6" fmla="*/ 12 w 56"/>
                  <a:gd name="T7" fmla="*/ 19 h 53"/>
                  <a:gd name="T8" fmla="*/ 54 w 56"/>
                  <a:gd name="T9" fmla="*/ 47 h 53"/>
                  <a:gd name="T10" fmla="*/ 56 w 56"/>
                  <a:gd name="T11" fmla="*/ 53 h 53"/>
                  <a:gd name="T12" fmla="*/ 56 w 56"/>
                  <a:gd name="T13" fmla="*/ 53 h 53"/>
                  <a:gd name="T14" fmla="*/ 2 w 56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4" y="7"/>
                      <a:pt x="6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7" y="20"/>
                      <a:pt x="40" y="27"/>
                      <a:pt x="54" y="47"/>
                    </a:cubicBezTo>
                    <a:cubicBezTo>
                      <a:pt x="55" y="49"/>
                      <a:pt x="56" y="51"/>
                      <a:pt x="56" y="53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5" y="39"/>
                      <a:pt x="30" y="13"/>
                      <a:pt x="2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1" name="îṩļíďe">
                <a:extLst>
                  <a:ext uri="{FF2B5EF4-FFF2-40B4-BE49-F238E27FC236}">
                    <a16:creationId xmlns:a16="http://schemas.microsoft.com/office/drawing/2014/main" id="{1D92E2BD-EE56-4F31-AE2D-02F371EDC896}"/>
                  </a:ext>
                </a:extLst>
              </p:cNvPr>
              <p:cNvSpPr/>
              <p:nvPr/>
            </p:nvSpPr>
            <p:spPr bwMode="auto">
              <a:xfrm>
                <a:off x="9245967" y="4744049"/>
                <a:ext cx="23115" cy="24766"/>
              </a:xfrm>
              <a:custGeom>
                <a:avLst/>
                <a:gdLst>
                  <a:gd name="T0" fmla="*/ 3 w 27"/>
                  <a:gd name="T1" fmla="*/ 0 h 29"/>
                  <a:gd name="T2" fmla="*/ 12 w 27"/>
                  <a:gd name="T3" fmla="*/ 22 h 29"/>
                  <a:gd name="T4" fmla="*/ 13 w 27"/>
                  <a:gd name="T5" fmla="*/ 24 h 29"/>
                  <a:gd name="T6" fmla="*/ 17 w 27"/>
                  <a:gd name="T7" fmla="*/ 29 h 29"/>
                  <a:gd name="T8" fmla="*/ 19 w 27"/>
                  <a:gd name="T9" fmla="*/ 27 h 29"/>
                  <a:gd name="T10" fmla="*/ 25 w 27"/>
                  <a:gd name="T11" fmla="*/ 24 h 29"/>
                  <a:gd name="T12" fmla="*/ 27 w 27"/>
                  <a:gd name="T13" fmla="*/ 25 h 29"/>
                  <a:gd name="T14" fmla="*/ 27 w 27"/>
                  <a:gd name="T15" fmla="*/ 25 h 29"/>
                  <a:gd name="T16" fmla="*/ 21 w 27"/>
                  <a:gd name="T17" fmla="*/ 17 h 29"/>
                  <a:gd name="T18" fmla="*/ 15 w 27"/>
                  <a:gd name="T19" fmla="*/ 6 h 29"/>
                  <a:gd name="T20" fmla="*/ 17 w 27"/>
                  <a:gd name="T21" fmla="*/ 6 h 29"/>
                  <a:gd name="T22" fmla="*/ 3 w 27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29">
                    <a:moveTo>
                      <a:pt x="3" y="0"/>
                    </a:moveTo>
                    <a:cubicBezTo>
                      <a:pt x="0" y="3"/>
                      <a:pt x="6" y="14"/>
                      <a:pt x="12" y="22"/>
                    </a:cubicBezTo>
                    <a:cubicBezTo>
                      <a:pt x="12" y="23"/>
                      <a:pt x="13" y="23"/>
                      <a:pt x="13" y="24"/>
                    </a:cubicBezTo>
                    <a:cubicBezTo>
                      <a:pt x="14" y="26"/>
                      <a:pt x="16" y="27"/>
                      <a:pt x="17" y="29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0" y="25"/>
                      <a:pt x="23" y="24"/>
                      <a:pt x="25" y="24"/>
                    </a:cubicBezTo>
                    <a:cubicBezTo>
                      <a:pt x="25" y="24"/>
                      <a:pt x="26" y="24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6" y="23"/>
                      <a:pt x="24" y="20"/>
                      <a:pt x="21" y="17"/>
                    </a:cubicBezTo>
                    <a:cubicBezTo>
                      <a:pt x="19" y="13"/>
                      <a:pt x="17" y="10"/>
                      <a:pt x="15" y="6"/>
                    </a:cubicBezTo>
                    <a:cubicBezTo>
                      <a:pt x="15" y="6"/>
                      <a:pt x="16" y="6"/>
                      <a:pt x="17" y="6"/>
                    </a:cubicBezTo>
                    <a:cubicBezTo>
                      <a:pt x="12" y="3"/>
                      <a:pt x="8" y="2"/>
                      <a:pt x="3" y="0"/>
                    </a:cubicBezTo>
                  </a:path>
                </a:pathLst>
              </a:custGeom>
              <a:solidFill>
                <a:srgbClr val="3E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2" name="ïšḻiḓé">
                <a:extLst>
                  <a:ext uri="{FF2B5EF4-FFF2-40B4-BE49-F238E27FC236}">
                    <a16:creationId xmlns:a16="http://schemas.microsoft.com/office/drawing/2014/main" id="{D42EA003-16F3-41BA-9F49-2B05FA531888}"/>
                  </a:ext>
                </a:extLst>
              </p:cNvPr>
              <p:cNvSpPr/>
              <p:nvPr/>
            </p:nvSpPr>
            <p:spPr bwMode="auto">
              <a:xfrm>
                <a:off x="9226980" y="4768815"/>
                <a:ext cx="108145" cy="154375"/>
              </a:xfrm>
              <a:custGeom>
                <a:avLst/>
                <a:gdLst>
                  <a:gd name="T0" fmla="*/ 56 w 126"/>
                  <a:gd name="T1" fmla="*/ 180 h 180"/>
                  <a:gd name="T2" fmla="*/ 53 w 126"/>
                  <a:gd name="T3" fmla="*/ 179 h 180"/>
                  <a:gd name="T4" fmla="*/ 51 w 126"/>
                  <a:gd name="T5" fmla="*/ 175 h 180"/>
                  <a:gd name="T6" fmla="*/ 54 w 126"/>
                  <a:gd name="T7" fmla="*/ 153 h 180"/>
                  <a:gd name="T8" fmla="*/ 51 w 126"/>
                  <a:gd name="T9" fmla="*/ 153 h 180"/>
                  <a:gd name="T10" fmla="*/ 20 w 126"/>
                  <a:gd name="T11" fmla="*/ 139 h 180"/>
                  <a:gd name="T12" fmla="*/ 13 w 126"/>
                  <a:gd name="T13" fmla="*/ 78 h 180"/>
                  <a:gd name="T14" fmla="*/ 0 w 126"/>
                  <a:gd name="T15" fmla="*/ 63 h 180"/>
                  <a:gd name="T16" fmla="*/ 14 w 126"/>
                  <a:gd name="T17" fmla="*/ 46 h 180"/>
                  <a:gd name="T18" fmla="*/ 21 w 126"/>
                  <a:gd name="T19" fmla="*/ 42 h 180"/>
                  <a:gd name="T20" fmla="*/ 24 w 126"/>
                  <a:gd name="T21" fmla="*/ 36 h 180"/>
                  <a:gd name="T22" fmla="*/ 44 w 126"/>
                  <a:gd name="T23" fmla="*/ 1 h 180"/>
                  <a:gd name="T24" fmla="*/ 47 w 126"/>
                  <a:gd name="T25" fmla="*/ 0 h 180"/>
                  <a:gd name="T26" fmla="*/ 48 w 126"/>
                  <a:gd name="T27" fmla="*/ 0 h 180"/>
                  <a:gd name="T28" fmla="*/ 88 w 126"/>
                  <a:gd name="T29" fmla="*/ 27 h 180"/>
                  <a:gd name="T30" fmla="*/ 88 w 126"/>
                  <a:gd name="T31" fmla="*/ 31 h 180"/>
                  <a:gd name="T32" fmla="*/ 76 w 126"/>
                  <a:gd name="T33" fmla="*/ 58 h 180"/>
                  <a:gd name="T34" fmla="*/ 84 w 126"/>
                  <a:gd name="T35" fmla="*/ 63 h 180"/>
                  <a:gd name="T36" fmla="*/ 102 w 126"/>
                  <a:gd name="T37" fmla="*/ 54 h 180"/>
                  <a:gd name="T38" fmla="*/ 126 w 126"/>
                  <a:gd name="T39" fmla="*/ 77 h 180"/>
                  <a:gd name="T40" fmla="*/ 117 w 126"/>
                  <a:gd name="T41" fmla="*/ 97 h 180"/>
                  <a:gd name="T42" fmla="*/ 117 w 126"/>
                  <a:gd name="T43" fmla="*/ 101 h 180"/>
                  <a:gd name="T44" fmla="*/ 122 w 126"/>
                  <a:gd name="T45" fmla="*/ 150 h 180"/>
                  <a:gd name="T46" fmla="*/ 122 w 126"/>
                  <a:gd name="T47" fmla="*/ 154 h 180"/>
                  <a:gd name="T48" fmla="*/ 119 w 126"/>
                  <a:gd name="T49" fmla="*/ 158 h 180"/>
                  <a:gd name="T50" fmla="*/ 57 w 126"/>
                  <a:gd name="T51" fmla="*/ 179 h 180"/>
                  <a:gd name="T52" fmla="*/ 56 w 126"/>
                  <a:gd name="T5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180">
                    <a:moveTo>
                      <a:pt x="56" y="180"/>
                    </a:moveTo>
                    <a:cubicBezTo>
                      <a:pt x="55" y="180"/>
                      <a:pt x="54" y="179"/>
                      <a:pt x="53" y="179"/>
                    </a:cubicBezTo>
                    <a:cubicBezTo>
                      <a:pt x="52" y="178"/>
                      <a:pt x="51" y="176"/>
                      <a:pt x="51" y="175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4" y="153"/>
                      <a:pt x="52" y="153"/>
                      <a:pt x="51" y="153"/>
                    </a:cubicBezTo>
                    <a:cubicBezTo>
                      <a:pt x="41" y="153"/>
                      <a:pt x="27" y="151"/>
                      <a:pt x="20" y="139"/>
                    </a:cubicBezTo>
                    <a:cubicBezTo>
                      <a:pt x="9" y="124"/>
                      <a:pt x="8" y="97"/>
                      <a:pt x="13" y="78"/>
                    </a:cubicBezTo>
                    <a:cubicBezTo>
                      <a:pt x="8" y="75"/>
                      <a:pt x="1" y="70"/>
                      <a:pt x="0" y="63"/>
                    </a:cubicBezTo>
                    <a:cubicBezTo>
                      <a:pt x="0" y="54"/>
                      <a:pt x="8" y="50"/>
                      <a:pt x="14" y="46"/>
                    </a:cubicBezTo>
                    <a:cubicBezTo>
                      <a:pt x="17" y="45"/>
                      <a:pt x="21" y="43"/>
                      <a:pt x="21" y="42"/>
                    </a:cubicBezTo>
                    <a:cubicBezTo>
                      <a:pt x="22" y="40"/>
                      <a:pt x="23" y="38"/>
                      <a:pt x="24" y="36"/>
                    </a:cubicBezTo>
                    <a:cubicBezTo>
                      <a:pt x="27" y="26"/>
                      <a:pt x="33" y="10"/>
                      <a:pt x="44" y="1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7" y="0"/>
                      <a:pt x="47" y="0"/>
                      <a:pt x="48" y="0"/>
                    </a:cubicBezTo>
                    <a:cubicBezTo>
                      <a:pt x="49" y="0"/>
                      <a:pt x="73" y="6"/>
                      <a:pt x="88" y="27"/>
                    </a:cubicBezTo>
                    <a:cubicBezTo>
                      <a:pt x="88" y="28"/>
                      <a:pt x="89" y="30"/>
                      <a:pt x="88" y="31"/>
                    </a:cubicBezTo>
                    <a:cubicBezTo>
                      <a:pt x="88" y="31"/>
                      <a:pt x="80" y="49"/>
                      <a:pt x="76" y="58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8" y="57"/>
                      <a:pt x="95" y="54"/>
                      <a:pt x="102" y="54"/>
                    </a:cubicBezTo>
                    <a:cubicBezTo>
                      <a:pt x="116" y="54"/>
                      <a:pt x="126" y="64"/>
                      <a:pt x="126" y="77"/>
                    </a:cubicBezTo>
                    <a:cubicBezTo>
                      <a:pt x="126" y="85"/>
                      <a:pt x="123" y="92"/>
                      <a:pt x="117" y="97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2" y="140"/>
                      <a:pt x="122" y="140"/>
                      <a:pt x="122" y="150"/>
                    </a:cubicBezTo>
                    <a:cubicBezTo>
                      <a:pt x="122" y="154"/>
                      <a:pt x="122" y="154"/>
                      <a:pt x="122" y="154"/>
                    </a:cubicBezTo>
                    <a:cubicBezTo>
                      <a:pt x="123" y="156"/>
                      <a:pt x="121" y="158"/>
                      <a:pt x="119" y="158"/>
                    </a:cubicBezTo>
                    <a:cubicBezTo>
                      <a:pt x="57" y="179"/>
                      <a:pt x="57" y="179"/>
                      <a:pt x="57" y="179"/>
                    </a:cubicBezTo>
                    <a:cubicBezTo>
                      <a:pt x="57" y="180"/>
                      <a:pt x="56" y="180"/>
                      <a:pt x="56" y="180"/>
                    </a:cubicBezTo>
                  </a:path>
                </a:pathLst>
              </a:custGeom>
              <a:solidFill>
                <a:srgbClr val="EFC4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3" name="íSļïḑé">
                <a:extLst>
                  <a:ext uri="{FF2B5EF4-FFF2-40B4-BE49-F238E27FC236}">
                    <a16:creationId xmlns:a16="http://schemas.microsoft.com/office/drawing/2014/main" id="{F405916E-98C3-488B-A278-876C844AA11C}"/>
                  </a:ext>
                </a:extLst>
              </p:cNvPr>
              <p:cNvSpPr/>
              <p:nvPr/>
            </p:nvSpPr>
            <p:spPr bwMode="auto">
              <a:xfrm>
                <a:off x="9222852" y="4764687"/>
                <a:ext cx="116400" cy="161805"/>
              </a:xfrm>
              <a:custGeom>
                <a:avLst/>
                <a:gdLst>
                  <a:gd name="T0" fmla="*/ 52 w 136"/>
                  <a:gd name="T1" fmla="*/ 9 h 189"/>
                  <a:gd name="T2" fmla="*/ 89 w 136"/>
                  <a:gd name="T3" fmla="*/ 34 h 189"/>
                  <a:gd name="T4" fmla="*/ 75 w 136"/>
                  <a:gd name="T5" fmla="*/ 65 h 189"/>
                  <a:gd name="T6" fmla="*/ 90 w 136"/>
                  <a:gd name="T7" fmla="*/ 73 h 189"/>
                  <a:gd name="T8" fmla="*/ 107 w 136"/>
                  <a:gd name="T9" fmla="*/ 63 h 189"/>
                  <a:gd name="T10" fmla="*/ 127 w 136"/>
                  <a:gd name="T11" fmla="*/ 82 h 189"/>
                  <a:gd name="T12" fmla="*/ 117 w 136"/>
                  <a:gd name="T13" fmla="*/ 100 h 189"/>
                  <a:gd name="T14" fmla="*/ 117 w 136"/>
                  <a:gd name="T15" fmla="*/ 101 h 189"/>
                  <a:gd name="T16" fmla="*/ 123 w 136"/>
                  <a:gd name="T17" fmla="*/ 159 h 189"/>
                  <a:gd name="T18" fmla="*/ 61 w 136"/>
                  <a:gd name="T19" fmla="*/ 180 h 189"/>
                  <a:gd name="T20" fmla="*/ 65 w 136"/>
                  <a:gd name="T21" fmla="*/ 153 h 189"/>
                  <a:gd name="T22" fmla="*/ 56 w 136"/>
                  <a:gd name="T23" fmla="*/ 154 h 189"/>
                  <a:gd name="T24" fmla="*/ 28 w 136"/>
                  <a:gd name="T25" fmla="*/ 142 h 189"/>
                  <a:gd name="T26" fmla="*/ 23 w 136"/>
                  <a:gd name="T27" fmla="*/ 80 h 189"/>
                  <a:gd name="T28" fmla="*/ 10 w 136"/>
                  <a:gd name="T29" fmla="*/ 68 h 189"/>
                  <a:gd name="T30" fmla="*/ 30 w 136"/>
                  <a:gd name="T31" fmla="*/ 49 h 189"/>
                  <a:gd name="T32" fmla="*/ 52 w 136"/>
                  <a:gd name="T33" fmla="*/ 9 h 189"/>
                  <a:gd name="T34" fmla="*/ 52 w 136"/>
                  <a:gd name="T35" fmla="*/ 0 h 189"/>
                  <a:gd name="T36" fmla="*/ 46 w 136"/>
                  <a:gd name="T37" fmla="*/ 3 h 189"/>
                  <a:gd name="T38" fmla="*/ 25 w 136"/>
                  <a:gd name="T39" fmla="*/ 39 h 189"/>
                  <a:gd name="T40" fmla="*/ 23 w 136"/>
                  <a:gd name="T41" fmla="*/ 44 h 189"/>
                  <a:gd name="T42" fmla="*/ 17 w 136"/>
                  <a:gd name="T43" fmla="*/ 48 h 189"/>
                  <a:gd name="T44" fmla="*/ 1 w 136"/>
                  <a:gd name="T45" fmla="*/ 68 h 189"/>
                  <a:gd name="T46" fmla="*/ 13 w 136"/>
                  <a:gd name="T47" fmla="*/ 85 h 189"/>
                  <a:gd name="T48" fmla="*/ 21 w 136"/>
                  <a:gd name="T49" fmla="*/ 147 h 189"/>
                  <a:gd name="T50" fmla="*/ 54 w 136"/>
                  <a:gd name="T51" fmla="*/ 163 h 189"/>
                  <a:gd name="T52" fmla="*/ 52 w 136"/>
                  <a:gd name="T53" fmla="*/ 179 h 189"/>
                  <a:gd name="T54" fmla="*/ 55 w 136"/>
                  <a:gd name="T55" fmla="*/ 187 h 189"/>
                  <a:gd name="T56" fmla="*/ 61 w 136"/>
                  <a:gd name="T57" fmla="*/ 189 h 189"/>
                  <a:gd name="T58" fmla="*/ 64 w 136"/>
                  <a:gd name="T59" fmla="*/ 189 h 189"/>
                  <a:gd name="T60" fmla="*/ 126 w 136"/>
                  <a:gd name="T61" fmla="*/ 167 h 189"/>
                  <a:gd name="T62" fmla="*/ 132 w 136"/>
                  <a:gd name="T63" fmla="*/ 159 h 189"/>
                  <a:gd name="T64" fmla="*/ 132 w 136"/>
                  <a:gd name="T65" fmla="*/ 155 h 189"/>
                  <a:gd name="T66" fmla="*/ 127 w 136"/>
                  <a:gd name="T67" fmla="*/ 105 h 189"/>
                  <a:gd name="T68" fmla="*/ 126 w 136"/>
                  <a:gd name="T69" fmla="*/ 103 h 189"/>
                  <a:gd name="T70" fmla="*/ 136 w 136"/>
                  <a:gd name="T71" fmla="*/ 82 h 189"/>
                  <a:gd name="T72" fmla="*/ 107 w 136"/>
                  <a:gd name="T73" fmla="*/ 54 h 189"/>
                  <a:gd name="T74" fmla="*/ 88 w 136"/>
                  <a:gd name="T75" fmla="*/ 62 h 189"/>
                  <a:gd name="T76" fmla="*/ 87 w 136"/>
                  <a:gd name="T77" fmla="*/ 61 h 189"/>
                  <a:gd name="T78" fmla="*/ 97 w 136"/>
                  <a:gd name="T79" fmla="*/ 38 h 189"/>
                  <a:gd name="T80" fmla="*/ 96 w 136"/>
                  <a:gd name="T81" fmla="*/ 29 h 189"/>
                  <a:gd name="T82" fmla="*/ 54 w 136"/>
                  <a:gd name="T83" fmla="*/ 1 h 189"/>
                  <a:gd name="T84" fmla="*/ 52 w 136"/>
                  <a:gd name="T8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89">
                    <a:moveTo>
                      <a:pt x="52" y="9"/>
                    </a:moveTo>
                    <a:cubicBezTo>
                      <a:pt x="52" y="9"/>
                      <a:pt x="75" y="15"/>
                      <a:pt x="89" y="34"/>
                    </a:cubicBezTo>
                    <a:cubicBezTo>
                      <a:pt x="89" y="34"/>
                      <a:pt x="78" y="59"/>
                      <a:pt x="75" y="65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3" y="67"/>
                      <a:pt x="100" y="63"/>
                      <a:pt x="107" y="63"/>
                    </a:cubicBezTo>
                    <a:cubicBezTo>
                      <a:pt x="118" y="63"/>
                      <a:pt x="127" y="72"/>
                      <a:pt x="127" y="82"/>
                    </a:cubicBezTo>
                    <a:cubicBezTo>
                      <a:pt x="127" y="90"/>
                      <a:pt x="123" y="96"/>
                      <a:pt x="117" y="100"/>
                    </a:cubicBez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23" y="151"/>
                      <a:pt x="123" y="145"/>
                      <a:pt x="123" y="159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5" y="153"/>
                      <a:pt x="65" y="153"/>
                      <a:pt x="65" y="153"/>
                    </a:cubicBezTo>
                    <a:cubicBezTo>
                      <a:pt x="65" y="153"/>
                      <a:pt x="61" y="154"/>
                      <a:pt x="56" y="154"/>
                    </a:cubicBezTo>
                    <a:cubicBezTo>
                      <a:pt x="48" y="154"/>
                      <a:pt x="35" y="152"/>
                      <a:pt x="28" y="142"/>
                    </a:cubicBezTo>
                    <a:cubicBezTo>
                      <a:pt x="17" y="126"/>
                      <a:pt x="18" y="98"/>
                      <a:pt x="23" y="80"/>
                    </a:cubicBezTo>
                    <a:cubicBezTo>
                      <a:pt x="23" y="80"/>
                      <a:pt x="10" y="75"/>
                      <a:pt x="10" y="68"/>
                    </a:cubicBezTo>
                    <a:cubicBezTo>
                      <a:pt x="9" y="58"/>
                      <a:pt x="27" y="55"/>
                      <a:pt x="30" y="49"/>
                    </a:cubicBezTo>
                    <a:cubicBezTo>
                      <a:pt x="33" y="42"/>
                      <a:pt x="39" y="20"/>
                      <a:pt x="52" y="9"/>
                    </a:cubicBezTo>
                    <a:moveTo>
                      <a:pt x="52" y="0"/>
                    </a:moveTo>
                    <a:cubicBezTo>
                      <a:pt x="50" y="0"/>
                      <a:pt x="47" y="1"/>
                      <a:pt x="46" y="3"/>
                    </a:cubicBezTo>
                    <a:cubicBezTo>
                      <a:pt x="35" y="12"/>
                      <a:pt x="28" y="29"/>
                      <a:pt x="25" y="39"/>
                    </a:cubicBezTo>
                    <a:cubicBezTo>
                      <a:pt x="24" y="41"/>
                      <a:pt x="23" y="43"/>
                      <a:pt x="23" y="44"/>
                    </a:cubicBezTo>
                    <a:cubicBezTo>
                      <a:pt x="22" y="45"/>
                      <a:pt x="19" y="47"/>
                      <a:pt x="17" y="48"/>
                    </a:cubicBezTo>
                    <a:cubicBezTo>
                      <a:pt x="10" y="51"/>
                      <a:pt x="0" y="57"/>
                      <a:pt x="1" y="68"/>
                    </a:cubicBezTo>
                    <a:cubicBezTo>
                      <a:pt x="1" y="76"/>
                      <a:pt x="8" y="82"/>
                      <a:pt x="13" y="85"/>
                    </a:cubicBezTo>
                    <a:cubicBezTo>
                      <a:pt x="7" y="113"/>
                      <a:pt x="14" y="137"/>
                      <a:pt x="21" y="147"/>
                    </a:cubicBezTo>
                    <a:cubicBezTo>
                      <a:pt x="28" y="157"/>
                      <a:pt x="39" y="162"/>
                      <a:pt x="54" y="163"/>
                    </a:cubicBezTo>
                    <a:cubicBezTo>
                      <a:pt x="52" y="179"/>
                      <a:pt x="52" y="179"/>
                      <a:pt x="52" y="179"/>
                    </a:cubicBezTo>
                    <a:cubicBezTo>
                      <a:pt x="52" y="182"/>
                      <a:pt x="53" y="185"/>
                      <a:pt x="55" y="187"/>
                    </a:cubicBezTo>
                    <a:cubicBezTo>
                      <a:pt x="57" y="188"/>
                      <a:pt x="59" y="189"/>
                      <a:pt x="61" y="189"/>
                    </a:cubicBezTo>
                    <a:cubicBezTo>
                      <a:pt x="62" y="189"/>
                      <a:pt x="63" y="189"/>
                      <a:pt x="64" y="189"/>
                    </a:cubicBez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30" y="166"/>
                      <a:pt x="132" y="163"/>
                      <a:pt x="132" y="159"/>
                    </a:cubicBezTo>
                    <a:cubicBezTo>
                      <a:pt x="132" y="155"/>
                      <a:pt x="132" y="155"/>
                      <a:pt x="132" y="155"/>
                    </a:cubicBezTo>
                    <a:cubicBezTo>
                      <a:pt x="131" y="145"/>
                      <a:pt x="131" y="145"/>
                      <a:pt x="127" y="105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32" y="98"/>
                      <a:pt x="136" y="91"/>
                      <a:pt x="136" y="82"/>
                    </a:cubicBezTo>
                    <a:cubicBezTo>
                      <a:pt x="136" y="67"/>
                      <a:pt x="123" y="54"/>
                      <a:pt x="107" y="54"/>
                    </a:cubicBezTo>
                    <a:cubicBezTo>
                      <a:pt x="100" y="54"/>
                      <a:pt x="93" y="57"/>
                      <a:pt x="88" y="62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91" y="52"/>
                      <a:pt x="97" y="38"/>
                      <a:pt x="97" y="38"/>
                    </a:cubicBezTo>
                    <a:cubicBezTo>
                      <a:pt x="98" y="35"/>
                      <a:pt x="98" y="32"/>
                      <a:pt x="96" y="29"/>
                    </a:cubicBezTo>
                    <a:cubicBezTo>
                      <a:pt x="80" y="8"/>
                      <a:pt x="55" y="1"/>
                      <a:pt x="54" y="1"/>
                    </a:cubicBezTo>
                    <a:cubicBezTo>
                      <a:pt x="53" y="0"/>
                      <a:pt x="52" y="0"/>
                      <a:pt x="5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4" name="îŝľídé">
                <a:extLst>
                  <a:ext uri="{FF2B5EF4-FFF2-40B4-BE49-F238E27FC236}">
                    <a16:creationId xmlns:a16="http://schemas.microsoft.com/office/drawing/2014/main" id="{8C010229-742E-4CC5-B093-034391C21B95}"/>
                  </a:ext>
                </a:extLst>
              </p:cNvPr>
              <p:cNvSpPr/>
              <p:nvPr/>
            </p:nvSpPr>
            <p:spPr bwMode="auto">
              <a:xfrm>
                <a:off x="9312010" y="4848892"/>
                <a:ext cx="16923" cy="9906"/>
              </a:xfrm>
              <a:custGeom>
                <a:avLst/>
                <a:gdLst>
                  <a:gd name="T0" fmla="*/ 6 w 20"/>
                  <a:gd name="T1" fmla="*/ 12 h 12"/>
                  <a:gd name="T2" fmla="*/ 4 w 20"/>
                  <a:gd name="T3" fmla="*/ 12 h 12"/>
                  <a:gd name="T4" fmla="*/ 0 w 20"/>
                  <a:gd name="T5" fmla="*/ 12 h 12"/>
                  <a:gd name="T6" fmla="*/ 0 w 20"/>
                  <a:gd name="T7" fmla="*/ 3 h 12"/>
                  <a:gd name="T8" fmla="*/ 5 w 20"/>
                  <a:gd name="T9" fmla="*/ 3 h 12"/>
                  <a:gd name="T10" fmla="*/ 12 w 20"/>
                  <a:gd name="T11" fmla="*/ 2 h 12"/>
                  <a:gd name="T12" fmla="*/ 16 w 20"/>
                  <a:gd name="T13" fmla="*/ 0 h 12"/>
                  <a:gd name="T14" fmla="*/ 20 w 20"/>
                  <a:gd name="T15" fmla="*/ 8 h 12"/>
                  <a:gd name="T16" fmla="*/ 16 w 20"/>
                  <a:gd name="T17" fmla="*/ 10 h 12"/>
                  <a:gd name="T18" fmla="*/ 6 w 20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3"/>
                      <a:pt x="10" y="3"/>
                      <a:pt x="1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1"/>
                      <a:pt x="9" y="12"/>
                      <a:pt x="6" y="12"/>
                    </a:cubicBezTo>
                    <a:close/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5" name="iśḻîḍè">
                <a:extLst>
                  <a:ext uri="{FF2B5EF4-FFF2-40B4-BE49-F238E27FC236}">
                    <a16:creationId xmlns:a16="http://schemas.microsoft.com/office/drawing/2014/main" id="{AA7352E3-5D27-45E1-97FF-3CAEB2C447DA}"/>
                  </a:ext>
                </a:extLst>
              </p:cNvPr>
              <p:cNvSpPr/>
              <p:nvPr/>
            </p:nvSpPr>
            <p:spPr bwMode="auto">
              <a:xfrm>
                <a:off x="9255461" y="5125446"/>
                <a:ext cx="125894" cy="535773"/>
              </a:xfrm>
              <a:custGeom>
                <a:avLst/>
                <a:gdLst>
                  <a:gd name="T0" fmla="*/ 121 w 147"/>
                  <a:gd name="T1" fmla="*/ 0 h 625"/>
                  <a:gd name="T2" fmla="*/ 119 w 147"/>
                  <a:gd name="T3" fmla="*/ 86 h 625"/>
                  <a:gd name="T4" fmla="*/ 139 w 147"/>
                  <a:gd name="T5" fmla="*/ 528 h 625"/>
                  <a:gd name="T6" fmla="*/ 147 w 147"/>
                  <a:gd name="T7" fmla="*/ 619 h 625"/>
                  <a:gd name="T8" fmla="*/ 103 w 147"/>
                  <a:gd name="T9" fmla="*/ 625 h 625"/>
                  <a:gd name="T10" fmla="*/ 56 w 147"/>
                  <a:gd name="T11" fmla="*/ 624 h 625"/>
                  <a:gd name="T12" fmla="*/ 8 w 147"/>
                  <a:gd name="T13" fmla="*/ 203 h 625"/>
                  <a:gd name="T14" fmla="*/ 0 w 147"/>
                  <a:gd name="T15" fmla="*/ 120 h 625"/>
                  <a:gd name="T16" fmla="*/ 8 w 147"/>
                  <a:gd name="T17" fmla="*/ 41 h 625"/>
                  <a:gd name="T18" fmla="*/ 121 w 147"/>
                  <a:gd name="T19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7" h="625">
                    <a:moveTo>
                      <a:pt x="121" y="0"/>
                    </a:moveTo>
                    <a:cubicBezTo>
                      <a:pt x="120" y="31"/>
                      <a:pt x="121" y="61"/>
                      <a:pt x="119" y="86"/>
                    </a:cubicBezTo>
                    <a:cubicBezTo>
                      <a:pt x="108" y="237"/>
                      <a:pt x="132" y="448"/>
                      <a:pt x="139" y="528"/>
                    </a:cubicBezTo>
                    <a:cubicBezTo>
                      <a:pt x="147" y="608"/>
                      <a:pt x="147" y="619"/>
                      <a:pt x="147" y="619"/>
                    </a:cubicBezTo>
                    <a:cubicBezTo>
                      <a:pt x="103" y="625"/>
                      <a:pt x="103" y="625"/>
                      <a:pt x="103" y="625"/>
                    </a:cubicBezTo>
                    <a:cubicBezTo>
                      <a:pt x="56" y="624"/>
                      <a:pt x="56" y="624"/>
                      <a:pt x="56" y="624"/>
                    </a:cubicBezTo>
                    <a:cubicBezTo>
                      <a:pt x="56" y="624"/>
                      <a:pt x="8" y="410"/>
                      <a:pt x="8" y="203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8" y="41"/>
                      <a:pt x="8" y="41"/>
                      <a:pt x="8" y="41"/>
                    </a:cubicBez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6" name="iṣḻîḋé">
                <a:extLst>
                  <a:ext uri="{FF2B5EF4-FFF2-40B4-BE49-F238E27FC236}">
                    <a16:creationId xmlns:a16="http://schemas.microsoft.com/office/drawing/2014/main" id="{C1D2D6C4-690A-4F94-95F9-2CC858E018F8}"/>
                  </a:ext>
                </a:extLst>
              </p:cNvPr>
              <p:cNvSpPr/>
              <p:nvPr/>
            </p:nvSpPr>
            <p:spPr bwMode="auto">
              <a:xfrm>
                <a:off x="9250920" y="5121319"/>
                <a:ext cx="134975" cy="544854"/>
              </a:xfrm>
              <a:custGeom>
                <a:avLst/>
                <a:gdLst>
                  <a:gd name="T0" fmla="*/ 126 w 157"/>
                  <a:gd name="T1" fmla="*/ 5 h 636"/>
                  <a:gd name="T2" fmla="*/ 120 w 157"/>
                  <a:gd name="T3" fmla="*/ 5 h 636"/>
                  <a:gd name="T4" fmla="*/ 119 w 157"/>
                  <a:gd name="T5" fmla="*/ 90 h 636"/>
                  <a:gd name="T6" fmla="*/ 116 w 157"/>
                  <a:gd name="T7" fmla="*/ 177 h 636"/>
                  <a:gd name="T8" fmla="*/ 139 w 157"/>
                  <a:gd name="T9" fmla="*/ 534 h 636"/>
                  <a:gd name="T10" fmla="*/ 146 w 157"/>
                  <a:gd name="T11" fmla="*/ 623 h 636"/>
                  <a:gd name="T12" fmla="*/ 146 w 157"/>
                  <a:gd name="T13" fmla="*/ 623 h 636"/>
                  <a:gd name="T14" fmla="*/ 147 w 157"/>
                  <a:gd name="T15" fmla="*/ 623 h 636"/>
                  <a:gd name="T16" fmla="*/ 146 w 157"/>
                  <a:gd name="T17" fmla="*/ 623 h 636"/>
                  <a:gd name="T18" fmla="*/ 146 w 157"/>
                  <a:gd name="T19" fmla="*/ 623 h 636"/>
                  <a:gd name="T20" fmla="*/ 147 w 157"/>
                  <a:gd name="T21" fmla="*/ 623 h 636"/>
                  <a:gd name="T22" fmla="*/ 146 w 157"/>
                  <a:gd name="T23" fmla="*/ 623 h 636"/>
                  <a:gd name="T24" fmla="*/ 152 w 157"/>
                  <a:gd name="T25" fmla="*/ 624 h 636"/>
                  <a:gd name="T26" fmla="*/ 151 w 157"/>
                  <a:gd name="T27" fmla="*/ 618 h 636"/>
                  <a:gd name="T28" fmla="*/ 108 w 157"/>
                  <a:gd name="T29" fmla="*/ 625 h 636"/>
                  <a:gd name="T30" fmla="*/ 62 w 157"/>
                  <a:gd name="T31" fmla="*/ 623 h 636"/>
                  <a:gd name="T32" fmla="*/ 61 w 157"/>
                  <a:gd name="T33" fmla="*/ 629 h 636"/>
                  <a:gd name="T34" fmla="*/ 67 w 157"/>
                  <a:gd name="T35" fmla="*/ 628 h 636"/>
                  <a:gd name="T36" fmla="*/ 66 w 157"/>
                  <a:gd name="T37" fmla="*/ 625 h 636"/>
                  <a:gd name="T38" fmla="*/ 18 w 157"/>
                  <a:gd name="T39" fmla="*/ 208 h 636"/>
                  <a:gd name="T40" fmla="*/ 18 w 157"/>
                  <a:gd name="T41" fmla="*/ 208 h 636"/>
                  <a:gd name="T42" fmla="*/ 11 w 157"/>
                  <a:gd name="T43" fmla="*/ 125 h 636"/>
                  <a:gd name="T44" fmla="*/ 18 w 157"/>
                  <a:gd name="T45" fmla="*/ 50 h 636"/>
                  <a:gd name="T46" fmla="*/ 128 w 157"/>
                  <a:gd name="T47" fmla="*/ 11 h 636"/>
                  <a:gd name="T48" fmla="*/ 126 w 157"/>
                  <a:gd name="T49" fmla="*/ 5 h 636"/>
                  <a:gd name="T50" fmla="*/ 120 w 157"/>
                  <a:gd name="T51" fmla="*/ 5 h 636"/>
                  <a:gd name="T52" fmla="*/ 126 w 157"/>
                  <a:gd name="T53" fmla="*/ 5 h 636"/>
                  <a:gd name="T54" fmla="*/ 124 w 157"/>
                  <a:gd name="T55" fmla="*/ 0 h 636"/>
                  <a:gd name="T56" fmla="*/ 11 w 157"/>
                  <a:gd name="T57" fmla="*/ 41 h 636"/>
                  <a:gd name="T58" fmla="*/ 7 w 157"/>
                  <a:gd name="T59" fmla="*/ 45 h 636"/>
                  <a:gd name="T60" fmla="*/ 0 w 157"/>
                  <a:gd name="T61" fmla="*/ 125 h 636"/>
                  <a:gd name="T62" fmla="*/ 0 w 157"/>
                  <a:gd name="T63" fmla="*/ 126 h 636"/>
                  <a:gd name="T64" fmla="*/ 7 w 157"/>
                  <a:gd name="T65" fmla="*/ 209 h 636"/>
                  <a:gd name="T66" fmla="*/ 13 w 157"/>
                  <a:gd name="T67" fmla="*/ 208 h 636"/>
                  <a:gd name="T68" fmla="*/ 7 w 157"/>
                  <a:gd name="T69" fmla="*/ 208 h 636"/>
                  <a:gd name="T70" fmla="*/ 56 w 157"/>
                  <a:gd name="T71" fmla="*/ 630 h 636"/>
                  <a:gd name="T72" fmla="*/ 61 w 157"/>
                  <a:gd name="T73" fmla="*/ 634 h 636"/>
                  <a:gd name="T74" fmla="*/ 108 w 157"/>
                  <a:gd name="T75" fmla="*/ 636 h 636"/>
                  <a:gd name="T76" fmla="*/ 109 w 157"/>
                  <a:gd name="T77" fmla="*/ 636 h 636"/>
                  <a:gd name="T78" fmla="*/ 152 w 157"/>
                  <a:gd name="T79" fmla="*/ 629 h 636"/>
                  <a:gd name="T80" fmla="*/ 157 w 157"/>
                  <a:gd name="T81" fmla="*/ 624 h 636"/>
                  <a:gd name="T82" fmla="*/ 157 w 157"/>
                  <a:gd name="T83" fmla="*/ 623 h 636"/>
                  <a:gd name="T84" fmla="*/ 150 w 157"/>
                  <a:gd name="T85" fmla="*/ 533 h 636"/>
                  <a:gd name="T86" fmla="*/ 127 w 157"/>
                  <a:gd name="T87" fmla="*/ 177 h 636"/>
                  <a:gd name="T88" fmla="*/ 129 w 157"/>
                  <a:gd name="T89" fmla="*/ 91 h 636"/>
                  <a:gd name="T90" fmla="*/ 131 w 157"/>
                  <a:gd name="T91" fmla="*/ 6 h 636"/>
                  <a:gd name="T92" fmla="*/ 129 w 157"/>
                  <a:gd name="T93" fmla="*/ 1 h 636"/>
                  <a:gd name="T94" fmla="*/ 124 w 157"/>
                  <a:gd name="T95" fmla="*/ 0 h 636"/>
                  <a:gd name="T96" fmla="*/ 126 w 157"/>
                  <a:gd name="T97" fmla="*/ 5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7" h="636">
                    <a:moveTo>
                      <a:pt x="126" y="5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19" y="36"/>
                      <a:pt x="120" y="66"/>
                      <a:pt x="119" y="90"/>
                    </a:cubicBezTo>
                    <a:cubicBezTo>
                      <a:pt x="117" y="118"/>
                      <a:pt x="116" y="147"/>
                      <a:pt x="116" y="177"/>
                    </a:cubicBezTo>
                    <a:cubicBezTo>
                      <a:pt x="116" y="314"/>
                      <a:pt x="133" y="468"/>
                      <a:pt x="139" y="534"/>
                    </a:cubicBezTo>
                    <a:cubicBezTo>
                      <a:pt x="146" y="608"/>
                      <a:pt x="146" y="622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47" y="623"/>
                      <a:pt x="147" y="623"/>
                      <a:pt x="147" y="623"/>
                    </a:cubicBezTo>
                    <a:cubicBezTo>
                      <a:pt x="146" y="623"/>
                      <a:pt x="146" y="623"/>
                      <a:pt x="146" y="623"/>
                    </a:cubicBezTo>
                    <a:cubicBezTo>
                      <a:pt x="152" y="624"/>
                      <a:pt x="152" y="624"/>
                      <a:pt x="152" y="624"/>
                    </a:cubicBezTo>
                    <a:cubicBezTo>
                      <a:pt x="151" y="618"/>
                      <a:pt x="151" y="618"/>
                      <a:pt x="151" y="618"/>
                    </a:cubicBezTo>
                    <a:cubicBezTo>
                      <a:pt x="108" y="625"/>
                      <a:pt x="108" y="625"/>
                      <a:pt x="108" y="625"/>
                    </a:cubicBezTo>
                    <a:cubicBezTo>
                      <a:pt x="62" y="623"/>
                      <a:pt x="62" y="623"/>
                      <a:pt x="62" y="623"/>
                    </a:cubicBezTo>
                    <a:cubicBezTo>
                      <a:pt x="61" y="629"/>
                      <a:pt x="61" y="629"/>
                      <a:pt x="61" y="629"/>
                    </a:cubicBezTo>
                    <a:cubicBezTo>
                      <a:pt x="67" y="628"/>
                      <a:pt x="67" y="628"/>
                      <a:pt x="67" y="628"/>
                    </a:cubicBezTo>
                    <a:cubicBezTo>
                      <a:pt x="67" y="628"/>
                      <a:pt x="67" y="627"/>
                      <a:pt x="66" y="625"/>
                    </a:cubicBezTo>
                    <a:cubicBezTo>
                      <a:pt x="61" y="601"/>
                      <a:pt x="18" y="401"/>
                      <a:pt x="18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8" y="43"/>
                      <a:pt x="7" y="4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7" y="209"/>
                      <a:pt x="7" y="209"/>
                      <a:pt x="7" y="209"/>
                    </a:cubicBezTo>
                    <a:cubicBezTo>
                      <a:pt x="13" y="208"/>
                      <a:pt x="13" y="208"/>
                      <a:pt x="13" y="208"/>
                    </a:cubicBezTo>
                    <a:cubicBezTo>
                      <a:pt x="7" y="208"/>
                      <a:pt x="7" y="208"/>
                      <a:pt x="7" y="208"/>
                    </a:cubicBezTo>
                    <a:cubicBezTo>
                      <a:pt x="7" y="416"/>
                      <a:pt x="56" y="630"/>
                      <a:pt x="56" y="630"/>
                    </a:cubicBezTo>
                    <a:cubicBezTo>
                      <a:pt x="57" y="632"/>
                      <a:pt x="59" y="634"/>
                      <a:pt x="61" y="634"/>
                    </a:cubicBezTo>
                    <a:cubicBezTo>
                      <a:pt x="108" y="636"/>
                      <a:pt x="108" y="636"/>
                      <a:pt x="108" y="636"/>
                    </a:cubicBezTo>
                    <a:cubicBezTo>
                      <a:pt x="109" y="636"/>
                      <a:pt x="109" y="636"/>
                      <a:pt x="109" y="636"/>
                    </a:cubicBezTo>
                    <a:cubicBezTo>
                      <a:pt x="152" y="629"/>
                      <a:pt x="152" y="629"/>
                      <a:pt x="152" y="629"/>
                    </a:cubicBezTo>
                    <a:cubicBezTo>
                      <a:pt x="155" y="629"/>
                      <a:pt x="157" y="626"/>
                      <a:pt x="157" y="624"/>
                    </a:cubicBezTo>
                    <a:cubicBezTo>
                      <a:pt x="157" y="623"/>
                      <a:pt x="157" y="623"/>
                      <a:pt x="157" y="623"/>
                    </a:cubicBezTo>
                    <a:cubicBezTo>
                      <a:pt x="157" y="621"/>
                      <a:pt x="157" y="607"/>
                      <a:pt x="150" y="533"/>
                    </a:cubicBezTo>
                    <a:cubicBezTo>
                      <a:pt x="144" y="467"/>
                      <a:pt x="127" y="313"/>
                      <a:pt x="127" y="177"/>
                    </a:cubicBezTo>
                    <a:cubicBezTo>
                      <a:pt x="127" y="147"/>
                      <a:pt x="128" y="118"/>
                      <a:pt x="129" y="91"/>
                    </a:cubicBezTo>
                    <a:cubicBezTo>
                      <a:pt x="131" y="66"/>
                      <a:pt x="130" y="36"/>
                      <a:pt x="131" y="6"/>
                    </a:cubicBezTo>
                    <a:cubicBezTo>
                      <a:pt x="131" y="4"/>
                      <a:pt x="131" y="2"/>
                      <a:pt x="129" y="1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6" y="5"/>
                      <a:pt x="126" y="5"/>
                      <a:pt x="126" y="5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7" name="íṡ1îḑe">
                <a:extLst>
                  <a:ext uri="{FF2B5EF4-FFF2-40B4-BE49-F238E27FC236}">
                    <a16:creationId xmlns:a16="http://schemas.microsoft.com/office/drawing/2014/main" id="{94EBB424-DD47-46C0-85D1-4D15B5AC8205}"/>
                  </a:ext>
                </a:extLst>
              </p:cNvPr>
              <p:cNvSpPr/>
              <p:nvPr/>
            </p:nvSpPr>
            <p:spPr bwMode="auto">
              <a:xfrm>
                <a:off x="9250920" y="4908743"/>
                <a:ext cx="66868" cy="52009"/>
              </a:xfrm>
              <a:custGeom>
                <a:avLst/>
                <a:gdLst>
                  <a:gd name="T0" fmla="*/ 0 w 78"/>
                  <a:gd name="T1" fmla="*/ 61 h 61"/>
                  <a:gd name="T2" fmla="*/ 28 w 78"/>
                  <a:gd name="T3" fmla="*/ 12 h 61"/>
                  <a:gd name="T4" fmla="*/ 60 w 78"/>
                  <a:gd name="T5" fmla="*/ 5 h 61"/>
                  <a:gd name="T6" fmla="*/ 51 w 78"/>
                  <a:gd name="T7" fmla="*/ 45 h 61"/>
                  <a:gd name="T8" fmla="*/ 3 w 78"/>
                  <a:gd name="T9" fmla="*/ 57 h 61"/>
                  <a:gd name="T10" fmla="*/ 0 w 78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1">
                    <a:moveTo>
                      <a:pt x="0" y="61"/>
                    </a:moveTo>
                    <a:cubicBezTo>
                      <a:pt x="6" y="38"/>
                      <a:pt x="18" y="14"/>
                      <a:pt x="28" y="12"/>
                    </a:cubicBezTo>
                    <a:cubicBezTo>
                      <a:pt x="28" y="12"/>
                      <a:pt x="41" y="10"/>
                      <a:pt x="60" y="5"/>
                    </a:cubicBezTo>
                    <a:cubicBezTo>
                      <a:pt x="78" y="0"/>
                      <a:pt x="51" y="45"/>
                      <a:pt x="51" y="45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1"/>
                      <a:pt x="0" y="61"/>
                      <a:pt x="0" y="61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8" name="ï$1îḓê">
                <a:extLst>
                  <a:ext uri="{FF2B5EF4-FFF2-40B4-BE49-F238E27FC236}">
                    <a16:creationId xmlns:a16="http://schemas.microsoft.com/office/drawing/2014/main" id="{5AE56C69-CF29-49B4-B94A-7D53836AC88B}"/>
                  </a:ext>
                </a:extLst>
              </p:cNvPr>
              <p:cNvSpPr/>
              <p:nvPr/>
            </p:nvSpPr>
            <p:spPr bwMode="auto">
              <a:xfrm>
                <a:off x="9245967" y="4907918"/>
                <a:ext cx="66868" cy="58200"/>
              </a:xfrm>
              <a:custGeom>
                <a:avLst/>
                <a:gdLst>
                  <a:gd name="T0" fmla="*/ 6 w 78"/>
                  <a:gd name="T1" fmla="*/ 62 h 68"/>
                  <a:gd name="T2" fmla="*/ 11 w 78"/>
                  <a:gd name="T3" fmla="*/ 63 h 68"/>
                  <a:gd name="T4" fmla="*/ 23 w 78"/>
                  <a:gd name="T5" fmla="*/ 32 h 68"/>
                  <a:gd name="T6" fmla="*/ 30 w 78"/>
                  <a:gd name="T7" fmla="*/ 22 h 68"/>
                  <a:gd name="T8" fmla="*/ 33 w 78"/>
                  <a:gd name="T9" fmla="*/ 20 h 68"/>
                  <a:gd name="T10" fmla="*/ 35 w 78"/>
                  <a:gd name="T11" fmla="*/ 19 h 68"/>
                  <a:gd name="T12" fmla="*/ 35 w 78"/>
                  <a:gd name="T13" fmla="*/ 19 h 68"/>
                  <a:gd name="T14" fmla="*/ 67 w 78"/>
                  <a:gd name="T15" fmla="*/ 11 h 68"/>
                  <a:gd name="T16" fmla="*/ 68 w 78"/>
                  <a:gd name="T17" fmla="*/ 11 h 68"/>
                  <a:gd name="T18" fmla="*/ 68 w 78"/>
                  <a:gd name="T19" fmla="*/ 11 h 68"/>
                  <a:gd name="T20" fmla="*/ 68 w 78"/>
                  <a:gd name="T21" fmla="*/ 9 h 68"/>
                  <a:gd name="T22" fmla="*/ 68 w 78"/>
                  <a:gd name="T23" fmla="*/ 11 h 68"/>
                  <a:gd name="T24" fmla="*/ 68 w 78"/>
                  <a:gd name="T25" fmla="*/ 11 h 68"/>
                  <a:gd name="T26" fmla="*/ 68 w 78"/>
                  <a:gd name="T27" fmla="*/ 9 h 68"/>
                  <a:gd name="T28" fmla="*/ 68 w 78"/>
                  <a:gd name="T29" fmla="*/ 11 h 68"/>
                  <a:gd name="T30" fmla="*/ 69 w 78"/>
                  <a:gd name="T31" fmla="*/ 9 h 68"/>
                  <a:gd name="T32" fmla="*/ 67 w 78"/>
                  <a:gd name="T33" fmla="*/ 10 h 68"/>
                  <a:gd name="T34" fmla="*/ 68 w 78"/>
                  <a:gd name="T35" fmla="*/ 11 h 68"/>
                  <a:gd name="T36" fmla="*/ 69 w 78"/>
                  <a:gd name="T37" fmla="*/ 9 h 68"/>
                  <a:gd name="T38" fmla="*/ 67 w 78"/>
                  <a:gd name="T39" fmla="*/ 10 h 68"/>
                  <a:gd name="T40" fmla="*/ 67 w 78"/>
                  <a:gd name="T41" fmla="*/ 10 h 68"/>
                  <a:gd name="T42" fmla="*/ 67 w 78"/>
                  <a:gd name="T43" fmla="*/ 10 h 68"/>
                  <a:gd name="T44" fmla="*/ 67 w 78"/>
                  <a:gd name="T45" fmla="*/ 10 h 68"/>
                  <a:gd name="T46" fmla="*/ 67 w 78"/>
                  <a:gd name="T47" fmla="*/ 10 h 68"/>
                  <a:gd name="T48" fmla="*/ 67 w 78"/>
                  <a:gd name="T49" fmla="*/ 10 h 68"/>
                  <a:gd name="T50" fmla="*/ 67 w 78"/>
                  <a:gd name="T51" fmla="*/ 10 h 68"/>
                  <a:gd name="T52" fmla="*/ 65 w 78"/>
                  <a:gd name="T53" fmla="*/ 19 h 68"/>
                  <a:gd name="T54" fmla="*/ 57 w 78"/>
                  <a:gd name="T55" fmla="*/ 35 h 68"/>
                  <a:gd name="T56" fmla="*/ 54 w 78"/>
                  <a:gd name="T57" fmla="*/ 41 h 68"/>
                  <a:gd name="T58" fmla="*/ 53 w 78"/>
                  <a:gd name="T59" fmla="*/ 43 h 68"/>
                  <a:gd name="T60" fmla="*/ 53 w 78"/>
                  <a:gd name="T61" fmla="*/ 44 h 68"/>
                  <a:gd name="T62" fmla="*/ 57 w 78"/>
                  <a:gd name="T63" fmla="*/ 46 h 68"/>
                  <a:gd name="T64" fmla="*/ 56 w 78"/>
                  <a:gd name="T65" fmla="*/ 41 h 68"/>
                  <a:gd name="T66" fmla="*/ 8 w 78"/>
                  <a:gd name="T67" fmla="*/ 52 h 68"/>
                  <a:gd name="T68" fmla="*/ 5 w 78"/>
                  <a:gd name="T69" fmla="*/ 54 h 68"/>
                  <a:gd name="T70" fmla="*/ 2 w 78"/>
                  <a:gd name="T71" fmla="*/ 58 h 68"/>
                  <a:gd name="T72" fmla="*/ 6 w 78"/>
                  <a:gd name="T73" fmla="*/ 62 h 68"/>
                  <a:gd name="T74" fmla="*/ 11 w 78"/>
                  <a:gd name="T75" fmla="*/ 63 h 68"/>
                  <a:gd name="T76" fmla="*/ 6 w 78"/>
                  <a:gd name="T77" fmla="*/ 62 h 68"/>
                  <a:gd name="T78" fmla="*/ 10 w 78"/>
                  <a:gd name="T79" fmla="*/ 65 h 68"/>
                  <a:gd name="T80" fmla="*/ 12 w 78"/>
                  <a:gd name="T81" fmla="*/ 63 h 68"/>
                  <a:gd name="T82" fmla="*/ 59 w 78"/>
                  <a:gd name="T83" fmla="*/ 52 h 68"/>
                  <a:gd name="T84" fmla="*/ 62 w 78"/>
                  <a:gd name="T85" fmla="*/ 49 h 68"/>
                  <a:gd name="T86" fmla="*/ 70 w 78"/>
                  <a:gd name="T87" fmla="*/ 35 h 68"/>
                  <a:gd name="T88" fmla="*/ 75 w 78"/>
                  <a:gd name="T89" fmla="*/ 22 h 68"/>
                  <a:gd name="T90" fmla="*/ 78 w 78"/>
                  <a:gd name="T91" fmla="*/ 10 h 68"/>
                  <a:gd name="T92" fmla="*/ 76 w 78"/>
                  <a:gd name="T93" fmla="*/ 4 h 68"/>
                  <a:gd name="T94" fmla="*/ 72 w 78"/>
                  <a:gd name="T95" fmla="*/ 1 h 68"/>
                  <a:gd name="T96" fmla="*/ 68 w 78"/>
                  <a:gd name="T97" fmla="*/ 0 h 68"/>
                  <a:gd name="T98" fmla="*/ 64 w 78"/>
                  <a:gd name="T99" fmla="*/ 1 h 68"/>
                  <a:gd name="T100" fmla="*/ 42 w 78"/>
                  <a:gd name="T101" fmla="*/ 6 h 68"/>
                  <a:gd name="T102" fmla="*/ 35 w 78"/>
                  <a:gd name="T103" fmla="*/ 8 h 68"/>
                  <a:gd name="T104" fmla="*/ 33 w 78"/>
                  <a:gd name="T105" fmla="*/ 8 h 68"/>
                  <a:gd name="T106" fmla="*/ 33 w 78"/>
                  <a:gd name="T107" fmla="*/ 8 h 68"/>
                  <a:gd name="T108" fmla="*/ 33 w 78"/>
                  <a:gd name="T109" fmla="*/ 8 h 68"/>
                  <a:gd name="T110" fmla="*/ 27 w 78"/>
                  <a:gd name="T111" fmla="*/ 10 h 68"/>
                  <a:gd name="T112" fmla="*/ 19 w 78"/>
                  <a:gd name="T113" fmla="*/ 19 h 68"/>
                  <a:gd name="T114" fmla="*/ 8 w 78"/>
                  <a:gd name="T115" fmla="*/ 38 h 68"/>
                  <a:gd name="T116" fmla="*/ 0 w 78"/>
                  <a:gd name="T117" fmla="*/ 60 h 68"/>
                  <a:gd name="T118" fmla="*/ 3 w 78"/>
                  <a:gd name="T119" fmla="*/ 67 h 68"/>
                  <a:gd name="T120" fmla="*/ 10 w 78"/>
                  <a:gd name="T121" fmla="*/ 65 h 68"/>
                  <a:gd name="T122" fmla="*/ 6 w 78"/>
                  <a:gd name="T123" fmla="*/ 6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8">
                    <a:moveTo>
                      <a:pt x="6" y="62"/>
                    </a:move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52"/>
                      <a:pt x="18" y="41"/>
                      <a:pt x="23" y="32"/>
                    </a:cubicBezTo>
                    <a:cubicBezTo>
                      <a:pt x="26" y="28"/>
                      <a:pt x="28" y="25"/>
                      <a:pt x="30" y="22"/>
                    </a:cubicBezTo>
                    <a:cubicBezTo>
                      <a:pt x="31" y="21"/>
                      <a:pt x="32" y="20"/>
                      <a:pt x="33" y="20"/>
                    </a:cubicBezTo>
                    <a:cubicBezTo>
                      <a:pt x="34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49" y="16"/>
                      <a:pt x="67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1"/>
                      <a:pt x="68" y="11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12"/>
                      <a:pt x="66" y="15"/>
                      <a:pt x="65" y="19"/>
                    </a:cubicBezTo>
                    <a:cubicBezTo>
                      <a:pt x="63" y="24"/>
                      <a:pt x="60" y="30"/>
                      <a:pt x="57" y="35"/>
                    </a:cubicBezTo>
                    <a:cubicBezTo>
                      <a:pt x="56" y="38"/>
                      <a:pt x="55" y="40"/>
                      <a:pt x="54" y="41"/>
                    </a:cubicBezTo>
                    <a:cubicBezTo>
                      <a:pt x="53" y="42"/>
                      <a:pt x="53" y="43"/>
                      <a:pt x="53" y="43"/>
                    </a:cubicBezTo>
                    <a:cubicBezTo>
                      <a:pt x="53" y="43"/>
                      <a:pt x="53" y="44"/>
                      <a:pt x="53" y="44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3"/>
                      <a:pt x="6" y="53"/>
                      <a:pt x="5" y="54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60" y="51"/>
                      <a:pt x="61" y="51"/>
                      <a:pt x="62" y="49"/>
                    </a:cubicBezTo>
                    <a:cubicBezTo>
                      <a:pt x="62" y="49"/>
                      <a:pt x="66" y="43"/>
                      <a:pt x="70" y="35"/>
                    </a:cubicBezTo>
                    <a:cubicBezTo>
                      <a:pt x="72" y="31"/>
                      <a:pt x="74" y="27"/>
                      <a:pt x="75" y="22"/>
                    </a:cubicBezTo>
                    <a:cubicBezTo>
                      <a:pt x="77" y="18"/>
                      <a:pt x="78" y="14"/>
                      <a:pt x="78" y="10"/>
                    </a:cubicBezTo>
                    <a:cubicBezTo>
                      <a:pt x="78" y="8"/>
                      <a:pt x="77" y="6"/>
                      <a:pt x="76" y="4"/>
                    </a:cubicBezTo>
                    <a:cubicBezTo>
                      <a:pt x="75" y="2"/>
                      <a:pt x="74" y="1"/>
                      <a:pt x="72" y="1"/>
                    </a:cubicBezTo>
                    <a:cubicBezTo>
                      <a:pt x="71" y="0"/>
                      <a:pt x="70" y="0"/>
                      <a:pt x="68" y="0"/>
                    </a:cubicBezTo>
                    <a:cubicBezTo>
                      <a:pt x="67" y="0"/>
                      <a:pt x="66" y="0"/>
                      <a:pt x="64" y="1"/>
                    </a:cubicBezTo>
                    <a:cubicBezTo>
                      <a:pt x="55" y="3"/>
                      <a:pt x="47" y="5"/>
                      <a:pt x="42" y="6"/>
                    </a:cubicBezTo>
                    <a:cubicBezTo>
                      <a:pt x="39" y="7"/>
                      <a:pt x="37" y="7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1" y="8"/>
                      <a:pt x="29" y="9"/>
                      <a:pt x="27" y="10"/>
                    </a:cubicBezTo>
                    <a:cubicBezTo>
                      <a:pt x="24" y="13"/>
                      <a:pt x="21" y="15"/>
                      <a:pt x="19" y="19"/>
                    </a:cubicBezTo>
                    <a:cubicBezTo>
                      <a:pt x="15" y="24"/>
                      <a:pt x="12" y="30"/>
                      <a:pt x="8" y="38"/>
                    </a:cubicBezTo>
                    <a:cubicBezTo>
                      <a:pt x="5" y="45"/>
                      <a:pt x="2" y="53"/>
                      <a:pt x="0" y="60"/>
                    </a:cubicBezTo>
                    <a:cubicBezTo>
                      <a:pt x="0" y="63"/>
                      <a:pt x="1" y="66"/>
                      <a:pt x="3" y="67"/>
                    </a:cubicBezTo>
                    <a:cubicBezTo>
                      <a:pt x="6" y="68"/>
                      <a:pt x="8" y="67"/>
                      <a:pt x="10" y="65"/>
                    </a:cubicBezTo>
                    <a:cubicBezTo>
                      <a:pt x="6" y="62"/>
                      <a:pt x="6" y="62"/>
                      <a:pt x="6" y="62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9" name="íṥḷïḍe">
                <a:extLst>
                  <a:ext uri="{FF2B5EF4-FFF2-40B4-BE49-F238E27FC236}">
                    <a16:creationId xmlns:a16="http://schemas.microsoft.com/office/drawing/2014/main" id="{9DECE327-0A8F-4CF4-A440-50EB471FFAE1}"/>
                  </a:ext>
                </a:extLst>
              </p:cNvPr>
              <p:cNvSpPr/>
              <p:nvPr/>
            </p:nvSpPr>
            <p:spPr bwMode="auto">
              <a:xfrm>
                <a:off x="9270733" y="4906266"/>
                <a:ext cx="88332" cy="44579"/>
              </a:xfrm>
              <a:custGeom>
                <a:avLst/>
                <a:gdLst>
                  <a:gd name="T0" fmla="*/ 103 w 103"/>
                  <a:gd name="T1" fmla="*/ 44 h 52"/>
                  <a:gd name="T2" fmla="*/ 71 w 103"/>
                  <a:gd name="T3" fmla="*/ 0 h 52"/>
                  <a:gd name="T4" fmla="*/ 32 w 103"/>
                  <a:gd name="T5" fmla="*/ 9 h 52"/>
                  <a:gd name="T6" fmla="*/ 0 w 103"/>
                  <a:gd name="T7" fmla="*/ 52 h 52"/>
                  <a:gd name="T8" fmla="*/ 103 w 103"/>
                  <a:gd name="T9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2">
                    <a:moveTo>
                      <a:pt x="103" y="44"/>
                    </a:moveTo>
                    <a:cubicBezTo>
                      <a:pt x="102" y="4"/>
                      <a:pt x="71" y="0"/>
                      <a:pt x="71" y="0"/>
                    </a:cubicBezTo>
                    <a:cubicBezTo>
                      <a:pt x="71" y="0"/>
                      <a:pt x="55" y="0"/>
                      <a:pt x="32" y="9"/>
                    </a:cubicBezTo>
                    <a:cubicBezTo>
                      <a:pt x="10" y="19"/>
                      <a:pt x="0" y="52"/>
                      <a:pt x="0" y="52"/>
                    </a:cubicBezTo>
                    <a:cubicBezTo>
                      <a:pt x="103" y="44"/>
                      <a:pt x="103" y="44"/>
                      <a:pt x="103" y="44"/>
                    </a:cubicBezTo>
                  </a:path>
                </a:pathLst>
              </a:custGeom>
              <a:solidFill>
                <a:srgbClr val="2C41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0" name="ï$ľïḋé">
                <a:extLst>
                  <a:ext uri="{FF2B5EF4-FFF2-40B4-BE49-F238E27FC236}">
                    <a16:creationId xmlns:a16="http://schemas.microsoft.com/office/drawing/2014/main" id="{66DA1371-FC16-40EE-9BEF-BCC83FDD6DD8}"/>
                  </a:ext>
                </a:extLst>
              </p:cNvPr>
              <p:cNvSpPr/>
              <p:nvPr/>
            </p:nvSpPr>
            <p:spPr bwMode="auto">
              <a:xfrm>
                <a:off x="9266605" y="4900901"/>
                <a:ext cx="97826" cy="54073"/>
              </a:xfrm>
              <a:custGeom>
                <a:avLst/>
                <a:gdLst>
                  <a:gd name="T0" fmla="*/ 108 w 114"/>
                  <a:gd name="T1" fmla="*/ 50 h 63"/>
                  <a:gd name="T2" fmla="*/ 114 w 114"/>
                  <a:gd name="T3" fmla="*/ 50 h 63"/>
                  <a:gd name="T4" fmla="*/ 107 w 114"/>
                  <a:gd name="T5" fmla="*/ 24 h 63"/>
                  <a:gd name="T6" fmla="*/ 88 w 114"/>
                  <a:gd name="T7" fmla="*/ 4 h 63"/>
                  <a:gd name="T8" fmla="*/ 77 w 114"/>
                  <a:gd name="T9" fmla="*/ 0 h 63"/>
                  <a:gd name="T10" fmla="*/ 76 w 114"/>
                  <a:gd name="T11" fmla="*/ 0 h 63"/>
                  <a:gd name="T12" fmla="*/ 35 w 114"/>
                  <a:gd name="T13" fmla="*/ 10 h 63"/>
                  <a:gd name="T14" fmla="*/ 19 w 114"/>
                  <a:gd name="T15" fmla="*/ 22 h 63"/>
                  <a:gd name="T16" fmla="*/ 4 w 114"/>
                  <a:gd name="T17" fmla="*/ 45 h 63"/>
                  <a:gd name="T18" fmla="*/ 0 w 114"/>
                  <a:gd name="T19" fmla="*/ 56 h 63"/>
                  <a:gd name="T20" fmla="*/ 1 w 114"/>
                  <a:gd name="T21" fmla="*/ 61 h 63"/>
                  <a:gd name="T22" fmla="*/ 6 w 114"/>
                  <a:gd name="T23" fmla="*/ 63 h 63"/>
                  <a:gd name="T24" fmla="*/ 109 w 114"/>
                  <a:gd name="T25" fmla="*/ 56 h 63"/>
                  <a:gd name="T26" fmla="*/ 114 w 114"/>
                  <a:gd name="T27" fmla="*/ 50 h 63"/>
                  <a:gd name="T28" fmla="*/ 108 w 114"/>
                  <a:gd name="T29" fmla="*/ 50 h 63"/>
                  <a:gd name="T30" fmla="*/ 108 w 114"/>
                  <a:gd name="T31" fmla="*/ 45 h 63"/>
                  <a:gd name="T32" fmla="*/ 5 w 114"/>
                  <a:gd name="T33" fmla="*/ 52 h 63"/>
                  <a:gd name="T34" fmla="*/ 5 w 114"/>
                  <a:gd name="T35" fmla="*/ 58 h 63"/>
                  <a:gd name="T36" fmla="*/ 11 w 114"/>
                  <a:gd name="T37" fmla="*/ 59 h 63"/>
                  <a:gd name="T38" fmla="*/ 11 w 114"/>
                  <a:gd name="T39" fmla="*/ 59 h 63"/>
                  <a:gd name="T40" fmla="*/ 18 w 114"/>
                  <a:gd name="T41" fmla="*/ 42 h 63"/>
                  <a:gd name="T42" fmla="*/ 27 w 114"/>
                  <a:gd name="T43" fmla="*/ 29 h 63"/>
                  <a:gd name="T44" fmla="*/ 39 w 114"/>
                  <a:gd name="T45" fmla="*/ 20 h 63"/>
                  <a:gd name="T46" fmla="*/ 66 w 114"/>
                  <a:gd name="T47" fmla="*/ 12 h 63"/>
                  <a:gd name="T48" fmla="*/ 74 w 114"/>
                  <a:gd name="T49" fmla="*/ 11 h 63"/>
                  <a:gd name="T50" fmla="*/ 76 w 114"/>
                  <a:gd name="T51" fmla="*/ 11 h 63"/>
                  <a:gd name="T52" fmla="*/ 76 w 114"/>
                  <a:gd name="T53" fmla="*/ 11 h 63"/>
                  <a:gd name="T54" fmla="*/ 76 w 114"/>
                  <a:gd name="T55" fmla="*/ 11 h 63"/>
                  <a:gd name="T56" fmla="*/ 76 w 114"/>
                  <a:gd name="T57" fmla="*/ 11 h 63"/>
                  <a:gd name="T58" fmla="*/ 76 w 114"/>
                  <a:gd name="T59" fmla="*/ 11 h 63"/>
                  <a:gd name="T60" fmla="*/ 76 w 114"/>
                  <a:gd name="T61" fmla="*/ 11 h 63"/>
                  <a:gd name="T62" fmla="*/ 76 w 114"/>
                  <a:gd name="T63" fmla="*/ 11 h 63"/>
                  <a:gd name="T64" fmla="*/ 76 w 114"/>
                  <a:gd name="T65" fmla="*/ 11 h 63"/>
                  <a:gd name="T66" fmla="*/ 76 w 114"/>
                  <a:gd name="T67" fmla="*/ 6 h 63"/>
                  <a:gd name="T68" fmla="*/ 75 w 114"/>
                  <a:gd name="T69" fmla="*/ 11 h 63"/>
                  <a:gd name="T70" fmla="*/ 76 w 114"/>
                  <a:gd name="T71" fmla="*/ 8 h 63"/>
                  <a:gd name="T72" fmla="*/ 75 w 114"/>
                  <a:gd name="T73" fmla="*/ 11 h 63"/>
                  <a:gd name="T74" fmla="*/ 75 w 114"/>
                  <a:gd name="T75" fmla="*/ 11 h 63"/>
                  <a:gd name="T76" fmla="*/ 76 w 114"/>
                  <a:gd name="T77" fmla="*/ 8 h 63"/>
                  <a:gd name="T78" fmla="*/ 75 w 114"/>
                  <a:gd name="T79" fmla="*/ 11 h 63"/>
                  <a:gd name="T80" fmla="*/ 75 w 114"/>
                  <a:gd name="T81" fmla="*/ 11 h 63"/>
                  <a:gd name="T82" fmla="*/ 90 w 114"/>
                  <a:gd name="T83" fmla="*/ 18 h 63"/>
                  <a:gd name="T84" fmla="*/ 98 w 114"/>
                  <a:gd name="T85" fmla="*/ 30 h 63"/>
                  <a:gd name="T86" fmla="*/ 103 w 114"/>
                  <a:gd name="T87" fmla="*/ 50 h 63"/>
                  <a:gd name="T88" fmla="*/ 108 w 114"/>
                  <a:gd name="T89" fmla="*/ 50 h 63"/>
                  <a:gd name="T90" fmla="*/ 108 w 114"/>
                  <a:gd name="T91" fmla="*/ 45 h 63"/>
                  <a:gd name="T92" fmla="*/ 108 w 114"/>
                  <a:gd name="T93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63">
                    <a:moveTo>
                      <a:pt x="108" y="50"/>
                    </a:moveTo>
                    <a:cubicBezTo>
                      <a:pt x="114" y="50"/>
                      <a:pt x="114" y="50"/>
                      <a:pt x="114" y="50"/>
                    </a:cubicBezTo>
                    <a:cubicBezTo>
                      <a:pt x="113" y="39"/>
                      <a:pt x="111" y="31"/>
                      <a:pt x="107" y="24"/>
                    </a:cubicBezTo>
                    <a:cubicBezTo>
                      <a:pt x="102" y="14"/>
                      <a:pt x="95" y="8"/>
                      <a:pt x="88" y="4"/>
                    </a:cubicBezTo>
                    <a:cubicBezTo>
                      <a:pt x="82" y="1"/>
                      <a:pt x="77" y="0"/>
                      <a:pt x="77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5" y="0"/>
                      <a:pt x="58" y="0"/>
                      <a:pt x="35" y="10"/>
                    </a:cubicBezTo>
                    <a:cubicBezTo>
                      <a:pt x="28" y="13"/>
                      <a:pt x="23" y="18"/>
                      <a:pt x="19" y="22"/>
                    </a:cubicBezTo>
                    <a:cubicBezTo>
                      <a:pt x="12" y="30"/>
                      <a:pt x="7" y="38"/>
                      <a:pt x="4" y="45"/>
                    </a:cubicBezTo>
                    <a:cubicBezTo>
                      <a:pt x="1" y="51"/>
                      <a:pt x="0" y="56"/>
                      <a:pt x="0" y="56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2" y="63"/>
                      <a:pt x="4" y="63"/>
                      <a:pt x="6" y="63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2" y="55"/>
                      <a:pt x="114" y="53"/>
                      <a:pt x="114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11" y="58"/>
                      <a:pt x="13" y="51"/>
                      <a:pt x="18" y="42"/>
                    </a:cubicBezTo>
                    <a:cubicBezTo>
                      <a:pt x="20" y="38"/>
                      <a:pt x="23" y="33"/>
                      <a:pt x="27" y="29"/>
                    </a:cubicBezTo>
                    <a:cubicBezTo>
                      <a:pt x="31" y="26"/>
                      <a:pt x="35" y="22"/>
                      <a:pt x="39" y="20"/>
                    </a:cubicBezTo>
                    <a:cubicBezTo>
                      <a:pt x="50" y="16"/>
                      <a:pt x="59" y="14"/>
                      <a:pt x="66" y="12"/>
                    </a:cubicBezTo>
                    <a:cubicBezTo>
                      <a:pt x="69" y="12"/>
                      <a:pt x="72" y="11"/>
                      <a:pt x="74" y="11"/>
                    </a:cubicBezTo>
                    <a:cubicBezTo>
                      <a:pt x="74" y="11"/>
                      <a:pt x="75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7" y="11"/>
                      <a:pt x="83" y="13"/>
                      <a:pt x="90" y="18"/>
                    </a:cubicBezTo>
                    <a:cubicBezTo>
                      <a:pt x="93" y="21"/>
                      <a:pt x="96" y="25"/>
                      <a:pt x="98" y="30"/>
                    </a:cubicBezTo>
                    <a:cubicBezTo>
                      <a:pt x="101" y="35"/>
                      <a:pt x="103" y="42"/>
                      <a:pt x="103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08" y="50"/>
                      <a:pt x="108" y="50"/>
                      <a:pt x="108" y="5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1" name="ísľíďe">
                <a:extLst>
                  <a:ext uri="{FF2B5EF4-FFF2-40B4-BE49-F238E27FC236}">
                    <a16:creationId xmlns:a16="http://schemas.microsoft.com/office/drawing/2014/main" id="{9D0F7213-F65B-4F8A-B405-40CFBB598657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10319" cy="10319"/>
              </a:xfrm>
              <a:prstGeom prst="ellipse">
                <a:avLst/>
              </a:pr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2" name="ïšḷïḍe">
                <a:extLst>
                  <a:ext uri="{FF2B5EF4-FFF2-40B4-BE49-F238E27FC236}">
                    <a16:creationId xmlns:a16="http://schemas.microsoft.com/office/drawing/2014/main" id="{D92CBB10-B423-474B-8CEE-8E2306E22530}"/>
                  </a:ext>
                </a:extLst>
              </p:cNvPr>
              <p:cNvSpPr/>
              <p:nvPr/>
            </p:nvSpPr>
            <p:spPr bwMode="auto">
              <a:xfrm>
                <a:off x="9262067" y="4794819"/>
                <a:ext cx="16511" cy="13622"/>
              </a:xfrm>
              <a:custGeom>
                <a:avLst/>
                <a:gdLst>
                  <a:gd name="T0" fmla="*/ 7 w 19"/>
                  <a:gd name="T1" fmla="*/ 2 h 16"/>
                  <a:gd name="T2" fmla="*/ 17 w 19"/>
                  <a:gd name="T3" fmla="*/ 9 h 16"/>
                  <a:gd name="T4" fmla="*/ 18 w 19"/>
                  <a:gd name="T5" fmla="*/ 14 h 16"/>
                  <a:gd name="T6" fmla="*/ 14 w 19"/>
                  <a:gd name="T7" fmla="*/ 15 h 16"/>
                  <a:gd name="T8" fmla="*/ 3 w 19"/>
                  <a:gd name="T9" fmla="*/ 8 h 16"/>
                  <a:gd name="T10" fmla="*/ 7 w 19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6">
                    <a:moveTo>
                      <a:pt x="7" y="2"/>
                    </a:moveTo>
                    <a:cubicBezTo>
                      <a:pt x="10" y="4"/>
                      <a:pt x="14" y="7"/>
                      <a:pt x="17" y="9"/>
                    </a:cubicBezTo>
                    <a:cubicBezTo>
                      <a:pt x="19" y="10"/>
                      <a:pt x="19" y="12"/>
                      <a:pt x="18" y="14"/>
                    </a:cubicBezTo>
                    <a:cubicBezTo>
                      <a:pt x="18" y="15"/>
                      <a:pt x="15" y="16"/>
                      <a:pt x="14" y="15"/>
                    </a:cubicBezTo>
                    <a:cubicBezTo>
                      <a:pt x="11" y="12"/>
                      <a:pt x="7" y="10"/>
                      <a:pt x="3" y="8"/>
                    </a:cubicBezTo>
                    <a:cubicBezTo>
                      <a:pt x="0" y="5"/>
                      <a:pt x="3" y="0"/>
                      <a:pt x="7" y="2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3" name="î$1iḍê">
                <a:extLst>
                  <a:ext uri="{FF2B5EF4-FFF2-40B4-BE49-F238E27FC236}">
                    <a16:creationId xmlns:a16="http://schemas.microsoft.com/office/drawing/2014/main" id="{EB15EA15-832A-4F77-8B7E-C058CA936E7A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71409" cy="141992"/>
              </a:xfrm>
              <a:custGeom>
                <a:avLst/>
                <a:gdLst>
                  <a:gd name="T0" fmla="*/ 42 w 83"/>
                  <a:gd name="T1" fmla="*/ 0 h 166"/>
                  <a:gd name="T2" fmla="*/ 20 w 83"/>
                  <a:gd name="T3" fmla="*/ 40 h 166"/>
                  <a:gd name="T4" fmla="*/ 0 w 83"/>
                  <a:gd name="T5" fmla="*/ 58 h 166"/>
                  <a:gd name="T6" fmla="*/ 0 w 83"/>
                  <a:gd name="T7" fmla="*/ 59 h 166"/>
                  <a:gd name="T8" fmla="*/ 13 w 83"/>
                  <a:gd name="T9" fmla="*/ 71 h 166"/>
                  <a:gd name="T10" fmla="*/ 13 w 83"/>
                  <a:gd name="T11" fmla="*/ 71 h 166"/>
                  <a:gd name="T12" fmla="*/ 13 w 83"/>
                  <a:gd name="T13" fmla="*/ 71 h 166"/>
                  <a:gd name="T14" fmla="*/ 10 w 83"/>
                  <a:gd name="T15" fmla="*/ 98 h 166"/>
                  <a:gd name="T16" fmla="*/ 18 w 83"/>
                  <a:gd name="T17" fmla="*/ 133 h 166"/>
                  <a:gd name="T18" fmla="*/ 19 w 83"/>
                  <a:gd name="T19" fmla="*/ 134 h 166"/>
                  <a:gd name="T20" fmla="*/ 36 w 83"/>
                  <a:gd name="T21" fmla="*/ 144 h 166"/>
                  <a:gd name="T22" fmla="*/ 46 w 83"/>
                  <a:gd name="T23" fmla="*/ 145 h 166"/>
                  <a:gd name="T24" fmla="*/ 55 w 83"/>
                  <a:gd name="T25" fmla="*/ 144 h 166"/>
                  <a:gd name="T26" fmla="*/ 55 w 83"/>
                  <a:gd name="T27" fmla="*/ 144 h 166"/>
                  <a:gd name="T28" fmla="*/ 55 w 83"/>
                  <a:gd name="T29" fmla="*/ 144 h 166"/>
                  <a:gd name="T30" fmla="*/ 52 w 83"/>
                  <a:gd name="T31" fmla="*/ 166 h 166"/>
                  <a:gd name="T32" fmla="*/ 52 w 83"/>
                  <a:gd name="T33" fmla="*/ 166 h 166"/>
                  <a:gd name="T34" fmla="*/ 59 w 83"/>
                  <a:gd name="T35" fmla="*/ 164 h 166"/>
                  <a:gd name="T36" fmla="*/ 78 w 83"/>
                  <a:gd name="T37" fmla="*/ 159 h 166"/>
                  <a:gd name="T38" fmla="*/ 83 w 83"/>
                  <a:gd name="T39" fmla="*/ 158 h 166"/>
                  <a:gd name="T40" fmla="*/ 82 w 83"/>
                  <a:gd name="T41" fmla="*/ 135 h 166"/>
                  <a:gd name="T42" fmla="*/ 71 w 83"/>
                  <a:gd name="T43" fmla="*/ 136 h 166"/>
                  <a:gd name="T44" fmla="*/ 34 w 83"/>
                  <a:gd name="T45" fmla="*/ 101 h 166"/>
                  <a:gd name="T46" fmla="*/ 39 w 83"/>
                  <a:gd name="T47" fmla="*/ 54 h 166"/>
                  <a:gd name="T48" fmla="*/ 35 w 83"/>
                  <a:gd name="T49" fmla="*/ 48 h 166"/>
                  <a:gd name="T50" fmla="*/ 41 w 83"/>
                  <a:gd name="T51" fmla="*/ 42 h 166"/>
                  <a:gd name="T52" fmla="*/ 44 w 83"/>
                  <a:gd name="T53" fmla="*/ 42 h 166"/>
                  <a:gd name="T54" fmla="*/ 46 w 83"/>
                  <a:gd name="T55" fmla="*/ 38 h 166"/>
                  <a:gd name="T56" fmla="*/ 39 w 83"/>
                  <a:gd name="T57" fmla="*/ 34 h 166"/>
                  <a:gd name="T58" fmla="*/ 41 w 83"/>
                  <a:gd name="T59" fmla="*/ 27 h 166"/>
                  <a:gd name="T60" fmla="*/ 43 w 83"/>
                  <a:gd name="T61" fmla="*/ 28 h 166"/>
                  <a:gd name="T62" fmla="*/ 49 w 83"/>
                  <a:gd name="T63" fmla="*/ 32 h 166"/>
                  <a:gd name="T64" fmla="*/ 62 w 83"/>
                  <a:gd name="T65" fmla="*/ 10 h 166"/>
                  <a:gd name="T66" fmla="*/ 42 w 83"/>
                  <a:gd name="T67" fmla="*/ 0 h 166"/>
                  <a:gd name="T68" fmla="*/ 42 w 83"/>
                  <a:gd name="T69" fmla="*/ 0 h 166"/>
                  <a:gd name="T70" fmla="*/ 42 w 83"/>
                  <a:gd name="T71" fmla="*/ 0 h 166"/>
                  <a:gd name="T72" fmla="*/ 42 w 83"/>
                  <a:gd name="T7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166"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66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110"/>
                      <a:pt x="12" y="124"/>
                      <a:pt x="18" y="133"/>
                    </a:cubicBezTo>
                    <a:cubicBezTo>
                      <a:pt x="19" y="133"/>
                      <a:pt x="19" y="134"/>
                      <a:pt x="19" y="134"/>
                    </a:cubicBezTo>
                    <a:cubicBezTo>
                      <a:pt x="23" y="140"/>
                      <a:pt x="30" y="142"/>
                      <a:pt x="36" y="144"/>
                    </a:cubicBezTo>
                    <a:cubicBezTo>
                      <a:pt x="39" y="145"/>
                      <a:pt x="43" y="145"/>
                      <a:pt x="46" y="145"/>
                    </a:cubicBezTo>
                    <a:cubicBezTo>
                      <a:pt x="51" y="145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4" y="165"/>
                      <a:pt x="56" y="165"/>
                      <a:pt x="59" y="164"/>
                    </a:cubicBezTo>
                    <a:cubicBezTo>
                      <a:pt x="64" y="163"/>
                      <a:pt x="70" y="161"/>
                      <a:pt x="78" y="159"/>
                    </a:cubicBezTo>
                    <a:cubicBezTo>
                      <a:pt x="80" y="159"/>
                      <a:pt x="82" y="158"/>
                      <a:pt x="83" y="158"/>
                    </a:cubicBezTo>
                    <a:cubicBezTo>
                      <a:pt x="82" y="135"/>
                      <a:pt x="82" y="135"/>
                      <a:pt x="82" y="135"/>
                    </a:cubicBezTo>
                    <a:cubicBezTo>
                      <a:pt x="82" y="135"/>
                      <a:pt x="77" y="136"/>
                      <a:pt x="71" y="136"/>
                    </a:cubicBezTo>
                    <a:cubicBezTo>
                      <a:pt x="56" y="136"/>
                      <a:pt x="33" y="132"/>
                      <a:pt x="34" y="101"/>
                    </a:cubicBezTo>
                    <a:cubicBezTo>
                      <a:pt x="34" y="80"/>
                      <a:pt x="35" y="66"/>
                      <a:pt x="39" y="54"/>
                    </a:cubicBezTo>
                    <a:cubicBezTo>
                      <a:pt x="37" y="53"/>
                      <a:pt x="35" y="51"/>
                      <a:pt x="35" y="48"/>
                    </a:cubicBezTo>
                    <a:cubicBezTo>
                      <a:pt x="35" y="44"/>
                      <a:pt x="38" y="42"/>
                      <a:pt x="41" y="42"/>
                    </a:cubicBezTo>
                    <a:cubicBezTo>
                      <a:pt x="42" y="42"/>
                      <a:pt x="43" y="42"/>
                      <a:pt x="44" y="42"/>
                    </a:cubicBezTo>
                    <a:cubicBezTo>
                      <a:pt x="44" y="41"/>
                      <a:pt x="45" y="39"/>
                      <a:pt x="46" y="38"/>
                    </a:cubicBezTo>
                    <a:cubicBezTo>
                      <a:pt x="44" y="36"/>
                      <a:pt x="42" y="35"/>
                      <a:pt x="39" y="34"/>
                    </a:cubicBezTo>
                    <a:cubicBezTo>
                      <a:pt x="36" y="32"/>
                      <a:pt x="38" y="27"/>
                      <a:pt x="41" y="27"/>
                    </a:cubicBezTo>
                    <a:cubicBezTo>
                      <a:pt x="42" y="27"/>
                      <a:pt x="42" y="28"/>
                      <a:pt x="43" y="28"/>
                    </a:cubicBezTo>
                    <a:cubicBezTo>
                      <a:pt x="45" y="29"/>
                      <a:pt x="47" y="31"/>
                      <a:pt x="49" y="32"/>
                    </a:cubicBezTo>
                    <a:cubicBezTo>
                      <a:pt x="52" y="25"/>
                      <a:pt x="57" y="18"/>
                      <a:pt x="62" y="10"/>
                    </a:cubicBezTo>
                    <a:cubicBezTo>
                      <a:pt x="52" y="3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D4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4" name="îṡľïḋê">
                <a:extLst>
                  <a:ext uri="{FF2B5EF4-FFF2-40B4-BE49-F238E27FC236}">
                    <a16:creationId xmlns:a16="http://schemas.microsoft.com/office/drawing/2014/main" id="{A882E27E-0856-4ECA-B7CD-6690A899C3D2}"/>
                  </a:ext>
                </a:extLst>
              </p:cNvPr>
              <p:cNvSpPr/>
              <p:nvPr/>
            </p:nvSpPr>
            <p:spPr bwMode="auto">
              <a:xfrm>
                <a:off x="9231110" y="4772529"/>
                <a:ext cx="47468" cy="141992"/>
              </a:xfrm>
              <a:custGeom>
                <a:avLst/>
                <a:gdLst>
                  <a:gd name="T0" fmla="*/ 55 w 55"/>
                  <a:gd name="T1" fmla="*/ 144 h 166"/>
                  <a:gd name="T2" fmla="*/ 55 w 55"/>
                  <a:gd name="T3" fmla="*/ 144 h 166"/>
                  <a:gd name="T4" fmla="*/ 52 w 55"/>
                  <a:gd name="T5" fmla="*/ 166 h 166"/>
                  <a:gd name="T6" fmla="*/ 52 w 55"/>
                  <a:gd name="T7" fmla="*/ 166 h 166"/>
                  <a:gd name="T8" fmla="*/ 55 w 55"/>
                  <a:gd name="T9" fmla="*/ 144 h 166"/>
                  <a:gd name="T10" fmla="*/ 19 w 55"/>
                  <a:gd name="T11" fmla="*/ 134 h 166"/>
                  <a:gd name="T12" fmla="*/ 36 w 55"/>
                  <a:gd name="T13" fmla="*/ 144 h 166"/>
                  <a:gd name="T14" fmla="*/ 19 w 55"/>
                  <a:gd name="T15" fmla="*/ 134 h 166"/>
                  <a:gd name="T16" fmla="*/ 13 w 55"/>
                  <a:gd name="T17" fmla="*/ 71 h 166"/>
                  <a:gd name="T18" fmla="*/ 10 w 55"/>
                  <a:gd name="T19" fmla="*/ 98 h 166"/>
                  <a:gd name="T20" fmla="*/ 13 w 55"/>
                  <a:gd name="T21" fmla="*/ 71 h 166"/>
                  <a:gd name="T22" fmla="*/ 13 w 55"/>
                  <a:gd name="T23" fmla="*/ 71 h 166"/>
                  <a:gd name="T24" fmla="*/ 42 w 55"/>
                  <a:gd name="T25" fmla="*/ 0 h 166"/>
                  <a:gd name="T26" fmla="*/ 42 w 55"/>
                  <a:gd name="T27" fmla="*/ 0 h 166"/>
                  <a:gd name="T28" fmla="*/ 42 w 55"/>
                  <a:gd name="T29" fmla="*/ 0 h 166"/>
                  <a:gd name="T30" fmla="*/ 42 w 55"/>
                  <a:gd name="T31" fmla="*/ 0 h 166"/>
                  <a:gd name="T32" fmla="*/ 20 w 55"/>
                  <a:gd name="T33" fmla="*/ 40 h 166"/>
                  <a:gd name="T34" fmla="*/ 0 w 55"/>
                  <a:gd name="T35" fmla="*/ 58 h 166"/>
                  <a:gd name="T36" fmla="*/ 20 w 55"/>
                  <a:gd name="T37" fmla="*/ 40 h 166"/>
                  <a:gd name="T38" fmla="*/ 42 w 55"/>
                  <a:gd name="T39" fmla="*/ 0 h 166"/>
                  <a:gd name="T40" fmla="*/ 42 w 55"/>
                  <a:gd name="T41" fmla="*/ 0 h 166"/>
                  <a:gd name="T42" fmla="*/ 42 w 55"/>
                  <a:gd name="T4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166">
                    <a:moveTo>
                      <a:pt x="55" y="144"/>
                    </a:moveTo>
                    <a:cubicBezTo>
                      <a:pt x="55" y="144"/>
                      <a:pt x="55" y="144"/>
                      <a:pt x="55" y="144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2" y="166"/>
                      <a:pt x="52" y="166"/>
                      <a:pt x="52" y="166"/>
                    </a:cubicBezTo>
                    <a:cubicBezTo>
                      <a:pt x="55" y="144"/>
                      <a:pt x="55" y="144"/>
                      <a:pt x="55" y="144"/>
                    </a:cubicBezTo>
                    <a:moveTo>
                      <a:pt x="19" y="134"/>
                    </a:moveTo>
                    <a:cubicBezTo>
                      <a:pt x="23" y="140"/>
                      <a:pt x="30" y="142"/>
                      <a:pt x="36" y="144"/>
                    </a:cubicBezTo>
                    <a:cubicBezTo>
                      <a:pt x="30" y="142"/>
                      <a:pt x="23" y="140"/>
                      <a:pt x="19" y="134"/>
                    </a:cubicBezTo>
                    <a:moveTo>
                      <a:pt x="13" y="71"/>
                    </a:moveTo>
                    <a:cubicBezTo>
                      <a:pt x="11" y="79"/>
                      <a:pt x="10" y="88"/>
                      <a:pt x="10" y="98"/>
                    </a:cubicBezTo>
                    <a:cubicBezTo>
                      <a:pt x="10" y="88"/>
                      <a:pt x="11" y="79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moveTo>
                      <a:pt x="42" y="0"/>
                    </a:moveTo>
                    <a:cubicBezTo>
                      <a:pt x="29" y="11"/>
                      <a:pt x="23" y="33"/>
                      <a:pt x="20" y="40"/>
                    </a:cubicBezTo>
                    <a:cubicBezTo>
                      <a:pt x="17" y="46"/>
                      <a:pt x="0" y="49"/>
                      <a:pt x="0" y="58"/>
                    </a:cubicBezTo>
                    <a:cubicBezTo>
                      <a:pt x="0" y="49"/>
                      <a:pt x="17" y="46"/>
                      <a:pt x="20" y="40"/>
                    </a:cubicBezTo>
                    <a:cubicBezTo>
                      <a:pt x="23" y="33"/>
                      <a:pt x="29" y="1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C99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5" name="îślïḓe">
                <a:extLst>
                  <a:ext uri="{FF2B5EF4-FFF2-40B4-BE49-F238E27FC236}">
                    <a16:creationId xmlns:a16="http://schemas.microsoft.com/office/drawing/2014/main" id="{46923808-8022-4863-9383-D21464541E32}"/>
                  </a:ext>
                </a:extLst>
              </p:cNvPr>
              <p:cNvSpPr/>
              <p:nvPr/>
            </p:nvSpPr>
            <p:spPr bwMode="auto">
              <a:xfrm>
                <a:off x="9274863" y="4908742"/>
                <a:ext cx="23528" cy="6604"/>
              </a:xfrm>
              <a:custGeom>
                <a:avLst/>
                <a:gdLst>
                  <a:gd name="T0" fmla="*/ 27 w 27"/>
                  <a:gd name="T1" fmla="*/ 0 h 8"/>
                  <a:gd name="T2" fmla="*/ 8 w 27"/>
                  <a:gd name="T3" fmla="*/ 5 h 8"/>
                  <a:gd name="T4" fmla="*/ 1 w 27"/>
                  <a:gd name="T5" fmla="*/ 7 h 8"/>
                  <a:gd name="T6" fmla="*/ 1 w 27"/>
                  <a:gd name="T7" fmla="*/ 7 h 8"/>
                  <a:gd name="T8" fmla="*/ 1 w 27"/>
                  <a:gd name="T9" fmla="*/ 7 h 8"/>
                  <a:gd name="T10" fmla="*/ 0 w 27"/>
                  <a:gd name="T11" fmla="*/ 8 h 8"/>
                  <a:gd name="T12" fmla="*/ 20 w 27"/>
                  <a:gd name="T13" fmla="*/ 4 h 8"/>
                  <a:gd name="T14" fmla="*/ 25 w 27"/>
                  <a:gd name="T15" fmla="*/ 1 h 8"/>
                  <a:gd name="T16" fmla="*/ 27 w 2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8">
                    <a:moveTo>
                      <a:pt x="27" y="0"/>
                    </a:moveTo>
                    <a:cubicBezTo>
                      <a:pt x="19" y="2"/>
                      <a:pt x="13" y="4"/>
                      <a:pt x="8" y="5"/>
                    </a:cubicBezTo>
                    <a:cubicBezTo>
                      <a:pt x="5" y="6"/>
                      <a:pt x="3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8" y="6"/>
                      <a:pt x="15" y="5"/>
                      <a:pt x="20" y="4"/>
                    </a:cubicBezTo>
                    <a:cubicBezTo>
                      <a:pt x="22" y="3"/>
                      <a:pt x="23" y="2"/>
                      <a:pt x="25" y="1"/>
                    </a:cubicBezTo>
                    <a:cubicBezTo>
                      <a:pt x="26" y="1"/>
                      <a:pt x="27" y="1"/>
                      <a:pt x="27" y="0"/>
                    </a:cubicBezTo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6" name="iṣ1íḋè">
                <a:extLst>
                  <a:ext uri="{FF2B5EF4-FFF2-40B4-BE49-F238E27FC236}">
                    <a16:creationId xmlns:a16="http://schemas.microsoft.com/office/drawing/2014/main" id="{B4276243-FC81-4C12-AFE4-DE63F90E9532}"/>
                  </a:ext>
                </a:extLst>
              </p:cNvPr>
              <p:cNvSpPr/>
              <p:nvPr/>
            </p:nvSpPr>
            <p:spPr bwMode="auto">
              <a:xfrm>
                <a:off x="9292200" y="4907917"/>
                <a:ext cx="10319" cy="4128"/>
              </a:xfrm>
              <a:custGeom>
                <a:avLst/>
                <a:gdLst>
                  <a:gd name="T0" fmla="*/ 12 w 12"/>
                  <a:gd name="T1" fmla="*/ 0 h 5"/>
                  <a:gd name="T2" fmla="*/ 7 w 12"/>
                  <a:gd name="T3" fmla="*/ 1 h 5"/>
                  <a:gd name="T4" fmla="*/ 5 w 12"/>
                  <a:gd name="T5" fmla="*/ 2 h 5"/>
                  <a:gd name="T6" fmla="*/ 0 w 12"/>
                  <a:gd name="T7" fmla="*/ 5 h 5"/>
                  <a:gd name="T8" fmla="*/ 12 w 12"/>
                  <a:gd name="T9" fmla="*/ 2 h 5"/>
                  <a:gd name="T10" fmla="*/ 12 w 12"/>
                  <a:gd name="T11" fmla="*/ 2 h 5"/>
                  <a:gd name="T12" fmla="*/ 12 w 1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">
                    <a:moveTo>
                      <a:pt x="12" y="0"/>
                    </a:moveTo>
                    <a:cubicBezTo>
                      <a:pt x="11" y="0"/>
                      <a:pt x="9" y="1"/>
                      <a:pt x="7" y="1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3"/>
                      <a:pt x="2" y="4"/>
                      <a:pt x="0" y="5"/>
                    </a:cubicBezTo>
                    <a:cubicBezTo>
                      <a:pt x="7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7" name="ïṥľïďê">
                <a:extLst>
                  <a:ext uri="{FF2B5EF4-FFF2-40B4-BE49-F238E27FC236}">
                    <a16:creationId xmlns:a16="http://schemas.microsoft.com/office/drawing/2014/main" id="{8B51D65E-14C6-4EC9-A79D-A340CD10B244}"/>
                  </a:ext>
                </a:extLst>
              </p:cNvPr>
              <p:cNvSpPr/>
              <p:nvPr/>
            </p:nvSpPr>
            <p:spPr bwMode="auto">
              <a:xfrm>
                <a:off x="9261242" y="4808440"/>
                <a:ext cx="7843" cy="10319"/>
              </a:xfrm>
              <a:custGeom>
                <a:avLst/>
                <a:gdLst>
                  <a:gd name="T0" fmla="*/ 6 w 9"/>
                  <a:gd name="T1" fmla="*/ 0 h 12"/>
                  <a:gd name="T2" fmla="*/ 0 w 9"/>
                  <a:gd name="T3" fmla="*/ 6 h 12"/>
                  <a:gd name="T4" fmla="*/ 4 w 9"/>
                  <a:gd name="T5" fmla="*/ 12 h 12"/>
                  <a:gd name="T6" fmla="*/ 9 w 9"/>
                  <a:gd name="T7" fmla="*/ 0 h 12"/>
                  <a:gd name="T8" fmla="*/ 6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5" y="8"/>
                      <a:pt x="7" y="4"/>
                      <a:pt x="9" y="0"/>
                    </a:cubicBezTo>
                    <a:cubicBezTo>
                      <a:pt x="8" y="0"/>
                      <a:pt x="7" y="0"/>
                      <a:pt x="6" y="0"/>
                    </a:cubicBezTo>
                  </a:path>
                </a:pathLst>
              </a:custGeom>
              <a:solidFill>
                <a:srgbClr val="23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8" name="iṡ1îḍe">
                <a:extLst>
                  <a:ext uri="{FF2B5EF4-FFF2-40B4-BE49-F238E27FC236}">
                    <a16:creationId xmlns:a16="http://schemas.microsoft.com/office/drawing/2014/main" id="{F8930C90-299B-4D60-8EE2-8BF822504920}"/>
                  </a:ext>
                </a:extLst>
              </p:cNvPr>
              <p:cNvSpPr/>
              <p:nvPr/>
            </p:nvSpPr>
            <p:spPr bwMode="auto">
              <a:xfrm>
                <a:off x="9262067" y="4795644"/>
                <a:ext cx="11145" cy="9494"/>
              </a:xfrm>
              <a:custGeom>
                <a:avLst/>
                <a:gdLst>
                  <a:gd name="T0" fmla="*/ 5 w 13"/>
                  <a:gd name="T1" fmla="*/ 0 h 11"/>
                  <a:gd name="T2" fmla="*/ 3 w 13"/>
                  <a:gd name="T3" fmla="*/ 7 h 11"/>
                  <a:gd name="T4" fmla="*/ 10 w 13"/>
                  <a:gd name="T5" fmla="*/ 11 h 11"/>
                  <a:gd name="T6" fmla="*/ 13 w 13"/>
                  <a:gd name="T7" fmla="*/ 5 h 11"/>
                  <a:gd name="T8" fmla="*/ 7 w 13"/>
                  <a:gd name="T9" fmla="*/ 1 h 11"/>
                  <a:gd name="T10" fmla="*/ 5 w 1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5" y="0"/>
                    </a:moveTo>
                    <a:cubicBezTo>
                      <a:pt x="2" y="0"/>
                      <a:pt x="0" y="5"/>
                      <a:pt x="3" y="7"/>
                    </a:cubicBezTo>
                    <a:cubicBezTo>
                      <a:pt x="6" y="8"/>
                      <a:pt x="8" y="9"/>
                      <a:pt x="10" y="11"/>
                    </a:cubicBezTo>
                    <a:cubicBezTo>
                      <a:pt x="11" y="9"/>
                      <a:pt x="12" y="7"/>
                      <a:pt x="13" y="5"/>
                    </a:cubicBezTo>
                    <a:cubicBezTo>
                      <a:pt x="11" y="4"/>
                      <a:pt x="9" y="2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</a:path>
                </a:pathLst>
              </a:custGeom>
              <a:solidFill>
                <a:srgbClr val="632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9" name="ïṣḷîḋê">
                <a:extLst>
                  <a:ext uri="{FF2B5EF4-FFF2-40B4-BE49-F238E27FC236}">
                    <a16:creationId xmlns:a16="http://schemas.microsoft.com/office/drawing/2014/main" id="{163E5066-5B55-4214-BC15-0C5994107660}"/>
                  </a:ext>
                </a:extLst>
              </p:cNvPr>
              <p:cNvSpPr/>
              <p:nvPr/>
            </p:nvSpPr>
            <p:spPr bwMode="auto">
              <a:xfrm>
                <a:off x="9265783" y="4909568"/>
                <a:ext cx="52009" cy="62328"/>
              </a:xfrm>
              <a:custGeom>
                <a:avLst/>
                <a:gdLst>
                  <a:gd name="T0" fmla="*/ 61 w 61"/>
                  <a:gd name="T1" fmla="*/ 15 h 73"/>
                  <a:gd name="T2" fmla="*/ 52 w 61"/>
                  <a:gd name="T3" fmla="*/ 0 h 73"/>
                  <a:gd name="T4" fmla="*/ 9 w 61"/>
                  <a:gd name="T5" fmla="*/ 41 h 73"/>
                  <a:gd name="T6" fmla="*/ 20 w 61"/>
                  <a:gd name="T7" fmla="*/ 63 h 73"/>
                  <a:gd name="T8" fmla="*/ 61 w 61"/>
                  <a:gd name="T9" fmla="*/ 1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61" y="15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8" y="8"/>
                      <a:pt x="9" y="41"/>
                    </a:cubicBezTo>
                    <a:cubicBezTo>
                      <a:pt x="0" y="73"/>
                      <a:pt x="20" y="63"/>
                      <a:pt x="20" y="63"/>
                    </a:cubicBezTo>
                    <a:lnTo>
                      <a:pt x="61" y="15"/>
                    </a:ln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0" name="iṡḷîḓé">
                <a:extLst>
                  <a:ext uri="{FF2B5EF4-FFF2-40B4-BE49-F238E27FC236}">
                    <a16:creationId xmlns:a16="http://schemas.microsoft.com/office/drawing/2014/main" id="{B611AC83-501D-412E-8FF1-5AD88DC1CCCC}"/>
                  </a:ext>
                </a:extLst>
              </p:cNvPr>
              <p:cNvSpPr/>
              <p:nvPr/>
            </p:nvSpPr>
            <p:spPr bwMode="auto">
              <a:xfrm>
                <a:off x="9236476" y="5108522"/>
                <a:ext cx="110622" cy="548981"/>
              </a:xfrm>
              <a:custGeom>
                <a:avLst/>
                <a:gdLst>
                  <a:gd name="T0" fmla="*/ 28 w 129"/>
                  <a:gd name="T1" fmla="*/ 220 h 641"/>
                  <a:gd name="T2" fmla="*/ 0 w 129"/>
                  <a:gd name="T3" fmla="*/ 0 h 641"/>
                  <a:gd name="T4" fmla="*/ 75 w 129"/>
                  <a:gd name="T5" fmla="*/ 45 h 641"/>
                  <a:gd name="T6" fmla="*/ 71 w 129"/>
                  <a:gd name="T7" fmla="*/ 202 h 641"/>
                  <a:gd name="T8" fmla="*/ 129 w 129"/>
                  <a:gd name="T9" fmla="*/ 641 h 641"/>
                  <a:gd name="T10" fmla="*/ 77 w 129"/>
                  <a:gd name="T11" fmla="*/ 641 h 641"/>
                  <a:gd name="T12" fmla="*/ 28 w 129"/>
                  <a:gd name="T13" fmla="*/ 22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641">
                    <a:moveTo>
                      <a:pt x="28" y="22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6" y="61"/>
                      <a:pt x="71" y="181"/>
                      <a:pt x="71" y="202"/>
                    </a:cubicBezTo>
                    <a:cubicBezTo>
                      <a:pt x="75" y="390"/>
                      <a:pt x="120" y="599"/>
                      <a:pt x="129" y="641"/>
                    </a:cubicBezTo>
                    <a:cubicBezTo>
                      <a:pt x="77" y="641"/>
                      <a:pt x="77" y="641"/>
                      <a:pt x="77" y="641"/>
                    </a:cubicBezTo>
                    <a:cubicBezTo>
                      <a:pt x="77" y="641"/>
                      <a:pt x="28" y="427"/>
                      <a:pt x="28" y="220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1" name="iş1îḓê">
                <a:extLst>
                  <a:ext uri="{FF2B5EF4-FFF2-40B4-BE49-F238E27FC236}">
                    <a16:creationId xmlns:a16="http://schemas.microsoft.com/office/drawing/2014/main" id="{89C0D3CD-34AD-4EAF-ACA9-59830BA64F79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solidFill>
                <a:srgbClr val="E89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2" name="iS1îḍê">
                <a:extLst>
                  <a:ext uri="{FF2B5EF4-FFF2-40B4-BE49-F238E27FC236}">
                    <a16:creationId xmlns:a16="http://schemas.microsoft.com/office/drawing/2014/main" id="{87CB0D52-AD2D-4AA6-AC2F-23BD25EB5EC8}"/>
                  </a:ext>
                </a:extLst>
              </p:cNvPr>
              <p:cNvSpPr/>
              <p:nvPr/>
            </p:nvSpPr>
            <p:spPr bwMode="auto">
              <a:xfrm>
                <a:off x="9074258" y="4918236"/>
                <a:ext cx="289350" cy="238167"/>
              </a:xfrm>
              <a:custGeom>
                <a:avLst/>
                <a:gdLst>
                  <a:gd name="T0" fmla="*/ 228 w 337"/>
                  <a:gd name="T1" fmla="*/ 112 h 278"/>
                  <a:gd name="T2" fmla="*/ 278 w 337"/>
                  <a:gd name="T3" fmla="*/ 271 h 278"/>
                  <a:gd name="T4" fmla="*/ 330 w 337"/>
                  <a:gd name="T5" fmla="*/ 244 h 278"/>
                  <a:gd name="T6" fmla="*/ 332 w 337"/>
                  <a:gd name="T7" fmla="*/ 239 h 278"/>
                  <a:gd name="T8" fmla="*/ 335 w 337"/>
                  <a:gd name="T9" fmla="*/ 41 h 278"/>
                  <a:gd name="T10" fmla="*/ 285 w 337"/>
                  <a:gd name="T11" fmla="*/ 8 h 278"/>
                  <a:gd name="T12" fmla="*/ 178 w 337"/>
                  <a:gd name="T13" fmla="*/ 50 h 278"/>
                  <a:gd name="T14" fmla="*/ 17 w 337"/>
                  <a:gd name="T15" fmla="*/ 6 h 278"/>
                  <a:gd name="T16" fmla="*/ 0 w 337"/>
                  <a:gd name="T17" fmla="*/ 40 h 278"/>
                  <a:gd name="T18" fmla="*/ 135 w 337"/>
                  <a:gd name="T19" fmla="*/ 125 h 278"/>
                  <a:gd name="T20" fmla="*/ 265 w 337"/>
                  <a:gd name="T21" fmla="*/ 88 h 278"/>
                  <a:gd name="T22" fmla="*/ 228 w 337"/>
                  <a:gd name="T23" fmla="*/ 112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7" h="278">
                    <a:moveTo>
                      <a:pt x="228" y="112"/>
                    </a:moveTo>
                    <a:cubicBezTo>
                      <a:pt x="213" y="239"/>
                      <a:pt x="246" y="264"/>
                      <a:pt x="278" y="271"/>
                    </a:cubicBezTo>
                    <a:cubicBezTo>
                      <a:pt x="309" y="278"/>
                      <a:pt x="330" y="244"/>
                      <a:pt x="330" y="244"/>
                    </a:cubicBezTo>
                    <a:cubicBezTo>
                      <a:pt x="332" y="239"/>
                      <a:pt x="332" y="239"/>
                      <a:pt x="332" y="239"/>
                    </a:cubicBezTo>
                    <a:cubicBezTo>
                      <a:pt x="335" y="156"/>
                      <a:pt x="337" y="46"/>
                      <a:pt x="335" y="41"/>
                    </a:cubicBezTo>
                    <a:cubicBezTo>
                      <a:pt x="332" y="17"/>
                      <a:pt x="309" y="0"/>
                      <a:pt x="285" y="8"/>
                    </a:cubicBezTo>
                    <a:cubicBezTo>
                      <a:pt x="260" y="17"/>
                      <a:pt x="239" y="47"/>
                      <a:pt x="178" y="50"/>
                    </a:cubicBezTo>
                    <a:cubicBezTo>
                      <a:pt x="118" y="54"/>
                      <a:pt x="28" y="13"/>
                      <a:pt x="17" y="6"/>
                    </a:cubicBezTo>
                    <a:cubicBezTo>
                      <a:pt x="17" y="6"/>
                      <a:pt x="1" y="22"/>
                      <a:pt x="0" y="40"/>
                    </a:cubicBezTo>
                    <a:cubicBezTo>
                      <a:pt x="0" y="40"/>
                      <a:pt x="53" y="114"/>
                      <a:pt x="135" y="125"/>
                    </a:cubicBezTo>
                    <a:cubicBezTo>
                      <a:pt x="216" y="137"/>
                      <a:pt x="265" y="88"/>
                      <a:pt x="265" y="88"/>
                    </a:cubicBezTo>
                    <a:lnTo>
                      <a:pt x="228" y="112"/>
                    </a:lnTo>
                    <a:close/>
                  </a:path>
                </a:pathLst>
              </a:custGeom>
              <a:noFill/>
              <a:ln w="36513" cap="flat">
                <a:solidFill>
                  <a:srgbClr val="BA752A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3" name="íŝľîḓê">
                <a:extLst>
                  <a:ext uri="{FF2B5EF4-FFF2-40B4-BE49-F238E27FC236}">
                    <a16:creationId xmlns:a16="http://schemas.microsoft.com/office/drawing/2014/main" id="{C209B47C-0962-4BC6-BE92-805AE01D64E1}"/>
                  </a:ext>
                </a:extLst>
              </p:cNvPr>
              <p:cNvSpPr/>
              <p:nvPr/>
            </p:nvSpPr>
            <p:spPr bwMode="auto">
              <a:xfrm>
                <a:off x="9286008" y="5227399"/>
                <a:ext cx="48294" cy="32609"/>
              </a:xfrm>
              <a:custGeom>
                <a:avLst/>
                <a:gdLst>
                  <a:gd name="T0" fmla="*/ 46 w 56"/>
                  <a:gd name="T1" fmla="*/ 38 h 38"/>
                  <a:gd name="T2" fmla="*/ 0 w 56"/>
                  <a:gd name="T3" fmla="*/ 2 h 38"/>
                  <a:gd name="T4" fmla="*/ 9 w 56"/>
                  <a:gd name="T5" fmla="*/ 0 h 38"/>
                  <a:gd name="T6" fmla="*/ 54 w 56"/>
                  <a:gd name="T7" fmla="*/ 28 h 38"/>
                  <a:gd name="T8" fmla="*/ 56 w 56"/>
                  <a:gd name="T9" fmla="*/ 37 h 38"/>
                  <a:gd name="T10" fmla="*/ 46 w 56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8">
                    <a:moveTo>
                      <a:pt x="46" y="38"/>
                    </a:moveTo>
                    <a:cubicBezTo>
                      <a:pt x="32" y="38"/>
                      <a:pt x="7" y="33"/>
                      <a:pt x="0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7" y="35"/>
                      <a:pt x="52" y="29"/>
                      <a:pt x="54" y="2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2" y="38"/>
                      <a:pt x="46" y="38"/>
                    </a:cubicBezTo>
                    <a:close/>
                  </a:path>
                </a:pathLst>
              </a:custGeom>
              <a:solidFill>
                <a:srgbClr val="2532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4" name="ï$ḻïďe">
                <a:extLst>
                  <a:ext uri="{FF2B5EF4-FFF2-40B4-BE49-F238E27FC236}">
                    <a16:creationId xmlns:a16="http://schemas.microsoft.com/office/drawing/2014/main" id="{CD81546F-FE55-44E6-B66B-29D27BDF976F}"/>
                  </a:ext>
                </a:extLst>
              </p:cNvPr>
              <p:cNvSpPr/>
              <p:nvPr/>
            </p:nvSpPr>
            <p:spPr bwMode="auto">
              <a:xfrm>
                <a:off x="9269910" y="5005330"/>
                <a:ext cx="15273" cy="11970"/>
              </a:xfrm>
              <a:custGeom>
                <a:avLst/>
                <a:gdLst>
                  <a:gd name="T0" fmla="*/ 0 w 18"/>
                  <a:gd name="T1" fmla="*/ 14 h 14"/>
                  <a:gd name="T2" fmla="*/ 0 w 18"/>
                  <a:gd name="T3" fmla="*/ 10 h 14"/>
                  <a:gd name="T4" fmla="*/ 0 w 18"/>
                  <a:gd name="T5" fmla="*/ 10 h 14"/>
                  <a:gd name="T6" fmla="*/ 18 w 18"/>
                  <a:gd name="T7" fmla="*/ 0 h 14"/>
                  <a:gd name="T8" fmla="*/ 0 w 18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0" y="14"/>
                    </a:moveTo>
                    <a:cubicBezTo>
                      <a:pt x="0" y="12"/>
                      <a:pt x="0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7"/>
                      <a:pt x="13" y="3"/>
                      <a:pt x="18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5" name="íṣľiḍê">
                <a:extLst>
                  <a:ext uri="{FF2B5EF4-FFF2-40B4-BE49-F238E27FC236}">
                    <a16:creationId xmlns:a16="http://schemas.microsoft.com/office/drawing/2014/main" id="{242787AC-F572-4209-9FBC-2631DC361188}"/>
                  </a:ext>
                </a:extLst>
              </p:cNvPr>
              <p:cNvSpPr/>
              <p:nvPr/>
            </p:nvSpPr>
            <p:spPr bwMode="auto">
              <a:xfrm>
                <a:off x="9297153" y="4997075"/>
                <a:ext cx="413" cy="413"/>
              </a:xfrm>
              <a:prstGeom prst="rect">
                <a:avLst/>
              </a:prstGeom>
              <a:solidFill>
                <a:srgbClr val="AD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6" name="îśḷïďê">
                <a:extLst>
                  <a:ext uri="{FF2B5EF4-FFF2-40B4-BE49-F238E27FC236}">
                    <a16:creationId xmlns:a16="http://schemas.microsoft.com/office/drawing/2014/main" id="{8E835465-BDDC-4A31-A24B-24F734169671}"/>
                  </a:ext>
                </a:extLst>
              </p:cNvPr>
              <p:cNvSpPr/>
              <p:nvPr/>
            </p:nvSpPr>
            <p:spPr bwMode="auto">
              <a:xfrm>
                <a:off x="9074258" y="4936811"/>
                <a:ext cx="220418" cy="93698"/>
              </a:xfrm>
              <a:custGeom>
                <a:avLst/>
                <a:gdLst>
                  <a:gd name="T0" fmla="*/ 0 w 257"/>
                  <a:gd name="T1" fmla="*/ 18 h 109"/>
                  <a:gd name="T2" fmla="*/ 6 w 257"/>
                  <a:gd name="T3" fmla="*/ 0 h 109"/>
                  <a:gd name="T4" fmla="*/ 94 w 257"/>
                  <a:gd name="T5" fmla="*/ 60 h 109"/>
                  <a:gd name="T6" fmla="*/ 257 w 257"/>
                  <a:gd name="T7" fmla="*/ 71 h 109"/>
                  <a:gd name="T8" fmla="*/ 228 w 257"/>
                  <a:gd name="T9" fmla="*/ 90 h 109"/>
                  <a:gd name="T10" fmla="*/ 135 w 257"/>
                  <a:gd name="T11" fmla="*/ 103 h 109"/>
                  <a:gd name="T12" fmla="*/ 0 w 257"/>
                  <a:gd name="T13" fmla="*/ 1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09">
                    <a:moveTo>
                      <a:pt x="0" y="18"/>
                    </a:moveTo>
                    <a:cubicBezTo>
                      <a:pt x="0" y="11"/>
                      <a:pt x="3" y="5"/>
                      <a:pt x="6" y="0"/>
                    </a:cubicBezTo>
                    <a:cubicBezTo>
                      <a:pt x="6" y="0"/>
                      <a:pt x="17" y="22"/>
                      <a:pt x="94" y="60"/>
                    </a:cubicBezTo>
                    <a:cubicBezTo>
                      <a:pt x="163" y="95"/>
                      <a:pt x="241" y="76"/>
                      <a:pt x="257" y="71"/>
                    </a:cubicBezTo>
                    <a:cubicBezTo>
                      <a:pt x="228" y="90"/>
                      <a:pt x="228" y="90"/>
                      <a:pt x="228" y="90"/>
                    </a:cubicBezTo>
                    <a:cubicBezTo>
                      <a:pt x="206" y="100"/>
                      <a:pt x="174" y="109"/>
                      <a:pt x="135" y="103"/>
                    </a:cubicBezTo>
                    <a:cubicBezTo>
                      <a:pt x="53" y="92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7" name="ïṥļiḍè">
                <a:extLst>
                  <a:ext uri="{FF2B5EF4-FFF2-40B4-BE49-F238E27FC236}">
                    <a16:creationId xmlns:a16="http://schemas.microsoft.com/office/drawing/2014/main" id="{05FBF57F-22D8-4CD3-9EB5-5595191DD10E}"/>
                  </a:ext>
                </a:extLst>
              </p:cNvPr>
              <p:cNvSpPr/>
              <p:nvPr/>
            </p:nvSpPr>
            <p:spPr bwMode="auto">
              <a:xfrm>
                <a:off x="9260417" y="4997075"/>
                <a:ext cx="41277" cy="146533"/>
              </a:xfrm>
              <a:custGeom>
                <a:avLst/>
                <a:gdLst>
                  <a:gd name="T0" fmla="*/ 48 w 48"/>
                  <a:gd name="T1" fmla="*/ 171 h 171"/>
                  <a:gd name="T2" fmla="*/ 43 w 48"/>
                  <a:gd name="T3" fmla="*/ 0 h 171"/>
                  <a:gd name="T4" fmla="*/ 11 w 48"/>
                  <a:gd name="T5" fmla="*/ 17 h 171"/>
                  <a:gd name="T6" fmla="*/ 8 w 48"/>
                  <a:gd name="T7" fmla="*/ 95 h 171"/>
                  <a:gd name="T8" fmla="*/ 48 w 48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71">
                    <a:moveTo>
                      <a:pt x="48" y="171"/>
                    </a:moveTo>
                    <a:cubicBezTo>
                      <a:pt x="48" y="171"/>
                      <a:pt x="22" y="95"/>
                      <a:pt x="43" y="0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0" y="52"/>
                      <a:pt x="8" y="95"/>
                    </a:cubicBezTo>
                    <a:cubicBezTo>
                      <a:pt x="16" y="138"/>
                      <a:pt x="25" y="171"/>
                      <a:pt x="48" y="171"/>
                    </a:cubicBezTo>
                    <a:close/>
                  </a:path>
                </a:pathLst>
              </a:custGeom>
              <a:solidFill>
                <a:srgbClr val="BA7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8" name="iṡlïdé">
                <a:extLst>
                  <a:ext uri="{FF2B5EF4-FFF2-40B4-BE49-F238E27FC236}">
                    <a16:creationId xmlns:a16="http://schemas.microsoft.com/office/drawing/2014/main" id="{EB88049E-2227-4743-8382-45C03BECA9A6}"/>
                  </a:ext>
                </a:extLst>
              </p:cNvPr>
              <p:cNvSpPr/>
              <p:nvPr/>
            </p:nvSpPr>
            <p:spPr bwMode="auto">
              <a:xfrm>
                <a:off x="9231110" y="4858797"/>
                <a:ext cx="27656" cy="10319"/>
              </a:xfrm>
              <a:custGeom>
                <a:avLst/>
                <a:gdLst>
                  <a:gd name="T0" fmla="*/ 6 w 32"/>
                  <a:gd name="T1" fmla="*/ 1 h 12"/>
                  <a:gd name="T2" fmla="*/ 27 w 32"/>
                  <a:gd name="T3" fmla="*/ 3 h 12"/>
                  <a:gd name="T4" fmla="*/ 28 w 32"/>
                  <a:gd name="T5" fmla="*/ 9 h 12"/>
                  <a:gd name="T6" fmla="*/ 4 w 32"/>
                  <a:gd name="T7" fmla="*/ 8 h 12"/>
                  <a:gd name="T8" fmla="*/ 6 w 32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6" y="1"/>
                    </a:moveTo>
                    <a:cubicBezTo>
                      <a:pt x="13" y="3"/>
                      <a:pt x="20" y="5"/>
                      <a:pt x="27" y="3"/>
                    </a:cubicBezTo>
                    <a:cubicBezTo>
                      <a:pt x="31" y="1"/>
                      <a:pt x="32" y="8"/>
                      <a:pt x="28" y="9"/>
                    </a:cubicBezTo>
                    <a:cubicBezTo>
                      <a:pt x="20" y="12"/>
                      <a:pt x="12" y="10"/>
                      <a:pt x="4" y="8"/>
                    </a:cubicBezTo>
                    <a:cubicBezTo>
                      <a:pt x="0" y="7"/>
                      <a:pt x="2" y="0"/>
                      <a:pt x="6" y="1"/>
                    </a:cubicBezTo>
                    <a:close/>
                  </a:path>
                </a:pathLst>
              </a:custGeom>
              <a:solidFill>
                <a:srgbClr val="BC8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9" name="iṣḷíḓè">
                <a:extLst>
                  <a:ext uri="{FF2B5EF4-FFF2-40B4-BE49-F238E27FC236}">
                    <a16:creationId xmlns:a16="http://schemas.microsoft.com/office/drawing/2014/main" id="{3179D988-7E8F-498D-938F-1D37350FEFA8}"/>
                  </a:ext>
                </a:extLst>
              </p:cNvPr>
              <p:cNvSpPr/>
              <p:nvPr/>
            </p:nvSpPr>
            <p:spPr bwMode="auto">
              <a:xfrm>
                <a:off x="9114710" y="5555549"/>
                <a:ext cx="163869" cy="150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0" name="ïṩļïḓê">
                <a:extLst>
                  <a:ext uri="{FF2B5EF4-FFF2-40B4-BE49-F238E27FC236}">
                    <a16:creationId xmlns:a16="http://schemas.microsoft.com/office/drawing/2014/main" id="{4B370A7B-3235-4D08-B11E-CF9D4991CD2C}"/>
                  </a:ext>
                </a:extLst>
              </p:cNvPr>
              <p:cNvSpPr/>
              <p:nvPr/>
            </p:nvSpPr>
            <p:spPr bwMode="auto">
              <a:xfrm>
                <a:off x="9186531" y="5555549"/>
                <a:ext cx="32609" cy="32609"/>
              </a:xfrm>
              <a:custGeom>
                <a:avLst/>
                <a:gdLst>
                  <a:gd name="T0" fmla="*/ 79 w 79"/>
                  <a:gd name="T1" fmla="*/ 0 h 79"/>
                  <a:gd name="T2" fmla="*/ 63 w 79"/>
                  <a:gd name="T3" fmla="*/ 0 h 79"/>
                  <a:gd name="T4" fmla="*/ 40 w 79"/>
                  <a:gd name="T5" fmla="*/ 0 h 79"/>
                  <a:gd name="T6" fmla="*/ 0 w 79"/>
                  <a:gd name="T7" fmla="*/ 0 h 79"/>
                  <a:gd name="T8" fmla="*/ 0 w 79"/>
                  <a:gd name="T9" fmla="*/ 79 h 79"/>
                  <a:gd name="T10" fmla="*/ 79 w 79"/>
                  <a:gd name="T11" fmla="*/ 79 h 79"/>
                  <a:gd name="T12" fmla="*/ 79 w 79"/>
                  <a:gd name="T1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79">
                    <a:moveTo>
                      <a:pt x="79" y="0"/>
                    </a:moveTo>
                    <a:lnTo>
                      <a:pt x="63" y="0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79"/>
                    </a:lnTo>
                    <a:lnTo>
                      <a:pt x="79" y="79"/>
                    </a:lnTo>
                    <a:lnTo>
                      <a:pt x="7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1" name="ïSľiḓè">
                <a:extLst>
                  <a:ext uri="{FF2B5EF4-FFF2-40B4-BE49-F238E27FC236}">
                    <a16:creationId xmlns:a16="http://schemas.microsoft.com/office/drawing/2014/main" id="{3F17730B-5A32-4724-8B11-2658897682EF}"/>
                  </a:ext>
                </a:extLst>
              </p:cNvPr>
              <p:cNvSpPr/>
              <p:nvPr/>
            </p:nvSpPr>
            <p:spPr bwMode="auto">
              <a:xfrm>
                <a:off x="8983037" y="4832380"/>
                <a:ext cx="134150" cy="93285"/>
              </a:xfrm>
              <a:custGeom>
                <a:avLst/>
                <a:gdLst>
                  <a:gd name="T0" fmla="*/ 281 w 325"/>
                  <a:gd name="T1" fmla="*/ 226 h 226"/>
                  <a:gd name="T2" fmla="*/ 325 w 325"/>
                  <a:gd name="T3" fmla="*/ 162 h 226"/>
                  <a:gd name="T4" fmla="*/ 40 w 325"/>
                  <a:gd name="T5" fmla="*/ 0 h 226"/>
                  <a:gd name="T6" fmla="*/ 0 w 325"/>
                  <a:gd name="T7" fmla="*/ 67 h 226"/>
                  <a:gd name="T8" fmla="*/ 281 w 32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226">
                    <a:moveTo>
                      <a:pt x="281" y="226"/>
                    </a:moveTo>
                    <a:lnTo>
                      <a:pt x="325" y="162"/>
                    </a:lnTo>
                    <a:lnTo>
                      <a:pt x="40" y="0"/>
                    </a:lnTo>
                    <a:lnTo>
                      <a:pt x="0" y="67"/>
                    </a:lnTo>
                    <a:lnTo>
                      <a:pt x="281" y="226"/>
                    </a:lnTo>
                    <a:close/>
                  </a:path>
                </a:pathLst>
              </a:custGeom>
              <a:solidFill>
                <a:srgbClr val="4B4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2" name="ïşḷiḑe">
                <a:extLst>
                  <a:ext uri="{FF2B5EF4-FFF2-40B4-BE49-F238E27FC236}">
                    <a16:creationId xmlns:a16="http://schemas.microsoft.com/office/drawing/2014/main" id="{6CD9A58B-D929-4C67-9BAF-DA4E5829AF91}"/>
                  </a:ext>
                </a:extLst>
              </p:cNvPr>
              <p:cNvSpPr/>
              <p:nvPr/>
            </p:nvSpPr>
            <p:spPr bwMode="auto">
              <a:xfrm>
                <a:off x="9001199" y="4831555"/>
                <a:ext cx="116813" cy="67694"/>
              </a:xfrm>
              <a:custGeom>
                <a:avLst/>
                <a:gdLst>
                  <a:gd name="T0" fmla="*/ 283 w 283"/>
                  <a:gd name="T1" fmla="*/ 164 h 164"/>
                  <a:gd name="T2" fmla="*/ 266 w 283"/>
                  <a:gd name="T3" fmla="*/ 118 h 164"/>
                  <a:gd name="T4" fmla="*/ 62 w 283"/>
                  <a:gd name="T5" fmla="*/ 0 h 164"/>
                  <a:gd name="T6" fmla="*/ 0 w 283"/>
                  <a:gd name="T7" fmla="*/ 4 h 164"/>
                  <a:gd name="T8" fmla="*/ 283 w 283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64">
                    <a:moveTo>
                      <a:pt x="283" y="164"/>
                    </a:moveTo>
                    <a:lnTo>
                      <a:pt x="266" y="118"/>
                    </a:lnTo>
                    <a:lnTo>
                      <a:pt x="62" y="0"/>
                    </a:lnTo>
                    <a:lnTo>
                      <a:pt x="0" y="4"/>
                    </a:lnTo>
                    <a:lnTo>
                      <a:pt x="283" y="164"/>
                    </a:lnTo>
                    <a:close/>
                  </a:path>
                </a:pathLst>
              </a:custGeom>
              <a:solidFill>
                <a:srgbClr val="696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3" name="ïslîḋê">
                <a:extLst>
                  <a:ext uri="{FF2B5EF4-FFF2-40B4-BE49-F238E27FC236}">
                    <a16:creationId xmlns:a16="http://schemas.microsoft.com/office/drawing/2014/main" id="{74516BF4-50E2-4F5B-8811-569960990B05}"/>
                  </a:ext>
                </a:extLst>
              </p:cNvPr>
              <p:cNvSpPr/>
              <p:nvPr/>
            </p:nvSpPr>
            <p:spPr bwMode="auto">
              <a:xfrm>
                <a:off x="9013994" y="4837746"/>
                <a:ext cx="47468" cy="23941"/>
              </a:xfrm>
              <a:custGeom>
                <a:avLst/>
                <a:gdLst>
                  <a:gd name="T0" fmla="*/ 102 w 115"/>
                  <a:gd name="T1" fmla="*/ 58 h 58"/>
                  <a:gd name="T2" fmla="*/ 115 w 115"/>
                  <a:gd name="T3" fmla="*/ 41 h 58"/>
                  <a:gd name="T4" fmla="*/ 42 w 115"/>
                  <a:gd name="T5" fmla="*/ 0 h 58"/>
                  <a:gd name="T6" fmla="*/ 0 w 115"/>
                  <a:gd name="T7" fmla="*/ 2 h 58"/>
                  <a:gd name="T8" fmla="*/ 102 w 11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58">
                    <a:moveTo>
                      <a:pt x="102" y="58"/>
                    </a:moveTo>
                    <a:lnTo>
                      <a:pt x="115" y="41"/>
                    </a:lnTo>
                    <a:lnTo>
                      <a:pt x="42" y="0"/>
                    </a:lnTo>
                    <a:lnTo>
                      <a:pt x="0" y="2"/>
                    </a:lnTo>
                    <a:lnTo>
                      <a:pt x="102" y="58"/>
                    </a:lnTo>
                    <a:close/>
                  </a:path>
                </a:pathLst>
              </a:custGeom>
              <a:solidFill>
                <a:srgbClr val="BC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78"/>
                <a:endParaRPr sz="2000">
                  <a:solidFill>
                    <a:srgbClr val="1D1D1A"/>
                  </a:solidFill>
                  <a:latin typeface="Arial" panose="020B0604020202020204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224" name="组合 223"/>
              <p:cNvGrpSpPr/>
              <p:nvPr/>
            </p:nvGrpSpPr>
            <p:grpSpPr>
              <a:xfrm>
                <a:off x="9243080" y="5659153"/>
                <a:ext cx="146120" cy="51596"/>
                <a:chOff x="9243080" y="5659153"/>
                <a:chExt cx="146120" cy="51596"/>
              </a:xfrm>
            </p:grpSpPr>
            <p:sp>
              <p:nvSpPr>
                <p:cNvPr id="234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5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6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7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8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9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0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1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25" name="组合 224"/>
              <p:cNvGrpSpPr/>
              <p:nvPr/>
            </p:nvGrpSpPr>
            <p:grpSpPr>
              <a:xfrm>
                <a:off x="9124222" y="5640513"/>
                <a:ext cx="146120" cy="51596"/>
                <a:chOff x="9243080" y="5659153"/>
                <a:chExt cx="146120" cy="51596"/>
              </a:xfrm>
            </p:grpSpPr>
            <p:sp>
              <p:nvSpPr>
                <p:cNvPr id="226" name="îṧ1îḓe">
                  <a:extLst>
                    <a:ext uri="{FF2B5EF4-FFF2-40B4-BE49-F238E27FC236}">
                      <a16:creationId xmlns:a16="http://schemas.microsoft.com/office/drawing/2014/main" id="{C119857A-1B27-49FC-AD42-B45D0206A849}"/>
                    </a:ext>
                  </a:extLst>
                </p:cNvPr>
                <p:cNvSpPr/>
                <p:nvPr/>
              </p:nvSpPr>
              <p:spPr bwMode="auto">
                <a:xfrm>
                  <a:off x="9244319" y="5662869"/>
                  <a:ext cx="144056" cy="43753"/>
                </a:xfrm>
                <a:custGeom>
                  <a:avLst/>
                  <a:gdLst>
                    <a:gd name="T0" fmla="*/ 158 w 168"/>
                    <a:gd name="T1" fmla="*/ 2 h 51"/>
                    <a:gd name="T2" fmla="*/ 162 w 168"/>
                    <a:gd name="T3" fmla="*/ 51 h 51"/>
                    <a:gd name="T4" fmla="*/ 10 w 168"/>
                    <a:gd name="T5" fmla="*/ 51 h 51"/>
                    <a:gd name="T6" fmla="*/ 9 w 168"/>
                    <a:gd name="T7" fmla="*/ 26 h 51"/>
                    <a:gd name="T8" fmla="*/ 69 w 168"/>
                    <a:gd name="T9" fmla="*/ 2 h 51"/>
                    <a:gd name="T10" fmla="*/ 122 w 168"/>
                    <a:gd name="T11" fmla="*/ 9 h 51"/>
                    <a:gd name="T12" fmla="*/ 158 w 168"/>
                    <a:gd name="T13" fmla="*/ 2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51">
                      <a:moveTo>
                        <a:pt x="158" y="2"/>
                      </a:moveTo>
                      <a:cubicBezTo>
                        <a:pt x="168" y="4"/>
                        <a:pt x="162" y="51"/>
                        <a:pt x="162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10" y="51"/>
                        <a:pt x="0" y="38"/>
                        <a:pt x="9" y="26"/>
                      </a:cubicBezTo>
                      <a:cubicBezTo>
                        <a:pt x="14" y="20"/>
                        <a:pt x="56" y="3"/>
                        <a:pt x="69" y="2"/>
                      </a:cubicBezTo>
                      <a:cubicBezTo>
                        <a:pt x="82" y="0"/>
                        <a:pt x="105" y="9"/>
                        <a:pt x="122" y="9"/>
                      </a:cubicBezTo>
                      <a:cubicBezTo>
                        <a:pt x="140" y="9"/>
                        <a:pt x="148" y="1"/>
                        <a:pt x="158" y="2"/>
                      </a:cubicBezTo>
                    </a:path>
                  </a:pathLst>
                </a:custGeom>
                <a:solidFill>
                  <a:srgbClr val="C6C5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7" name="îšľïḑe">
                  <a:extLst>
                    <a:ext uri="{FF2B5EF4-FFF2-40B4-BE49-F238E27FC236}">
                      <a16:creationId xmlns:a16="http://schemas.microsoft.com/office/drawing/2014/main" id="{008F5691-1B3C-45C9-B53F-9EAF5B9E3F41}"/>
                    </a:ext>
                  </a:extLst>
                </p:cNvPr>
                <p:cNvSpPr/>
                <p:nvPr/>
              </p:nvSpPr>
              <p:spPr bwMode="auto">
                <a:xfrm>
                  <a:off x="9243080" y="5659153"/>
                  <a:ext cx="146120" cy="51596"/>
                </a:xfrm>
                <a:custGeom>
                  <a:avLst/>
                  <a:gdLst>
                    <a:gd name="T0" fmla="*/ 158 w 170"/>
                    <a:gd name="T1" fmla="*/ 12 h 60"/>
                    <a:gd name="T2" fmla="*/ 157 w 170"/>
                    <a:gd name="T3" fmla="*/ 11 h 60"/>
                    <a:gd name="T4" fmla="*/ 158 w 170"/>
                    <a:gd name="T5" fmla="*/ 10 h 60"/>
                    <a:gd name="T6" fmla="*/ 157 w 170"/>
                    <a:gd name="T7" fmla="*/ 11 h 60"/>
                    <a:gd name="T8" fmla="*/ 157 w 170"/>
                    <a:gd name="T9" fmla="*/ 11 h 60"/>
                    <a:gd name="T10" fmla="*/ 157 w 170"/>
                    <a:gd name="T11" fmla="*/ 11 h 60"/>
                    <a:gd name="T12" fmla="*/ 159 w 170"/>
                    <a:gd name="T13" fmla="*/ 20 h 60"/>
                    <a:gd name="T14" fmla="*/ 158 w 170"/>
                    <a:gd name="T15" fmla="*/ 46 h 60"/>
                    <a:gd name="T16" fmla="*/ 158 w 170"/>
                    <a:gd name="T17" fmla="*/ 53 h 60"/>
                    <a:gd name="T18" fmla="*/ 163 w 170"/>
                    <a:gd name="T19" fmla="*/ 55 h 60"/>
                    <a:gd name="T20" fmla="*/ 11 w 170"/>
                    <a:gd name="T21" fmla="*/ 49 h 60"/>
                    <a:gd name="T22" fmla="*/ 15 w 170"/>
                    <a:gd name="T23" fmla="*/ 51 h 60"/>
                    <a:gd name="T24" fmla="*/ 15 w 170"/>
                    <a:gd name="T25" fmla="*/ 51 h 60"/>
                    <a:gd name="T26" fmla="*/ 12 w 170"/>
                    <a:gd name="T27" fmla="*/ 53 h 60"/>
                    <a:gd name="T28" fmla="*/ 15 w 170"/>
                    <a:gd name="T29" fmla="*/ 51 h 60"/>
                    <a:gd name="T30" fmla="*/ 11 w 170"/>
                    <a:gd name="T31" fmla="*/ 41 h 60"/>
                    <a:gd name="T32" fmla="*/ 14 w 170"/>
                    <a:gd name="T33" fmla="*/ 33 h 60"/>
                    <a:gd name="T34" fmla="*/ 14 w 170"/>
                    <a:gd name="T35" fmla="*/ 34 h 60"/>
                    <a:gd name="T36" fmla="*/ 14 w 170"/>
                    <a:gd name="T37" fmla="*/ 34 h 60"/>
                    <a:gd name="T38" fmla="*/ 18 w 170"/>
                    <a:gd name="T39" fmla="*/ 31 h 60"/>
                    <a:gd name="T40" fmla="*/ 53 w 170"/>
                    <a:gd name="T41" fmla="*/ 16 h 60"/>
                    <a:gd name="T42" fmla="*/ 71 w 170"/>
                    <a:gd name="T43" fmla="*/ 11 h 60"/>
                    <a:gd name="T44" fmla="*/ 96 w 170"/>
                    <a:gd name="T45" fmla="*/ 15 h 60"/>
                    <a:gd name="T46" fmla="*/ 144 w 170"/>
                    <a:gd name="T47" fmla="*/ 15 h 60"/>
                    <a:gd name="T48" fmla="*/ 156 w 170"/>
                    <a:gd name="T49" fmla="*/ 12 h 60"/>
                    <a:gd name="T50" fmla="*/ 159 w 170"/>
                    <a:gd name="T51" fmla="*/ 6 h 60"/>
                    <a:gd name="T52" fmla="*/ 156 w 170"/>
                    <a:gd name="T53" fmla="*/ 1 h 60"/>
                    <a:gd name="T54" fmla="*/ 123 w 170"/>
                    <a:gd name="T55" fmla="*/ 7 h 60"/>
                    <a:gd name="T56" fmla="*/ 73 w 170"/>
                    <a:gd name="T57" fmla="*/ 0 h 60"/>
                    <a:gd name="T58" fmla="*/ 54 w 170"/>
                    <a:gd name="T59" fmla="*/ 4 h 60"/>
                    <a:gd name="T60" fmla="*/ 13 w 170"/>
                    <a:gd name="T61" fmla="*/ 21 h 60"/>
                    <a:gd name="T62" fmla="*/ 5 w 170"/>
                    <a:gd name="T63" fmla="*/ 27 h 60"/>
                    <a:gd name="T64" fmla="*/ 3 w 170"/>
                    <a:gd name="T65" fmla="*/ 53 h 60"/>
                    <a:gd name="T66" fmla="*/ 11 w 170"/>
                    <a:gd name="T67" fmla="*/ 60 h 60"/>
                    <a:gd name="T68" fmla="*/ 169 w 170"/>
                    <a:gd name="T69" fmla="*/ 55 h 60"/>
                    <a:gd name="T70" fmla="*/ 169 w 170"/>
                    <a:gd name="T71" fmla="*/ 13 h 60"/>
                    <a:gd name="T72" fmla="*/ 164 w 170"/>
                    <a:gd name="T73" fmla="*/ 3 h 60"/>
                    <a:gd name="T74" fmla="*/ 159 w 170"/>
                    <a:gd name="T75" fmla="*/ 6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0" h="60">
                      <a:moveTo>
                        <a:pt x="159" y="6"/>
                      </a:moveTo>
                      <a:cubicBezTo>
                        <a:pt x="158" y="12"/>
                        <a:pt x="158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2"/>
                      </a:cubicBezTo>
                      <a:cubicBezTo>
                        <a:pt x="158" y="10"/>
                        <a:pt x="158" y="10"/>
                        <a:pt x="158" y="10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1"/>
                        <a:pt x="157" y="11"/>
                      </a:cubicBezTo>
                      <a:cubicBezTo>
                        <a:pt x="157" y="11"/>
                        <a:pt x="157" y="12"/>
                        <a:pt x="158" y="13"/>
                      </a:cubicBezTo>
                      <a:cubicBezTo>
                        <a:pt x="158" y="15"/>
                        <a:pt x="159" y="17"/>
                        <a:pt x="159" y="20"/>
                      </a:cubicBezTo>
                      <a:cubicBezTo>
                        <a:pt x="159" y="23"/>
                        <a:pt x="159" y="26"/>
                        <a:pt x="159" y="29"/>
                      </a:cubicBezTo>
                      <a:cubicBezTo>
                        <a:pt x="159" y="35"/>
                        <a:pt x="159" y="41"/>
                        <a:pt x="158" y="46"/>
                      </a:cubicBezTo>
                      <a:cubicBezTo>
                        <a:pt x="158" y="48"/>
                        <a:pt x="158" y="50"/>
                        <a:pt x="158" y="52"/>
                      </a:cubicBezTo>
                      <a:cubicBezTo>
                        <a:pt x="158" y="52"/>
                        <a:pt x="158" y="53"/>
                        <a:pt x="158" y="53"/>
                      </a:cubicBezTo>
                      <a:cubicBezTo>
                        <a:pt x="158" y="54"/>
                        <a:pt x="158" y="54"/>
                        <a:pt x="158" y="54"/>
                      </a:cubicBezTo>
                      <a:cubicBezTo>
                        <a:pt x="163" y="55"/>
                        <a:pt x="163" y="55"/>
                        <a:pt x="163" y="55"/>
                      </a:cubicBezTo>
                      <a:cubicBezTo>
                        <a:pt x="163" y="49"/>
                        <a:pt x="163" y="49"/>
                        <a:pt x="163" y="49"/>
                      </a:cubicBezTo>
                      <a:cubicBezTo>
                        <a:pt x="11" y="49"/>
                        <a:pt x="11" y="49"/>
                        <a:pt x="11" y="49"/>
                      </a:cubicBezTo>
                      <a:cubicBezTo>
                        <a:pt x="11" y="55"/>
                        <a:pt x="11" y="55"/>
                        <a:pt x="11" y="5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4" y="50"/>
                        <a:pt x="13" y="48"/>
                      </a:cubicBezTo>
                      <a:cubicBezTo>
                        <a:pt x="12" y="46"/>
                        <a:pt x="11" y="44"/>
                        <a:pt x="11" y="41"/>
                      </a:cubicBezTo>
                      <a:cubicBezTo>
                        <a:pt x="11" y="39"/>
                        <a:pt x="12" y="37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5" y="33"/>
                        <a:pt x="16" y="32"/>
                        <a:pt x="18" y="31"/>
                      </a:cubicBezTo>
                      <a:cubicBezTo>
                        <a:pt x="20" y="29"/>
                        <a:pt x="25" y="27"/>
                        <a:pt x="29" y="25"/>
                      </a:cubicBezTo>
                      <a:cubicBezTo>
                        <a:pt x="37" y="22"/>
                        <a:pt x="45" y="18"/>
                        <a:pt x="53" y="16"/>
                      </a:cubicBezTo>
                      <a:cubicBezTo>
                        <a:pt x="57" y="14"/>
                        <a:pt x="60" y="13"/>
                        <a:pt x="63" y="12"/>
                      </a:cubicBezTo>
                      <a:cubicBezTo>
                        <a:pt x="67" y="12"/>
                        <a:pt x="69" y="11"/>
                        <a:pt x="71" y="11"/>
                      </a:cubicBezTo>
                      <a:cubicBezTo>
                        <a:pt x="71" y="11"/>
                        <a:pt x="72" y="11"/>
                        <a:pt x="73" y="11"/>
                      </a:cubicBezTo>
                      <a:cubicBezTo>
                        <a:pt x="78" y="11"/>
                        <a:pt x="87" y="13"/>
                        <a:pt x="96" y="15"/>
                      </a:cubicBezTo>
                      <a:cubicBezTo>
                        <a:pt x="105" y="16"/>
                        <a:pt x="114" y="18"/>
                        <a:pt x="123" y="18"/>
                      </a:cubicBezTo>
                      <a:cubicBezTo>
                        <a:pt x="132" y="18"/>
                        <a:pt x="139" y="16"/>
                        <a:pt x="144" y="15"/>
                      </a:cubicBezTo>
                      <a:cubicBezTo>
                        <a:pt x="147" y="14"/>
                        <a:pt x="149" y="13"/>
                        <a:pt x="151" y="12"/>
                      </a:cubicBezTo>
                      <a:cubicBezTo>
                        <a:pt x="153" y="12"/>
                        <a:pt x="154" y="12"/>
                        <a:pt x="156" y="12"/>
                      </a:cubicBezTo>
                      <a:cubicBezTo>
                        <a:pt x="157" y="12"/>
                        <a:pt x="157" y="12"/>
                        <a:pt x="158" y="12"/>
                      </a:cubicBezTo>
                      <a:cubicBezTo>
                        <a:pt x="159" y="6"/>
                        <a:pt x="159" y="6"/>
                        <a:pt x="159" y="6"/>
                      </a:cubicBezTo>
                      <a:cubicBezTo>
                        <a:pt x="160" y="1"/>
                        <a:pt x="160" y="1"/>
                        <a:pt x="160" y="1"/>
                      </a:cubicBezTo>
                      <a:cubicBezTo>
                        <a:pt x="158" y="1"/>
                        <a:pt x="157" y="1"/>
                        <a:pt x="156" y="1"/>
                      </a:cubicBezTo>
                      <a:cubicBezTo>
                        <a:pt x="153" y="1"/>
                        <a:pt x="150" y="1"/>
                        <a:pt x="148" y="2"/>
                      </a:cubicBezTo>
                      <a:cubicBezTo>
                        <a:pt x="140" y="4"/>
                        <a:pt x="134" y="7"/>
                        <a:pt x="123" y="7"/>
                      </a:cubicBezTo>
                      <a:cubicBezTo>
                        <a:pt x="116" y="7"/>
                        <a:pt x="107" y="6"/>
                        <a:pt x="98" y="4"/>
                      </a:cubicBezTo>
                      <a:cubicBezTo>
                        <a:pt x="89" y="2"/>
                        <a:pt x="80" y="0"/>
                        <a:pt x="73" y="0"/>
                      </a:cubicBezTo>
                      <a:cubicBezTo>
                        <a:pt x="72" y="0"/>
                        <a:pt x="71" y="0"/>
                        <a:pt x="70" y="0"/>
                      </a:cubicBezTo>
                      <a:cubicBezTo>
                        <a:pt x="66" y="1"/>
                        <a:pt x="60" y="2"/>
                        <a:pt x="54" y="4"/>
                      </a:cubicBezTo>
                      <a:cubicBezTo>
                        <a:pt x="45" y="7"/>
                        <a:pt x="34" y="11"/>
                        <a:pt x="25" y="15"/>
                      </a:cubicBezTo>
                      <a:cubicBezTo>
                        <a:pt x="21" y="17"/>
                        <a:pt x="17" y="19"/>
                        <a:pt x="13" y="21"/>
                      </a:cubicBezTo>
                      <a:cubicBezTo>
                        <a:pt x="12" y="22"/>
                        <a:pt x="10" y="23"/>
                        <a:pt x="9" y="24"/>
                      </a:cubicBezTo>
                      <a:cubicBezTo>
                        <a:pt x="7" y="25"/>
                        <a:pt x="6" y="26"/>
                        <a:pt x="5" y="27"/>
                      </a:cubicBezTo>
                      <a:cubicBezTo>
                        <a:pt x="2" y="32"/>
                        <a:pt x="0" y="37"/>
                        <a:pt x="0" y="41"/>
                      </a:cubicBezTo>
                      <a:cubicBezTo>
                        <a:pt x="1" y="46"/>
                        <a:pt x="2" y="50"/>
                        <a:pt x="3" y="53"/>
                      </a:cubicBezTo>
                      <a:cubicBezTo>
                        <a:pt x="5" y="56"/>
                        <a:pt x="6" y="58"/>
                        <a:pt x="6" y="58"/>
                      </a:cubicBezTo>
                      <a:cubicBezTo>
                        <a:pt x="7" y="59"/>
                        <a:pt x="9" y="60"/>
                        <a:pt x="11" y="60"/>
                      </a:cubicBezTo>
                      <a:cubicBezTo>
                        <a:pt x="163" y="60"/>
                        <a:pt x="163" y="60"/>
                        <a:pt x="163" y="60"/>
                      </a:cubicBezTo>
                      <a:cubicBezTo>
                        <a:pt x="166" y="60"/>
                        <a:pt x="168" y="58"/>
                        <a:pt x="169" y="55"/>
                      </a:cubicBezTo>
                      <a:cubicBezTo>
                        <a:pt x="169" y="55"/>
                        <a:pt x="170" y="42"/>
                        <a:pt x="170" y="29"/>
                      </a:cubicBezTo>
                      <a:cubicBezTo>
                        <a:pt x="170" y="23"/>
                        <a:pt x="170" y="18"/>
                        <a:pt x="169" y="13"/>
                      </a:cubicBezTo>
                      <a:cubicBezTo>
                        <a:pt x="168" y="10"/>
                        <a:pt x="168" y="8"/>
                        <a:pt x="166" y="6"/>
                      </a:cubicBezTo>
                      <a:cubicBezTo>
                        <a:pt x="166" y="5"/>
                        <a:pt x="165" y="4"/>
                        <a:pt x="164" y="3"/>
                      </a:cubicBezTo>
                      <a:cubicBezTo>
                        <a:pt x="163" y="2"/>
                        <a:pt x="161" y="1"/>
                        <a:pt x="160" y="1"/>
                      </a:cubicBezTo>
                      <a:cubicBezTo>
                        <a:pt x="159" y="6"/>
                        <a:pt x="159" y="6"/>
                        <a:pt x="159" y="6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8" name="iṧ1iḓé">
                  <a:extLst>
                    <a:ext uri="{FF2B5EF4-FFF2-40B4-BE49-F238E27FC236}">
                      <a16:creationId xmlns:a16="http://schemas.microsoft.com/office/drawing/2014/main" id="{918B012C-B545-47D3-9105-D920B497600E}"/>
                    </a:ext>
                  </a:extLst>
                </p:cNvPr>
                <p:cNvSpPr/>
                <p:nvPr/>
              </p:nvSpPr>
              <p:spPr bwMode="auto">
                <a:xfrm>
                  <a:off x="9245969" y="5690110"/>
                  <a:ext cx="139103" cy="10319"/>
                </a:xfrm>
                <a:custGeom>
                  <a:avLst/>
                  <a:gdLst>
                    <a:gd name="T0" fmla="*/ 5 w 162"/>
                    <a:gd name="T1" fmla="*/ 12 h 12"/>
                    <a:gd name="T2" fmla="*/ 0 w 162"/>
                    <a:gd name="T3" fmla="*/ 12 h 12"/>
                    <a:gd name="T4" fmla="*/ 0 w 162"/>
                    <a:gd name="T5" fmla="*/ 5 h 12"/>
                    <a:gd name="T6" fmla="*/ 161 w 162"/>
                    <a:gd name="T7" fmla="*/ 0 h 12"/>
                    <a:gd name="T8" fmla="*/ 162 w 162"/>
                    <a:gd name="T9" fmla="*/ 7 h 12"/>
                    <a:gd name="T10" fmla="*/ 5 w 162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2" h="12">
                      <a:moveTo>
                        <a:pt x="5" y="12"/>
                      </a:moveTo>
                      <a:cubicBezTo>
                        <a:pt x="3" y="12"/>
                        <a:pt x="1" y="12"/>
                        <a:pt x="0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6" y="6"/>
                        <a:pt x="160" y="0"/>
                        <a:pt x="161" y="0"/>
                      </a:cubicBezTo>
                      <a:cubicBezTo>
                        <a:pt x="162" y="7"/>
                        <a:pt x="162" y="7"/>
                        <a:pt x="162" y="7"/>
                      </a:cubicBezTo>
                      <a:cubicBezTo>
                        <a:pt x="161" y="7"/>
                        <a:pt x="62" y="12"/>
                        <a:pt x="5" y="12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9" name="iṧḷidê">
                  <a:extLst>
                    <a:ext uri="{FF2B5EF4-FFF2-40B4-BE49-F238E27FC236}">
                      <a16:creationId xmlns:a16="http://schemas.microsoft.com/office/drawing/2014/main" id="{91F4B579-59DB-4381-86EB-7A5DB1A3DF21}"/>
                    </a:ext>
                  </a:extLst>
                </p:cNvPr>
                <p:cNvSpPr/>
                <p:nvPr/>
              </p:nvSpPr>
              <p:spPr bwMode="auto">
                <a:xfrm>
                  <a:off x="9252573" y="5668646"/>
                  <a:ext cx="72234" cy="26004"/>
                </a:xfrm>
                <a:custGeom>
                  <a:avLst/>
                  <a:gdLst>
                    <a:gd name="T0" fmla="*/ 62 w 84"/>
                    <a:gd name="T1" fmla="*/ 0 h 30"/>
                    <a:gd name="T2" fmla="*/ 62 w 84"/>
                    <a:gd name="T3" fmla="*/ 0 h 30"/>
                    <a:gd name="T4" fmla="*/ 60 w 84"/>
                    <a:gd name="T5" fmla="*/ 0 h 30"/>
                    <a:gd name="T6" fmla="*/ 52 w 84"/>
                    <a:gd name="T7" fmla="*/ 1 h 30"/>
                    <a:gd name="T8" fmla="*/ 42 w 84"/>
                    <a:gd name="T9" fmla="*/ 5 h 30"/>
                    <a:gd name="T10" fmla="*/ 18 w 84"/>
                    <a:gd name="T11" fmla="*/ 14 h 30"/>
                    <a:gd name="T12" fmla="*/ 7 w 84"/>
                    <a:gd name="T13" fmla="*/ 20 h 30"/>
                    <a:gd name="T14" fmla="*/ 3 w 84"/>
                    <a:gd name="T15" fmla="*/ 23 h 30"/>
                    <a:gd name="T16" fmla="*/ 3 w 84"/>
                    <a:gd name="T17" fmla="*/ 23 h 30"/>
                    <a:gd name="T18" fmla="*/ 0 w 84"/>
                    <a:gd name="T19" fmla="*/ 30 h 30"/>
                    <a:gd name="T20" fmla="*/ 0 w 84"/>
                    <a:gd name="T21" fmla="*/ 30 h 30"/>
                    <a:gd name="T22" fmla="*/ 26 w 84"/>
                    <a:gd name="T23" fmla="*/ 30 h 30"/>
                    <a:gd name="T24" fmla="*/ 32 w 84"/>
                    <a:gd name="T25" fmla="*/ 21 h 30"/>
                    <a:gd name="T26" fmla="*/ 84 w 84"/>
                    <a:gd name="T27" fmla="*/ 3 h 30"/>
                    <a:gd name="T28" fmla="*/ 62 w 84"/>
                    <a:gd name="T2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4" h="30">
                      <a:moveTo>
                        <a:pt x="62" y="0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0"/>
                        <a:pt x="60" y="0"/>
                        <a:pt x="60" y="0"/>
                      </a:cubicBezTo>
                      <a:cubicBezTo>
                        <a:pt x="58" y="0"/>
                        <a:pt x="56" y="1"/>
                        <a:pt x="52" y="1"/>
                      </a:cubicBezTo>
                      <a:cubicBezTo>
                        <a:pt x="49" y="2"/>
                        <a:pt x="46" y="3"/>
                        <a:pt x="42" y="5"/>
                      </a:cubicBezTo>
                      <a:cubicBezTo>
                        <a:pt x="34" y="7"/>
                        <a:pt x="26" y="11"/>
                        <a:pt x="18" y="14"/>
                      </a:cubicBezTo>
                      <a:cubicBezTo>
                        <a:pt x="14" y="16"/>
                        <a:pt x="9" y="18"/>
                        <a:pt x="7" y="20"/>
                      </a:cubicBezTo>
                      <a:cubicBezTo>
                        <a:pt x="5" y="21"/>
                        <a:pt x="4" y="22"/>
                        <a:pt x="3" y="23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0" y="28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8" y="30"/>
                        <a:pt x="17" y="30"/>
                        <a:pt x="26" y="30"/>
                      </a:cubicBezTo>
                      <a:cubicBezTo>
                        <a:pt x="26" y="27"/>
                        <a:pt x="28" y="23"/>
                        <a:pt x="32" y="21"/>
                      </a:cubicBezTo>
                      <a:cubicBezTo>
                        <a:pt x="41" y="17"/>
                        <a:pt x="68" y="9"/>
                        <a:pt x="84" y="3"/>
                      </a:cubicBezTo>
                      <a:cubicBezTo>
                        <a:pt x="75" y="2"/>
                        <a:pt x="67" y="0"/>
                        <a:pt x="62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0" name="islíḍe">
                  <a:extLst>
                    <a:ext uri="{FF2B5EF4-FFF2-40B4-BE49-F238E27FC236}">
                      <a16:creationId xmlns:a16="http://schemas.microsoft.com/office/drawing/2014/main" id="{2129C2B4-2D82-492F-9F55-7B726DA03F17}"/>
                    </a:ext>
                  </a:extLst>
                </p:cNvPr>
                <p:cNvSpPr/>
                <p:nvPr/>
              </p:nvSpPr>
              <p:spPr bwMode="auto">
                <a:xfrm>
                  <a:off x="9250924" y="5666171"/>
                  <a:ext cx="85030" cy="28481"/>
                </a:xfrm>
                <a:custGeom>
                  <a:avLst/>
                  <a:gdLst>
                    <a:gd name="T0" fmla="*/ 5 w 99"/>
                    <a:gd name="T1" fmla="*/ 25 h 33"/>
                    <a:gd name="T2" fmla="*/ 5 w 99"/>
                    <a:gd name="T3" fmla="*/ 25 h 33"/>
                    <a:gd name="T4" fmla="*/ 99 w 99"/>
                    <a:gd name="T5" fmla="*/ 0 h 33"/>
                    <a:gd name="T6" fmla="*/ 55 w 99"/>
                    <a:gd name="T7" fmla="*/ 0 h 33"/>
                    <a:gd name="T8" fmla="*/ 10 w 99"/>
                    <a:gd name="T9" fmla="*/ 16 h 33"/>
                    <a:gd name="T10" fmla="*/ 1 w 99"/>
                    <a:gd name="T11" fmla="*/ 33 h 33"/>
                    <a:gd name="T12" fmla="*/ 2 w 99"/>
                    <a:gd name="T13" fmla="*/ 33 h 33"/>
                    <a:gd name="T14" fmla="*/ 2 w 99"/>
                    <a:gd name="T15" fmla="*/ 33 h 33"/>
                    <a:gd name="T16" fmla="*/ 5 w 99"/>
                    <a:gd name="T17" fmla="*/ 26 h 33"/>
                    <a:gd name="T18" fmla="*/ 5 w 99"/>
                    <a:gd name="T19" fmla="*/ 26 h 33"/>
                    <a:gd name="T20" fmla="*/ 9 w 99"/>
                    <a:gd name="T21" fmla="*/ 23 h 33"/>
                    <a:gd name="T22" fmla="*/ 20 w 99"/>
                    <a:gd name="T23" fmla="*/ 17 h 33"/>
                    <a:gd name="T24" fmla="*/ 44 w 99"/>
                    <a:gd name="T25" fmla="*/ 8 h 33"/>
                    <a:gd name="T26" fmla="*/ 54 w 99"/>
                    <a:gd name="T27" fmla="*/ 4 h 33"/>
                    <a:gd name="T28" fmla="*/ 62 w 99"/>
                    <a:gd name="T29" fmla="*/ 3 h 33"/>
                    <a:gd name="T30" fmla="*/ 64 w 99"/>
                    <a:gd name="T31" fmla="*/ 3 h 33"/>
                    <a:gd name="T32" fmla="*/ 64 w 99"/>
                    <a:gd name="T33" fmla="*/ 3 h 33"/>
                    <a:gd name="T34" fmla="*/ 86 w 99"/>
                    <a:gd name="T35" fmla="*/ 6 h 33"/>
                    <a:gd name="T36" fmla="*/ 99 w 99"/>
                    <a:gd name="T37" fmla="*/ 3 h 33"/>
                    <a:gd name="T38" fmla="*/ 99 w 99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9" h="33"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99" y="0"/>
                      </a:move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0"/>
                        <a:pt x="28" y="6"/>
                        <a:pt x="10" y="16"/>
                      </a:cubicBezTo>
                      <a:cubicBezTo>
                        <a:pt x="1" y="21"/>
                        <a:pt x="0" y="27"/>
                        <a:pt x="1" y="33"/>
                      </a:cubicBezTo>
                      <a:cubicBezTo>
                        <a:pt x="1" y="33"/>
                        <a:pt x="2" y="33"/>
                        <a:pt x="2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31"/>
                        <a:pt x="3" y="29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6" y="25"/>
                        <a:pt x="7" y="24"/>
                        <a:pt x="9" y="23"/>
                      </a:cubicBezTo>
                      <a:cubicBezTo>
                        <a:pt x="11" y="21"/>
                        <a:pt x="16" y="19"/>
                        <a:pt x="20" y="17"/>
                      </a:cubicBezTo>
                      <a:cubicBezTo>
                        <a:pt x="28" y="14"/>
                        <a:pt x="36" y="10"/>
                        <a:pt x="44" y="8"/>
                      </a:cubicBezTo>
                      <a:cubicBezTo>
                        <a:pt x="48" y="6"/>
                        <a:pt x="51" y="5"/>
                        <a:pt x="54" y="4"/>
                      </a:cubicBezTo>
                      <a:cubicBezTo>
                        <a:pt x="58" y="4"/>
                        <a:pt x="60" y="3"/>
                        <a:pt x="62" y="3"/>
                      </a:cubicBezTo>
                      <a:cubicBezTo>
                        <a:pt x="62" y="3"/>
                        <a:pt x="63" y="3"/>
                        <a:pt x="64" y="3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9" y="3"/>
                        <a:pt x="77" y="5"/>
                        <a:pt x="86" y="6"/>
                      </a:cubicBezTo>
                      <a:cubicBezTo>
                        <a:pt x="94" y="4"/>
                        <a:pt x="99" y="3"/>
                        <a:pt x="99" y="3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1" name="îśľídê">
                  <a:extLst>
                    <a:ext uri="{FF2B5EF4-FFF2-40B4-BE49-F238E27FC236}">
                      <a16:creationId xmlns:a16="http://schemas.microsoft.com/office/drawing/2014/main" id="{9B247277-51F2-4B16-AA95-E5BB8BC192FE}"/>
                    </a:ext>
                  </a:extLst>
                </p:cNvPr>
                <p:cNvSpPr/>
                <p:nvPr/>
              </p:nvSpPr>
              <p:spPr bwMode="auto">
                <a:xfrm>
                  <a:off x="9254639" y="5700431"/>
                  <a:ext cx="22290" cy="826"/>
                </a:xfrm>
                <a:custGeom>
                  <a:avLst/>
                  <a:gdLst>
                    <a:gd name="T0" fmla="*/ 25 w 26"/>
                    <a:gd name="T1" fmla="*/ 0 h 1"/>
                    <a:gd name="T2" fmla="*/ 0 w 26"/>
                    <a:gd name="T3" fmla="*/ 0 h 1"/>
                    <a:gd name="T4" fmla="*/ 1 w 26"/>
                    <a:gd name="T5" fmla="*/ 1 h 1"/>
                    <a:gd name="T6" fmla="*/ 26 w 26"/>
                    <a:gd name="T7" fmla="*/ 1 h 1"/>
                    <a:gd name="T8" fmla="*/ 25 w 26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">
                      <a:moveTo>
                        <a:pt x="25" y="0"/>
                      </a:moveTo>
                      <a:cubicBezTo>
                        <a:pt x="16" y="0"/>
                        <a:pt x="8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0"/>
                        <a:pt x="25" y="0"/>
                      </a:cubicBezTo>
                    </a:path>
                  </a:pathLst>
                </a:custGeom>
                <a:solidFill>
                  <a:srgbClr val="9695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2" name="íslíḍê">
                  <a:extLst>
                    <a:ext uri="{FF2B5EF4-FFF2-40B4-BE49-F238E27FC236}">
                      <a16:creationId xmlns:a16="http://schemas.microsoft.com/office/drawing/2014/main" id="{1E99E78B-57C8-43B1-9A31-888B91ED9461}"/>
                    </a:ext>
                  </a:extLst>
                </p:cNvPr>
                <p:cNvSpPr/>
                <p:nvPr/>
              </p:nvSpPr>
              <p:spPr bwMode="auto">
                <a:xfrm>
                  <a:off x="9253402" y="5700442"/>
                  <a:ext cx="26830" cy="6192"/>
                </a:xfrm>
                <a:custGeom>
                  <a:avLst/>
                  <a:gdLst>
                    <a:gd name="T0" fmla="*/ 1 w 31"/>
                    <a:gd name="T1" fmla="*/ 0 h 7"/>
                    <a:gd name="T2" fmla="*/ 0 w 31"/>
                    <a:gd name="T3" fmla="*/ 0 h 7"/>
                    <a:gd name="T4" fmla="*/ 3 w 31"/>
                    <a:gd name="T5" fmla="*/ 7 h 7"/>
                    <a:gd name="T6" fmla="*/ 31 w 31"/>
                    <a:gd name="T7" fmla="*/ 7 h 7"/>
                    <a:gd name="T8" fmla="*/ 27 w 31"/>
                    <a:gd name="T9" fmla="*/ 1 h 7"/>
                    <a:gd name="T10" fmla="*/ 2 w 31"/>
                    <a:gd name="T11" fmla="*/ 1 h 7"/>
                    <a:gd name="T12" fmla="*/ 1 w 31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7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4"/>
                        <a:pt x="3" y="7"/>
                        <a:pt x="3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0" y="7"/>
                        <a:pt x="28" y="4"/>
                        <a:pt x="27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3" name="išľïdê">
                  <a:extLst>
                    <a:ext uri="{FF2B5EF4-FFF2-40B4-BE49-F238E27FC236}">
                      <a16:creationId xmlns:a16="http://schemas.microsoft.com/office/drawing/2014/main" id="{0DC6E646-2D64-438A-9DFB-7A2F78CB18AD}"/>
                    </a:ext>
                  </a:extLst>
                </p:cNvPr>
                <p:cNvSpPr/>
                <p:nvPr/>
              </p:nvSpPr>
              <p:spPr bwMode="auto">
                <a:xfrm>
                  <a:off x="9251753" y="5694674"/>
                  <a:ext cx="24353" cy="5779"/>
                </a:xfrm>
                <a:custGeom>
                  <a:avLst/>
                  <a:gdLst>
                    <a:gd name="T0" fmla="*/ 27 w 28"/>
                    <a:gd name="T1" fmla="*/ 0 h 7"/>
                    <a:gd name="T2" fmla="*/ 1 w 28"/>
                    <a:gd name="T3" fmla="*/ 0 h 7"/>
                    <a:gd name="T4" fmla="*/ 0 w 28"/>
                    <a:gd name="T5" fmla="*/ 0 h 7"/>
                    <a:gd name="T6" fmla="*/ 2 w 28"/>
                    <a:gd name="T7" fmla="*/ 7 h 7"/>
                    <a:gd name="T8" fmla="*/ 3 w 28"/>
                    <a:gd name="T9" fmla="*/ 7 h 7"/>
                    <a:gd name="T10" fmla="*/ 28 w 28"/>
                    <a:gd name="T11" fmla="*/ 7 h 7"/>
                    <a:gd name="T12" fmla="*/ 27 w 28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7">
                      <a:moveTo>
                        <a:pt x="27" y="0"/>
                      </a:moveTo>
                      <a:cubicBezTo>
                        <a:pt x="18" y="0"/>
                        <a:pt x="9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11" y="7"/>
                        <a:pt x="19" y="7"/>
                        <a:pt x="28" y="7"/>
                      </a:cubicBezTo>
                      <a:cubicBezTo>
                        <a:pt x="27" y="5"/>
                        <a:pt x="27" y="2"/>
                        <a:pt x="27" y="0"/>
                      </a:cubicBezTo>
                    </a:path>
                  </a:pathLst>
                </a:custGeom>
                <a:solidFill>
                  <a:srgbClr val="4E4C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defTabSz="914478"/>
                  <a:endParaRPr sz="2000">
                    <a:solidFill>
                      <a:srgbClr val="1D1D1A"/>
                    </a:solidFill>
                    <a:latin typeface="Arial" panose="020B0604020202020204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308" name="右箭头 307"/>
          <p:cNvSpPr/>
          <p:nvPr/>
        </p:nvSpPr>
        <p:spPr>
          <a:xfrm>
            <a:off x="3672356" y="3614634"/>
            <a:ext cx="288000" cy="345445"/>
          </a:xfrm>
          <a:prstGeom prst="righ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3654793" y="4789663"/>
            <a:ext cx="2403539" cy="1200329"/>
          </a:xfrm>
          <a:prstGeom prst="rect">
            <a:avLst/>
          </a:prstGeom>
        </p:spPr>
        <p:txBody>
          <a:bodyPr wrap="square" lIns="72000" rIns="36000">
            <a:spAutoFit/>
          </a:bodyPr>
          <a:lstStyle/>
          <a:p>
            <a:pPr marL="0" lvl="2" algn="ctr">
              <a:spcAft>
                <a:spcPts val="300"/>
              </a:spcAft>
              <a:buSzPct val="70000"/>
              <a:tabLst>
                <a:tab pos="714375" algn="l"/>
              </a:tabLst>
              <a:defRPr/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To be: Passive IoT tag</a:t>
            </a:r>
            <a:endParaRPr lang="en-GB" altLang="zh-CN" sz="1400" kern="0" dirty="0">
              <a:solidFill>
                <a:srgbClr val="2D2015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No battery 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ultra-low cost &amp; very small size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Automatic remote</a:t>
            </a:r>
            <a:r>
              <a:rPr lang="en-GB" altLang="zh-CN" sz="1200" kern="0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GB" altLang="zh-CN" sz="1200" kern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en-GB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US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Hundred times faster </a:t>
            </a:r>
            <a:r>
              <a:rPr lang="en-US" altLang="zh-CN" sz="1200" kern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</a:p>
        </p:txBody>
      </p:sp>
      <p:sp>
        <p:nvSpPr>
          <p:cNvPr id="310" name="文本框 309"/>
          <p:cNvSpPr txBox="1"/>
          <p:nvPr/>
        </p:nvSpPr>
        <p:spPr>
          <a:xfrm>
            <a:off x="425795" y="4183198"/>
            <a:ext cx="14623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78"/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Barcode printed on thermal paper</a:t>
            </a:r>
            <a:endParaRPr kumimoji="1" lang="zh-CN" altLang="en-US" sz="1200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1" name="矩形 310"/>
          <p:cNvSpPr/>
          <p:nvPr/>
        </p:nvSpPr>
        <p:spPr>
          <a:xfrm>
            <a:off x="296665" y="4789663"/>
            <a:ext cx="3345495" cy="1200329"/>
          </a:xfrm>
          <a:prstGeom prst="rect">
            <a:avLst/>
          </a:prstGeom>
        </p:spPr>
        <p:txBody>
          <a:bodyPr wrap="square" lIns="72000" rIns="36000">
            <a:spAutoFit/>
          </a:bodyPr>
          <a:lstStyle/>
          <a:p>
            <a:pPr marL="0" lvl="2" algn="ctr">
              <a:spcAft>
                <a:spcPts val="300"/>
              </a:spcAft>
              <a:buSzPct val="70000"/>
              <a:tabLst>
                <a:tab pos="714375" algn="l"/>
              </a:tabLst>
              <a:defRPr/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Current: Barcode</a:t>
            </a:r>
            <a:endParaRPr lang="en-GB" altLang="zh-CN" sz="1400" kern="0" dirty="0">
              <a:solidFill>
                <a:srgbClr val="2D2015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No battery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ultra-low cost &amp; very small size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GB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Handheld LOS scanning (</a:t>
            </a:r>
            <a:r>
              <a:rPr lang="en-GB" altLang="zh-CN" sz="1200" kern="0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labor intensive</a:t>
            </a:r>
            <a:r>
              <a:rPr lang="en-GB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171450" lvl="2" indent="-171450">
              <a:spcAft>
                <a:spcPts val="300"/>
              </a:spcAft>
              <a:buSzPct val="70000"/>
              <a:buFont typeface="Arial" panose="020B0604020202020204" pitchFamily="34" charset="0"/>
              <a:buChar char="•"/>
              <a:tabLst>
                <a:tab pos="714375" algn="l"/>
              </a:tabLst>
              <a:defRPr/>
            </a:pPr>
            <a:r>
              <a:rPr lang="en-US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Slow one-by-one scanning</a:t>
            </a:r>
            <a:r>
              <a:rPr lang="en-GB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GB" altLang="zh-CN" sz="1200" kern="0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time consuming</a:t>
            </a:r>
            <a:r>
              <a:rPr lang="en-GB" altLang="zh-CN" sz="1200" kern="0" dirty="0">
                <a:solidFill>
                  <a:srgbClr val="2D2015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1200" kern="0" dirty="0">
              <a:solidFill>
                <a:srgbClr val="2D2015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6145752" y="4835938"/>
            <a:ext cx="3163596" cy="1138773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pPr defTabSz="914478">
              <a:spcAft>
                <a:spcPts val="300"/>
              </a:spcAft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Battery-operated device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Cost for batteries and replacement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olidFill>
                  <a:srgbClr val="C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Increased device size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Infrequent transmissions for battery life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Environmental issue (Lithium, lead, etc.)</a:t>
            </a:r>
          </a:p>
        </p:txBody>
      </p:sp>
      <p:sp>
        <p:nvSpPr>
          <p:cNvPr id="313" name="Rectangle 2"/>
          <p:cNvSpPr/>
          <p:nvPr/>
        </p:nvSpPr>
        <p:spPr>
          <a:xfrm>
            <a:off x="281353" y="1056959"/>
            <a:ext cx="5760000" cy="4933033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4" name="Rectangle 3"/>
          <p:cNvSpPr/>
          <p:nvPr/>
        </p:nvSpPr>
        <p:spPr>
          <a:xfrm>
            <a:off x="6133010" y="1056959"/>
            <a:ext cx="5760000" cy="4933033"/>
          </a:xfrm>
          <a:prstGeom prst="rect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6115182" y="1137162"/>
            <a:ext cx="5777828" cy="1492716"/>
          </a:xfrm>
          <a:prstGeom prst="rect">
            <a:avLst/>
          </a:prstGeom>
        </p:spPr>
        <p:txBody>
          <a:bodyPr wrap="square" lIns="72000">
            <a:spAutoFit/>
          </a:bodyPr>
          <a:lstStyle/>
          <a:p>
            <a:pPr algn="just" defTabSz="1218784">
              <a:spcAft>
                <a:spcPts val="300"/>
              </a:spcAft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Category 2: Sensing data report</a:t>
            </a:r>
          </a:p>
          <a:p>
            <a:pPr marL="269875" indent="-269875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Information (e.g., temperature) is generated and transmitted by wireless sensor without battery replacement during long lifetime</a:t>
            </a:r>
          </a:p>
          <a:p>
            <a:pPr marL="269875" indent="-269875" defTabSz="1218906"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Typical use cases include wireless sensor for environment, equipment, and living things monitoring in industries such as electric power, petroleum, livestock farming, manufacturing, etc.</a:t>
            </a:r>
          </a:p>
        </p:txBody>
      </p:sp>
      <p:sp>
        <p:nvSpPr>
          <p:cNvPr id="316" name="文本框 315"/>
          <p:cNvSpPr txBox="1"/>
          <p:nvPr/>
        </p:nvSpPr>
        <p:spPr>
          <a:xfrm>
            <a:off x="9395482" y="4835938"/>
            <a:ext cx="2523395" cy="1107996"/>
          </a:xfrm>
          <a:prstGeom prst="rect">
            <a:avLst/>
          </a:prstGeom>
          <a:noFill/>
        </p:spPr>
        <p:txBody>
          <a:bodyPr wrap="square" lIns="72000" tIns="0" rIns="72000" bIns="0" rtlCol="0">
            <a:spAutoFit/>
          </a:bodyPr>
          <a:lstStyle/>
          <a:p>
            <a:pPr defTabSz="914478">
              <a:spcAft>
                <a:spcPts val="300"/>
              </a:spcAft>
            </a:pPr>
            <a:r>
              <a:rPr kumimoji="1" lang="en-US" altLang="zh-CN" sz="14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Batteryless device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B05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Low maintenance cost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B05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Miniaturized device</a:t>
            </a:r>
            <a:endParaRPr kumimoji="1" lang="zh-CN" altLang="en-US" sz="1200" dirty="0">
              <a:solidFill>
                <a:srgbClr val="00B050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No limits on transmission period</a:t>
            </a:r>
          </a:p>
          <a:p>
            <a:pPr marL="171450" indent="-171450" defTabSz="91447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Environmental friendly </a:t>
            </a:r>
          </a:p>
        </p:txBody>
      </p:sp>
      <p:grpSp>
        <p:nvGrpSpPr>
          <p:cNvPr id="317" name="组合 17"/>
          <p:cNvGrpSpPr>
            <a:grpSpLocks noChangeAspect="1"/>
          </p:cNvGrpSpPr>
          <p:nvPr/>
        </p:nvGrpSpPr>
        <p:grpSpPr bwMode="auto">
          <a:xfrm>
            <a:off x="8769450" y="4825225"/>
            <a:ext cx="360000" cy="506325"/>
            <a:chOff x="7220" y="18480"/>
            <a:chExt cx="815" cy="1107"/>
          </a:xfrm>
        </p:grpSpPr>
        <p:sp>
          <p:nvSpPr>
            <p:cNvPr id="318" name="任意多边形 3749"/>
            <p:cNvSpPr>
              <a:spLocks/>
            </p:cNvSpPr>
            <p:nvPr/>
          </p:nvSpPr>
          <p:spPr bwMode="auto">
            <a:xfrm>
              <a:off x="7418" y="19325"/>
              <a:ext cx="417" cy="123"/>
            </a:xfrm>
            <a:custGeom>
              <a:avLst/>
              <a:gdLst>
                <a:gd name="T0" fmla="*/ 1 w 737"/>
                <a:gd name="T1" fmla="*/ 1 h 218"/>
                <a:gd name="T2" fmla="*/ 0 w 737"/>
                <a:gd name="T3" fmla="*/ 1 h 218"/>
                <a:gd name="T4" fmla="*/ 0 w 737"/>
                <a:gd name="T5" fmla="*/ 0 h 218"/>
                <a:gd name="T6" fmla="*/ 1 w 737"/>
                <a:gd name="T7" fmla="*/ 0 h 218"/>
                <a:gd name="T8" fmla="*/ 1 w 737"/>
                <a:gd name="T9" fmla="*/ 1 h 218"/>
                <a:gd name="T10" fmla="*/ 1 w 737"/>
                <a:gd name="T11" fmla="*/ 1 h 218"/>
                <a:gd name="T12" fmla="*/ 1 w 737"/>
                <a:gd name="T13" fmla="*/ 1 h 218"/>
                <a:gd name="T14" fmla="*/ 1 w 737"/>
                <a:gd name="T15" fmla="*/ 1 h 218"/>
                <a:gd name="T16" fmla="*/ 1 w 737"/>
                <a:gd name="T17" fmla="*/ 1 h 218"/>
                <a:gd name="T18" fmla="*/ 1 w 737"/>
                <a:gd name="T19" fmla="*/ 1 h 2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7"/>
                <a:gd name="T31" fmla="*/ 0 h 218"/>
                <a:gd name="T32" fmla="*/ 737 w 737"/>
                <a:gd name="T33" fmla="*/ 218 h 2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7" h="218">
                  <a:moveTo>
                    <a:pt x="736" y="217"/>
                  </a:moveTo>
                  <a:lnTo>
                    <a:pt x="0" y="217"/>
                  </a:lnTo>
                  <a:lnTo>
                    <a:pt x="0" y="0"/>
                  </a:lnTo>
                  <a:lnTo>
                    <a:pt x="736" y="0"/>
                  </a:lnTo>
                  <a:lnTo>
                    <a:pt x="736" y="217"/>
                  </a:lnTo>
                  <a:close/>
                  <a:moveTo>
                    <a:pt x="675" y="156"/>
                  </a:moveTo>
                  <a:lnTo>
                    <a:pt x="675" y="60"/>
                  </a:lnTo>
                  <a:lnTo>
                    <a:pt x="62" y="60"/>
                  </a:lnTo>
                  <a:lnTo>
                    <a:pt x="62" y="156"/>
                  </a:lnTo>
                  <a:lnTo>
                    <a:pt x="675" y="156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19" name="任意多边形 3750"/>
            <p:cNvSpPr>
              <a:spLocks/>
            </p:cNvSpPr>
            <p:nvPr/>
          </p:nvSpPr>
          <p:spPr bwMode="auto">
            <a:xfrm>
              <a:off x="7458" y="18733"/>
              <a:ext cx="120" cy="97"/>
            </a:xfrm>
            <a:custGeom>
              <a:avLst/>
              <a:gdLst>
                <a:gd name="T0" fmla="*/ 1 w 211"/>
                <a:gd name="T1" fmla="*/ 1 h 173"/>
                <a:gd name="T2" fmla="*/ 1 w 211"/>
                <a:gd name="T3" fmla="*/ 1 h 173"/>
                <a:gd name="T4" fmla="*/ 0 w 211"/>
                <a:gd name="T5" fmla="*/ 1 h 173"/>
                <a:gd name="T6" fmla="*/ 1 w 211"/>
                <a:gd name="T7" fmla="*/ 0 h 173"/>
                <a:gd name="T8" fmla="*/ 1 w 211"/>
                <a:gd name="T9" fmla="*/ 1 h 173"/>
                <a:gd name="T10" fmla="*/ 1 w 211"/>
                <a:gd name="T11" fmla="*/ 1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173"/>
                <a:gd name="T20" fmla="*/ 211 w 211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173">
                  <a:moveTo>
                    <a:pt x="124" y="114"/>
                  </a:moveTo>
                  <a:lnTo>
                    <a:pt x="38" y="172"/>
                  </a:lnTo>
                  <a:lnTo>
                    <a:pt x="0" y="116"/>
                  </a:lnTo>
                  <a:lnTo>
                    <a:pt x="172" y="0"/>
                  </a:lnTo>
                  <a:lnTo>
                    <a:pt x="210" y="56"/>
                  </a:lnTo>
                  <a:lnTo>
                    <a:pt x="124" y="114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0" name="任意多边形 3751"/>
            <p:cNvSpPr>
              <a:spLocks/>
            </p:cNvSpPr>
            <p:nvPr/>
          </p:nvSpPr>
          <p:spPr bwMode="auto">
            <a:xfrm>
              <a:off x="7683" y="18730"/>
              <a:ext cx="120" cy="98"/>
            </a:xfrm>
            <a:custGeom>
              <a:avLst/>
              <a:gdLst>
                <a:gd name="T0" fmla="*/ 1 w 212"/>
                <a:gd name="T1" fmla="*/ 1 h 174"/>
                <a:gd name="T2" fmla="*/ 1 w 212"/>
                <a:gd name="T3" fmla="*/ 1 h 174"/>
                <a:gd name="T4" fmla="*/ 1 w 212"/>
                <a:gd name="T5" fmla="*/ 1 h 174"/>
                <a:gd name="T6" fmla="*/ 0 w 212"/>
                <a:gd name="T7" fmla="*/ 1 h 174"/>
                <a:gd name="T8" fmla="*/ 1 w 212"/>
                <a:gd name="T9" fmla="*/ 0 h 174"/>
                <a:gd name="T10" fmla="*/ 1 w 212"/>
                <a:gd name="T11" fmla="*/ 1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2"/>
                <a:gd name="T19" fmla="*/ 0 h 174"/>
                <a:gd name="T20" fmla="*/ 212 w 212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2" h="174">
                  <a:moveTo>
                    <a:pt x="124" y="58"/>
                  </a:moveTo>
                  <a:lnTo>
                    <a:pt x="211" y="116"/>
                  </a:lnTo>
                  <a:lnTo>
                    <a:pt x="173" y="173"/>
                  </a:lnTo>
                  <a:lnTo>
                    <a:pt x="0" y="57"/>
                  </a:lnTo>
                  <a:lnTo>
                    <a:pt x="38" y="0"/>
                  </a:lnTo>
                  <a:lnTo>
                    <a:pt x="124" y="58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1" name="任意多边形 3752"/>
            <p:cNvSpPr>
              <a:spLocks/>
            </p:cNvSpPr>
            <p:nvPr/>
          </p:nvSpPr>
          <p:spPr bwMode="auto">
            <a:xfrm>
              <a:off x="7528" y="18815"/>
              <a:ext cx="62" cy="55"/>
            </a:xfrm>
            <a:custGeom>
              <a:avLst/>
              <a:gdLst>
                <a:gd name="T0" fmla="*/ 1 w 109"/>
                <a:gd name="T1" fmla="*/ 0 h 98"/>
                <a:gd name="T2" fmla="*/ 1 w 109"/>
                <a:gd name="T3" fmla="*/ 1 h 98"/>
                <a:gd name="T4" fmla="*/ 0 w 109"/>
                <a:gd name="T5" fmla="*/ 1 h 98"/>
                <a:gd name="T6" fmla="*/ 1 w 109"/>
                <a:gd name="T7" fmla="*/ 1 h 98"/>
                <a:gd name="T8" fmla="*/ 1 w 109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98"/>
                <a:gd name="T17" fmla="*/ 109 w 109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98">
                  <a:moveTo>
                    <a:pt x="89" y="0"/>
                  </a:moveTo>
                  <a:cubicBezTo>
                    <a:pt x="108" y="25"/>
                    <a:pt x="101" y="59"/>
                    <a:pt x="77" y="78"/>
                  </a:cubicBezTo>
                  <a:cubicBezTo>
                    <a:pt x="52" y="97"/>
                    <a:pt x="19" y="91"/>
                    <a:pt x="0" y="67"/>
                  </a:cubicBezTo>
                  <a:cubicBezTo>
                    <a:pt x="19" y="53"/>
                    <a:pt x="19" y="51"/>
                    <a:pt x="43" y="34"/>
                  </a:cubicBezTo>
                  <a:cubicBezTo>
                    <a:pt x="70" y="16"/>
                    <a:pt x="75" y="12"/>
                    <a:pt x="8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2" name="任意多边形 3753"/>
            <p:cNvSpPr>
              <a:spLocks/>
            </p:cNvSpPr>
            <p:nvPr/>
          </p:nvSpPr>
          <p:spPr bwMode="auto">
            <a:xfrm>
              <a:off x="7670" y="18815"/>
              <a:ext cx="60" cy="55"/>
            </a:xfrm>
            <a:custGeom>
              <a:avLst/>
              <a:gdLst>
                <a:gd name="T0" fmla="*/ 1 w 108"/>
                <a:gd name="T1" fmla="*/ 0 h 98"/>
                <a:gd name="T2" fmla="*/ 1 w 108"/>
                <a:gd name="T3" fmla="*/ 1 h 98"/>
                <a:gd name="T4" fmla="*/ 1 w 108"/>
                <a:gd name="T5" fmla="*/ 1 h 98"/>
                <a:gd name="T6" fmla="*/ 1 w 108"/>
                <a:gd name="T7" fmla="*/ 1 h 98"/>
                <a:gd name="T8" fmla="*/ 1 w 108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98"/>
                <a:gd name="T17" fmla="*/ 108 w 108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98">
                  <a:moveTo>
                    <a:pt x="19" y="0"/>
                  </a:moveTo>
                  <a:cubicBezTo>
                    <a:pt x="0" y="25"/>
                    <a:pt x="5" y="59"/>
                    <a:pt x="30" y="78"/>
                  </a:cubicBezTo>
                  <a:cubicBezTo>
                    <a:pt x="54" y="97"/>
                    <a:pt x="89" y="91"/>
                    <a:pt x="107" y="67"/>
                  </a:cubicBezTo>
                  <a:cubicBezTo>
                    <a:pt x="89" y="53"/>
                    <a:pt x="89" y="51"/>
                    <a:pt x="64" y="34"/>
                  </a:cubicBezTo>
                  <a:cubicBezTo>
                    <a:pt x="38" y="16"/>
                    <a:pt x="32" y="12"/>
                    <a:pt x="19" y="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3" name="任意多边形 3754"/>
            <p:cNvSpPr>
              <a:spLocks/>
            </p:cNvSpPr>
            <p:nvPr/>
          </p:nvSpPr>
          <p:spPr bwMode="auto">
            <a:xfrm>
              <a:off x="7550" y="18903"/>
              <a:ext cx="155" cy="77"/>
            </a:xfrm>
            <a:custGeom>
              <a:avLst/>
              <a:gdLst>
                <a:gd name="T0" fmla="*/ 1 w 272"/>
                <a:gd name="T1" fmla="*/ 1 h 135"/>
                <a:gd name="T2" fmla="*/ 1 w 272"/>
                <a:gd name="T3" fmla="*/ 1 h 135"/>
                <a:gd name="T4" fmla="*/ 1 w 272"/>
                <a:gd name="T5" fmla="*/ 1 h 135"/>
                <a:gd name="T6" fmla="*/ 1 w 272"/>
                <a:gd name="T7" fmla="*/ 1 h 135"/>
                <a:gd name="T8" fmla="*/ 0 w 272"/>
                <a:gd name="T9" fmla="*/ 1 h 135"/>
                <a:gd name="T10" fmla="*/ 1 w 272"/>
                <a:gd name="T11" fmla="*/ 0 h 135"/>
                <a:gd name="T12" fmla="*/ 1 w 272"/>
                <a:gd name="T13" fmla="*/ 1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2"/>
                <a:gd name="T22" fmla="*/ 0 h 135"/>
                <a:gd name="T23" fmla="*/ 272 w 272"/>
                <a:gd name="T24" fmla="*/ 135 h 1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2" h="135">
                  <a:moveTo>
                    <a:pt x="271" y="134"/>
                  </a:moveTo>
                  <a:lnTo>
                    <a:pt x="190" y="134"/>
                  </a:lnTo>
                  <a:cubicBezTo>
                    <a:pt x="190" y="104"/>
                    <a:pt x="165" y="80"/>
                    <a:pt x="135" y="80"/>
                  </a:cubicBezTo>
                  <a:cubicBezTo>
                    <a:pt x="104" y="80"/>
                    <a:pt x="81" y="104"/>
                    <a:pt x="81" y="134"/>
                  </a:cubicBezTo>
                  <a:lnTo>
                    <a:pt x="0" y="134"/>
                  </a:lnTo>
                  <a:cubicBezTo>
                    <a:pt x="0" y="61"/>
                    <a:pt x="60" y="0"/>
                    <a:pt x="134" y="0"/>
                  </a:cubicBezTo>
                  <a:cubicBezTo>
                    <a:pt x="211" y="0"/>
                    <a:pt x="271" y="61"/>
                    <a:pt x="271" y="134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4" name="任意多边形 3755"/>
            <p:cNvSpPr>
              <a:spLocks/>
            </p:cNvSpPr>
            <p:nvPr/>
          </p:nvSpPr>
          <p:spPr bwMode="auto">
            <a:xfrm>
              <a:off x="7220" y="18968"/>
              <a:ext cx="130" cy="387"/>
            </a:xfrm>
            <a:custGeom>
              <a:avLst/>
              <a:gdLst>
                <a:gd name="T0" fmla="*/ 1 w 228"/>
                <a:gd name="T1" fmla="*/ 0 h 683"/>
                <a:gd name="T2" fmla="*/ 0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1 w 228"/>
                <a:gd name="T27" fmla="*/ 1 h 683"/>
                <a:gd name="T28" fmla="*/ 1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227" y="0"/>
                  </a:moveTo>
                  <a:lnTo>
                    <a:pt x="0" y="283"/>
                  </a:lnTo>
                  <a:lnTo>
                    <a:pt x="34" y="525"/>
                  </a:lnTo>
                  <a:lnTo>
                    <a:pt x="32" y="617"/>
                  </a:lnTo>
                  <a:lnTo>
                    <a:pt x="98" y="682"/>
                  </a:lnTo>
                  <a:lnTo>
                    <a:pt x="113" y="632"/>
                  </a:lnTo>
                  <a:lnTo>
                    <a:pt x="83" y="557"/>
                  </a:lnTo>
                  <a:lnTo>
                    <a:pt x="106" y="555"/>
                  </a:lnTo>
                  <a:lnTo>
                    <a:pt x="121" y="606"/>
                  </a:lnTo>
                  <a:lnTo>
                    <a:pt x="138" y="600"/>
                  </a:lnTo>
                  <a:lnTo>
                    <a:pt x="132" y="548"/>
                  </a:lnTo>
                  <a:lnTo>
                    <a:pt x="91" y="504"/>
                  </a:lnTo>
                  <a:lnTo>
                    <a:pt x="80" y="298"/>
                  </a:lnTo>
                  <a:lnTo>
                    <a:pt x="227" y="166"/>
                  </a:lnTo>
                  <a:lnTo>
                    <a:pt x="227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5" name="任意多边形 3756"/>
            <p:cNvSpPr>
              <a:spLocks/>
            </p:cNvSpPr>
            <p:nvPr/>
          </p:nvSpPr>
          <p:spPr bwMode="auto">
            <a:xfrm>
              <a:off x="7905" y="18968"/>
              <a:ext cx="130" cy="387"/>
            </a:xfrm>
            <a:custGeom>
              <a:avLst/>
              <a:gdLst>
                <a:gd name="T0" fmla="*/ 0 w 228"/>
                <a:gd name="T1" fmla="*/ 0 h 683"/>
                <a:gd name="T2" fmla="*/ 1 w 228"/>
                <a:gd name="T3" fmla="*/ 1 h 683"/>
                <a:gd name="T4" fmla="*/ 1 w 228"/>
                <a:gd name="T5" fmla="*/ 1 h 683"/>
                <a:gd name="T6" fmla="*/ 1 w 228"/>
                <a:gd name="T7" fmla="*/ 1 h 683"/>
                <a:gd name="T8" fmla="*/ 1 w 228"/>
                <a:gd name="T9" fmla="*/ 1 h 683"/>
                <a:gd name="T10" fmla="*/ 1 w 228"/>
                <a:gd name="T11" fmla="*/ 1 h 683"/>
                <a:gd name="T12" fmla="*/ 1 w 228"/>
                <a:gd name="T13" fmla="*/ 1 h 683"/>
                <a:gd name="T14" fmla="*/ 1 w 228"/>
                <a:gd name="T15" fmla="*/ 1 h 683"/>
                <a:gd name="T16" fmla="*/ 1 w 228"/>
                <a:gd name="T17" fmla="*/ 1 h 683"/>
                <a:gd name="T18" fmla="*/ 1 w 228"/>
                <a:gd name="T19" fmla="*/ 1 h 683"/>
                <a:gd name="T20" fmla="*/ 1 w 228"/>
                <a:gd name="T21" fmla="*/ 1 h 683"/>
                <a:gd name="T22" fmla="*/ 1 w 228"/>
                <a:gd name="T23" fmla="*/ 1 h 683"/>
                <a:gd name="T24" fmla="*/ 1 w 228"/>
                <a:gd name="T25" fmla="*/ 1 h 683"/>
                <a:gd name="T26" fmla="*/ 0 w 228"/>
                <a:gd name="T27" fmla="*/ 1 h 683"/>
                <a:gd name="T28" fmla="*/ 0 w 228"/>
                <a:gd name="T29" fmla="*/ 0 h 6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683"/>
                <a:gd name="T47" fmla="*/ 228 w 228"/>
                <a:gd name="T48" fmla="*/ 683 h 68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683">
                  <a:moveTo>
                    <a:pt x="0" y="0"/>
                  </a:moveTo>
                  <a:lnTo>
                    <a:pt x="227" y="283"/>
                  </a:lnTo>
                  <a:lnTo>
                    <a:pt x="194" y="525"/>
                  </a:lnTo>
                  <a:lnTo>
                    <a:pt x="196" y="617"/>
                  </a:lnTo>
                  <a:lnTo>
                    <a:pt x="130" y="682"/>
                  </a:lnTo>
                  <a:lnTo>
                    <a:pt x="113" y="632"/>
                  </a:lnTo>
                  <a:lnTo>
                    <a:pt x="145" y="557"/>
                  </a:lnTo>
                  <a:lnTo>
                    <a:pt x="121" y="555"/>
                  </a:lnTo>
                  <a:lnTo>
                    <a:pt x="106" y="606"/>
                  </a:lnTo>
                  <a:lnTo>
                    <a:pt x="91" y="600"/>
                  </a:lnTo>
                  <a:lnTo>
                    <a:pt x="94" y="548"/>
                  </a:lnTo>
                  <a:lnTo>
                    <a:pt x="136" y="504"/>
                  </a:lnTo>
                  <a:lnTo>
                    <a:pt x="149" y="298"/>
                  </a:lnTo>
                  <a:lnTo>
                    <a:pt x="0" y="166"/>
                  </a:lnTo>
                  <a:lnTo>
                    <a:pt x="0" y="0"/>
                  </a:ln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6" name="任意多边形 3768"/>
            <p:cNvSpPr>
              <a:spLocks/>
            </p:cNvSpPr>
            <p:nvPr/>
          </p:nvSpPr>
          <p:spPr bwMode="auto">
            <a:xfrm>
              <a:off x="7333" y="18598"/>
              <a:ext cx="577" cy="957"/>
            </a:xfrm>
            <a:custGeom>
              <a:avLst/>
              <a:gdLst>
                <a:gd name="T0" fmla="*/ 1 w 1019"/>
                <a:gd name="T1" fmla="*/ 1 h 1690"/>
                <a:gd name="T2" fmla="*/ 1 w 1019"/>
                <a:gd name="T3" fmla="*/ 1 h 1690"/>
                <a:gd name="T4" fmla="*/ 1 w 1019"/>
                <a:gd name="T5" fmla="*/ 1 h 1690"/>
                <a:gd name="T6" fmla="*/ 1 w 1019"/>
                <a:gd name="T7" fmla="*/ 1 h 1690"/>
                <a:gd name="T8" fmla="*/ 1 w 1019"/>
                <a:gd name="T9" fmla="*/ 1 h 1690"/>
                <a:gd name="T10" fmla="*/ 1 w 1019"/>
                <a:gd name="T11" fmla="*/ 1 h 1690"/>
                <a:gd name="T12" fmla="*/ 1 w 1019"/>
                <a:gd name="T13" fmla="*/ 1 h 1690"/>
                <a:gd name="T14" fmla="*/ 1 w 1019"/>
                <a:gd name="T15" fmla="*/ 1 h 1690"/>
                <a:gd name="T16" fmla="*/ 1 w 1019"/>
                <a:gd name="T17" fmla="*/ 1 h 1690"/>
                <a:gd name="T18" fmla="*/ 1 w 1019"/>
                <a:gd name="T19" fmla="*/ 1 h 1690"/>
                <a:gd name="T20" fmla="*/ 0 w 1019"/>
                <a:gd name="T21" fmla="*/ 1 h 1690"/>
                <a:gd name="T22" fmla="*/ 0 w 1019"/>
                <a:gd name="T23" fmla="*/ 1 h 1690"/>
                <a:gd name="T24" fmla="*/ 1 w 1019"/>
                <a:gd name="T25" fmla="*/ 0 h 1690"/>
                <a:gd name="T26" fmla="*/ 1 w 1019"/>
                <a:gd name="T27" fmla="*/ 0 h 1690"/>
                <a:gd name="T28" fmla="*/ 1 w 1019"/>
                <a:gd name="T29" fmla="*/ 1 h 1690"/>
                <a:gd name="T30" fmla="*/ 1 w 1019"/>
                <a:gd name="T31" fmla="*/ 1 h 1690"/>
                <a:gd name="T32" fmla="*/ 1 w 1019"/>
                <a:gd name="T33" fmla="*/ 1 h 169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19"/>
                <a:gd name="T52" fmla="*/ 0 h 1690"/>
                <a:gd name="T53" fmla="*/ 1019 w 1019"/>
                <a:gd name="T54" fmla="*/ 1690 h 169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19" h="1690">
                  <a:moveTo>
                    <a:pt x="955" y="1689"/>
                  </a:moveTo>
                  <a:lnTo>
                    <a:pt x="691" y="1689"/>
                  </a:lnTo>
                  <a:lnTo>
                    <a:pt x="691" y="1599"/>
                  </a:lnTo>
                  <a:lnTo>
                    <a:pt x="927" y="1599"/>
                  </a:lnTo>
                  <a:lnTo>
                    <a:pt x="927" y="93"/>
                  </a:lnTo>
                  <a:lnTo>
                    <a:pt x="93" y="93"/>
                  </a:lnTo>
                  <a:lnTo>
                    <a:pt x="93" y="1599"/>
                  </a:lnTo>
                  <a:lnTo>
                    <a:pt x="329" y="1599"/>
                  </a:lnTo>
                  <a:lnTo>
                    <a:pt x="329" y="1689"/>
                  </a:lnTo>
                  <a:lnTo>
                    <a:pt x="65" y="1689"/>
                  </a:lnTo>
                  <a:cubicBezTo>
                    <a:pt x="29" y="1689"/>
                    <a:pt x="0" y="1661"/>
                    <a:pt x="0" y="1625"/>
                  </a:cubicBezTo>
                  <a:lnTo>
                    <a:pt x="0" y="65"/>
                  </a:lnTo>
                  <a:cubicBezTo>
                    <a:pt x="0" y="29"/>
                    <a:pt x="29" y="0"/>
                    <a:pt x="65" y="0"/>
                  </a:cubicBezTo>
                  <a:lnTo>
                    <a:pt x="953" y="0"/>
                  </a:lnTo>
                  <a:cubicBezTo>
                    <a:pt x="989" y="0"/>
                    <a:pt x="1018" y="29"/>
                    <a:pt x="1018" y="65"/>
                  </a:cubicBezTo>
                  <a:lnTo>
                    <a:pt x="1018" y="1625"/>
                  </a:lnTo>
                  <a:cubicBezTo>
                    <a:pt x="1018" y="1661"/>
                    <a:pt x="989" y="1689"/>
                    <a:pt x="955" y="1689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7" name="任意多边形 3769"/>
            <p:cNvSpPr>
              <a:spLocks/>
            </p:cNvSpPr>
            <p:nvPr/>
          </p:nvSpPr>
          <p:spPr bwMode="auto">
            <a:xfrm>
              <a:off x="7438" y="18480"/>
              <a:ext cx="370" cy="170"/>
            </a:xfrm>
            <a:custGeom>
              <a:avLst/>
              <a:gdLst>
                <a:gd name="T0" fmla="*/ 1 w 651"/>
                <a:gd name="T1" fmla="*/ 1 h 299"/>
                <a:gd name="T2" fmla="*/ 1 w 651"/>
                <a:gd name="T3" fmla="*/ 1 h 299"/>
                <a:gd name="T4" fmla="*/ 0 w 651"/>
                <a:gd name="T5" fmla="*/ 1 h 299"/>
                <a:gd name="T6" fmla="*/ 0 w 651"/>
                <a:gd name="T7" fmla="*/ 1 h 299"/>
                <a:gd name="T8" fmla="*/ 1 w 651"/>
                <a:gd name="T9" fmla="*/ 0 h 299"/>
                <a:gd name="T10" fmla="*/ 1 w 651"/>
                <a:gd name="T11" fmla="*/ 0 h 299"/>
                <a:gd name="T12" fmla="*/ 1 w 651"/>
                <a:gd name="T13" fmla="*/ 1 h 299"/>
                <a:gd name="T14" fmla="*/ 1 w 651"/>
                <a:gd name="T15" fmla="*/ 1 h 299"/>
                <a:gd name="T16" fmla="*/ 1 w 651"/>
                <a:gd name="T17" fmla="*/ 1 h 299"/>
                <a:gd name="T18" fmla="*/ 1 w 651"/>
                <a:gd name="T19" fmla="*/ 1 h 299"/>
                <a:gd name="T20" fmla="*/ 1 w 651"/>
                <a:gd name="T21" fmla="*/ 1 h 299"/>
                <a:gd name="T22" fmla="*/ 1 w 651"/>
                <a:gd name="T23" fmla="*/ 1 h 299"/>
                <a:gd name="T24" fmla="*/ 1 w 651"/>
                <a:gd name="T25" fmla="*/ 1 h 299"/>
                <a:gd name="T26" fmla="*/ 1 w 651"/>
                <a:gd name="T27" fmla="*/ 1 h 2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1"/>
                <a:gd name="T43" fmla="*/ 0 h 299"/>
                <a:gd name="T44" fmla="*/ 651 w 651"/>
                <a:gd name="T45" fmla="*/ 299 h 29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1" h="299">
                  <a:moveTo>
                    <a:pt x="595" y="298"/>
                  </a:moveTo>
                  <a:lnTo>
                    <a:pt x="55" y="298"/>
                  </a:lnTo>
                  <a:cubicBezTo>
                    <a:pt x="25" y="298"/>
                    <a:pt x="0" y="273"/>
                    <a:pt x="0" y="243"/>
                  </a:cubicBezTo>
                  <a:lnTo>
                    <a:pt x="0" y="55"/>
                  </a:lnTo>
                  <a:cubicBezTo>
                    <a:pt x="0" y="24"/>
                    <a:pt x="25" y="0"/>
                    <a:pt x="55" y="0"/>
                  </a:cubicBezTo>
                  <a:lnTo>
                    <a:pt x="595" y="0"/>
                  </a:lnTo>
                  <a:cubicBezTo>
                    <a:pt x="625" y="0"/>
                    <a:pt x="650" y="24"/>
                    <a:pt x="650" y="55"/>
                  </a:cubicBezTo>
                  <a:lnTo>
                    <a:pt x="650" y="243"/>
                  </a:lnTo>
                  <a:cubicBezTo>
                    <a:pt x="650" y="273"/>
                    <a:pt x="625" y="298"/>
                    <a:pt x="595" y="298"/>
                  </a:cubicBezTo>
                  <a:close/>
                  <a:moveTo>
                    <a:pt x="91" y="207"/>
                  </a:moveTo>
                  <a:lnTo>
                    <a:pt x="559" y="207"/>
                  </a:lnTo>
                  <a:lnTo>
                    <a:pt x="559" y="92"/>
                  </a:lnTo>
                  <a:lnTo>
                    <a:pt x="91" y="92"/>
                  </a:lnTo>
                  <a:lnTo>
                    <a:pt x="91" y="207"/>
                  </a:lnTo>
                  <a:close/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8" name="任意多边形 3770"/>
            <p:cNvSpPr>
              <a:spLocks/>
            </p:cNvSpPr>
            <p:nvPr/>
          </p:nvSpPr>
          <p:spPr bwMode="auto">
            <a:xfrm>
              <a:off x="7668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29" name="任意多边形 3771"/>
            <p:cNvSpPr>
              <a:spLocks/>
            </p:cNvSpPr>
            <p:nvPr/>
          </p:nvSpPr>
          <p:spPr bwMode="auto">
            <a:xfrm>
              <a:off x="7463" y="19473"/>
              <a:ext cx="115" cy="115"/>
            </a:xfrm>
            <a:custGeom>
              <a:avLst/>
              <a:gdLst>
                <a:gd name="T0" fmla="*/ 1 w 201"/>
                <a:gd name="T1" fmla="*/ 1 h 201"/>
                <a:gd name="T2" fmla="*/ 0 w 201"/>
                <a:gd name="T3" fmla="*/ 1 h 201"/>
                <a:gd name="T4" fmla="*/ 1 w 201"/>
                <a:gd name="T5" fmla="*/ 0 h 201"/>
                <a:gd name="T6" fmla="*/ 1 w 201"/>
                <a:gd name="T7" fmla="*/ 1 h 201"/>
                <a:gd name="T8" fmla="*/ 1 w 201"/>
                <a:gd name="T9" fmla="*/ 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201"/>
                <a:gd name="T17" fmla="*/ 201 w 201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201">
                  <a:moveTo>
                    <a:pt x="100" y="200"/>
                  </a:moveTo>
                  <a:cubicBezTo>
                    <a:pt x="45" y="200"/>
                    <a:pt x="0" y="155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155" y="0"/>
                    <a:pt x="200" y="45"/>
                    <a:pt x="200" y="100"/>
                  </a:cubicBezTo>
                  <a:cubicBezTo>
                    <a:pt x="200" y="157"/>
                    <a:pt x="155" y="200"/>
                    <a:pt x="100" y="200"/>
                  </a:cubicBezTo>
                </a:path>
              </a:pathLst>
            </a:custGeom>
            <a:solidFill>
              <a:srgbClr val="5D5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</p:grpSp>
      <p:sp>
        <p:nvSpPr>
          <p:cNvPr id="330" name="右箭头 329"/>
          <p:cNvSpPr/>
          <p:nvPr/>
        </p:nvSpPr>
        <p:spPr>
          <a:xfrm>
            <a:off x="9165132" y="5218051"/>
            <a:ext cx="193011" cy="489644"/>
          </a:xfrm>
          <a:prstGeom prst="righ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31" name="图片 3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2204" y="4825225"/>
            <a:ext cx="550488" cy="526847"/>
          </a:xfrm>
          <a:prstGeom prst="rect">
            <a:avLst/>
          </a:prstGeom>
        </p:spPr>
      </p:pic>
      <p:pic>
        <p:nvPicPr>
          <p:cNvPr id="333" name="Picture 22" descr="4 BEST &amp;quot;Cow Tracking&amp;quot; IMAGES, STOCK PHOTOS &amp;amp; VECTORS | Adobe Stock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r="15483" b="12371"/>
          <a:stretch/>
        </p:blipFill>
        <p:spPr bwMode="auto">
          <a:xfrm>
            <a:off x="6188632" y="2813763"/>
            <a:ext cx="288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4" name="Picture 28" descr="IoT in Livestock Management Market 2020- Manufacturers, Future Growth,  Regional Development and Forecasts Report – Owned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096" y="2813763"/>
            <a:ext cx="27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5" name="文本框 334"/>
          <p:cNvSpPr txBox="1"/>
          <p:nvPr/>
        </p:nvSpPr>
        <p:spPr>
          <a:xfrm>
            <a:off x="2076747" y="4183198"/>
            <a:ext cx="146232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78"/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Short-range manual scanning one by one</a:t>
            </a:r>
            <a:endParaRPr kumimoji="1" lang="zh-CN" altLang="en-US" sz="1200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36" name="图片 335"/>
          <p:cNvPicPr>
            <a:picLocks noChangeAspect="1"/>
          </p:cNvPicPr>
          <p:nvPr/>
        </p:nvPicPr>
        <p:blipFill rotWithShape="1">
          <a:blip r:embed="rId7"/>
          <a:srcRect b="9335"/>
          <a:stretch/>
        </p:blipFill>
        <p:spPr>
          <a:xfrm>
            <a:off x="367385" y="2795903"/>
            <a:ext cx="1622604" cy="1332000"/>
          </a:xfrm>
          <a:prstGeom prst="rect">
            <a:avLst/>
          </a:prstGeom>
        </p:spPr>
      </p:pic>
      <p:pic>
        <p:nvPicPr>
          <p:cNvPr id="337" name="图片 336"/>
          <p:cNvPicPr>
            <a:picLocks noChangeAspect="1"/>
          </p:cNvPicPr>
          <p:nvPr/>
        </p:nvPicPr>
        <p:blipFill rotWithShape="1">
          <a:blip r:embed="rId8"/>
          <a:srcRect r="17243"/>
          <a:stretch/>
        </p:blipFill>
        <p:spPr>
          <a:xfrm>
            <a:off x="4084742" y="2847949"/>
            <a:ext cx="1797446" cy="1445055"/>
          </a:xfrm>
          <a:prstGeom prst="rect">
            <a:avLst/>
          </a:prstGeom>
        </p:spPr>
      </p:pic>
      <p:sp>
        <p:nvSpPr>
          <p:cNvPr id="338" name="文本框 337"/>
          <p:cNvSpPr txBox="1"/>
          <p:nvPr/>
        </p:nvSpPr>
        <p:spPr>
          <a:xfrm>
            <a:off x="4036707" y="4396032"/>
            <a:ext cx="189930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78"/>
            <a:r>
              <a:rPr kumimoji="1" lang="en-US" altLang="zh-CN" sz="120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Times New Roman" panose="02020603050405020304" pitchFamily="18" charset="0"/>
              </a:rPr>
              <a:t>Automatic inventory</a:t>
            </a:r>
            <a:endParaRPr kumimoji="1" lang="zh-CN" altLang="en-US" sz="1200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1352" y="645778"/>
            <a:ext cx="116116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Typical use cases can be sorted into two categories, both of which require or prefer batteryless device.</a:t>
            </a:r>
            <a:endParaRPr lang="zh-CN" altLang="en-US" b="1" dirty="0"/>
          </a:p>
        </p:txBody>
      </p:sp>
      <p:sp>
        <p:nvSpPr>
          <p:cNvPr id="170" name="矩形 169"/>
          <p:cNvSpPr/>
          <p:nvPr/>
        </p:nvSpPr>
        <p:spPr>
          <a:xfrm>
            <a:off x="0" y="6052214"/>
            <a:ext cx="12191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Different from all existing cellular technologies, Passive IoT focuses on the support of ultra-low cost batteryless device.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37890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副标题 1"/>
          <p:cNvSpPr txBox="1">
            <a:spLocks/>
          </p:cNvSpPr>
          <p:nvPr/>
        </p:nvSpPr>
        <p:spPr>
          <a:xfrm>
            <a:off x="255070" y="48073"/>
            <a:ext cx="11691948" cy="592276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/>
              <a:t>Market of Batteryless Devices Will Grow Rapidly in Coming Years </a:t>
            </a:r>
          </a:p>
        </p:txBody>
      </p:sp>
      <p:sp>
        <p:nvSpPr>
          <p:cNvPr id="15" name="矩形 14"/>
          <p:cNvSpPr/>
          <p:nvPr/>
        </p:nvSpPr>
        <p:spPr>
          <a:xfrm>
            <a:off x="349077" y="613424"/>
            <a:ext cx="11312347" cy="1907967"/>
          </a:xfrm>
          <a:prstGeom prst="rect">
            <a:avLst/>
          </a:prstGeom>
        </p:spPr>
        <p:txBody>
          <a:bodyPr wrap="square" lIns="71991">
            <a:spAutoFit/>
          </a:bodyPr>
          <a:lstStyle/>
          <a:p>
            <a:pPr marL="357152" lvl="1" indent="-357152" defTabSz="1218784">
              <a:spcAft>
                <a:spcPts val="600"/>
              </a:spcAft>
              <a:buSzPct val="70000"/>
              <a:buFont typeface="Wingdings" pitchFamily="2" charset="2"/>
              <a:buChar char="l"/>
            </a:pP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RFID supports batteryless tag, predicted to have explosive market growth</a:t>
            </a:r>
          </a:p>
          <a:p>
            <a:pPr marL="742876" lvl="1" indent="-298420" defTabSz="1218784">
              <a:spcAft>
                <a:spcPts val="600"/>
              </a:spcAft>
              <a:buSzPct val="70000"/>
              <a:buFont typeface="Wingdings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RFID tag is mainly used for identity detection, especially in retail and logistics industries</a:t>
            </a:r>
          </a:p>
          <a:p>
            <a:pPr marL="1095265" lvl="2" indent="-285721" defTabSz="1218784">
              <a:spcAft>
                <a:spcPts val="60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More R&amp;D on applying RFID for sensing in recent years</a:t>
            </a:r>
          </a:p>
          <a:p>
            <a:pPr marL="742876" lvl="1" indent="-298420" defTabSz="1218784">
              <a:spcAft>
                <a:spcPts val="600"/>
              </a:spcAft>
              <a:buSzPct val="70000"/>
              <a:buFont typeface="Wingdings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With the acceleration of digitalization in various industries, global RFID market volume is predicted to exceed </a:t>
            </a:r>
            <a:r>
              <a:rPr lang="en-US" altLang="zh-CN" sz="1600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49 billion units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by 2031 at a compound annual growth rate (CAGR) of </a:t>
            </a:r>
            <a:r>
              <a:rPr lang="en-US" altLang="zh-CN" sz="1600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9.3%</a:t>
            </a:r>
            <a:r>
              <a:rPr lang="en-US" altLang="zh-CN" baseline="300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[1]</a:t>
            </a:r>
          </a:p>
          <a:p>
            <a:pPr marL="1095265" lvl="2" indent="-285721" defTabSz="1218784">
              <a:spcAft>
                <a:spcPts val="60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The market will grow more rapidly from 2026</a:t>
            </a:r>
          </a:p>
        </p:txBody>
      </p:sp>
      <p:pic>
        <p:nvPicPr>
          <p:cNvPr id="16" name="Picture 2" descr="62DB3AEC-2178-42B7-B64C-E77E41A62F3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" b="4058"/>
          <a:stretch/>
        </p:blipFill>
        <p:spPr bwMode="auto">
          <a:xfrm>
            <a:off x="971858" y="2539516"/>
            <a:ext cx="10066784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49077" y="4341279"/>
            <a:ext cx="11574211" cy="1646605"/>
          </a:xfrm>
          <a:prstGeom prst="rect">
            <a:avLst/>
          </a:prstGeom>
        </p:spPr>
        <p:txBody>
          <a:bodyPr wrap="square" lIns="71991">
            <a:spAutoFit/>
          </a:bodyPr>
          <a:lstStyle/>
          <a:p>
            <a:pPr marL="357152" lvl="1" indent="-357152" defTabSz="1218784">
              <a:spcAft>
                <a:spcPts val="600"/>
              </a:spcAft>
              <a:buSzPct val="70000"/>
              <a:buFont typeface="Wingdings" pitchFamily="2" charset="2"/>
              <a:buChar char="l"/>
            </a:pP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Global sensor market is predicted to grow from $193.9B in 2020 to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$332.8B </a:t>
            </a: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 2025, at a CAGR of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11.4%</a:t>
            </a: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aseline="300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[2]</a:t>
            </a:r>
          </a:p>
          <a:p>
            <a:pPr marL="742876" lvl="1" indent="-298420" defTabSz="1218784">
              <a:spcAft>
                <a:spcPts val="600"/>
              </a:spcAft>
              <a:buSzPct val="70000"/>
              <a:buFont typeface="Wingdings" pitchFamily="2" charset="2"/>
              <a:buChar char="p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Considering the average cost of 0.5$ for sensors </a:t>
            </a:r>
            <a:r>
              <a:rPr lang="en-US" altLang="zh-CN" sz="1600" baseline="300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[3]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, there may be hundreds of billion connections in the near future</a:t>
            </a:r>
          </a:p>
          <a:p>
            <a:pPr marL="1095265" lvl="2" indent="-285721" defTabSz="1218784">
              <a:spcAft>
                <a:spcPts val="600"/>
              </a:spcAft>
              <a:buSzPct val="70000"/>
              <a:buFont typeface="Calibri" panose="020F0502020204030204" pitchFamily="34" charset="0"/>
              <a:buChar char="–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It is impractical to replace battery regularly for such a huge volume of sensors</a:t>
            </a:r>
          </a:p>
          <a:p>
            <a:pPr marL="357152" lvl="1" indent="-357152" defTabSz="1218784">
              <a:spcAft>
                <a:spcPts val="600"/>
              </a:spcAft>
              <a:buSzPct val="70000"/>
              <a:buFont typeface="Wingdings" pitchFamily="2" charset="2"/>
              <a:buChar char="l"/>
            </a:pP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Once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competing technologies</a:t>
            </a:r>
            <a:r>
              <a:rPr lang="en-US" altLang="zh-CN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seize the huge amount of connections, it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will be difficult for cellular-based technology (e.g., Passive IoT) to regain the market share</a:t>
            </a:r>
          </a:p>
        </p:txBody>
      </p:sp>
      <p:sp>
        <p:nvSpPr>
          <p:cNvPr id="18" name="矩形 17"/>
          <p:cNvSpPr/>
          <p:nvPr/>
        </p:nvSpPr>
        <p:spPr>
          <a:xfrm>
            <a:off x="811850" y="6060984"/>
            <a:ext cx="101438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387">
              <a:spcAft>
                <a:spcPts val="300"/>
              </a:spcAft>
              <a:tabLst>
                <a:tab pos="540331" algn="l"/>
                <a:tab pos="589221" algn="l"/>
              </a:tabLst>
            </a:pPr>
            <a:r>
              <a:rPr lang="en-US" altLang="zh-CN" sz="9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[1] Global RFID Sensor Market - Global Industry Analysis, Size, Share, Growth, Trends and Forecast 2021-2031, Transparency Market Research, June 2021</a:t>
            </a:r>
            <a:endParaRPr lang="zh-CN" altLang="zh-CN" sz="9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defTabSz="914387">
              <a:spcAft>
                <a:spcPts val="300"/>
              </a:spcAft>
              <a:tabLst>
                <a:tab pos="540331" algn="l"/>
                <a:tab pos="589221" algn="l"/>
              </a:tabLst>
            </a:pPr>
            <a:r>
              <a:rPr lang="en-US" altLang="zh-CN" sz="9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[2] Sensors: Technologies and Global Markets (</a:t>
            </a:r>
            <a:r>
              <a:rPr lang="en-US" altLang="zh-CN" sz="900" u="sng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  <a:hlinkClick r:id="rId3"/>
              </a:rPr>
              <a:t>https://www.bccresearch.com/market-research/instrumentation-and-sensors/sensors-technologies-markets-report.html</a:t>
            </a:r>
            <a:r>
              <a:rPr lang="en-US" altLang="zh-CN" sz="9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), BCC Research</a:t>
            </a:r>
          </a:p>
          <a:p>
            <a:pPr algn="just" defTabSz="914387">
              <a:spcAft>
                <a:spcPts val="300"/>
              </a:spcAft>
              <a:tabLst>
                <a:tab pos="540331" algn="l"/>
                <a:tab pos="589221" algn="l"/>
              </a:tabLst>
            </a:pPr>
            <a:r>
              <a:rPr lang="en-US" altLang="zh-CN" sz="9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[3] Status of the MEMS industry 2018, YOLE, 2018</a:t>
            </a:r>
            <a:endParaRPr lang="zh-CN" altLang="zh-CN" sz="9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295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1"/>
          <p:cNvSpPr txBox="1">
            <a:spLocks/>
          </p:cNvSpPr>
          <p:nvPr/>
        </p:nvSpPr>
        <p:spPr>
          <a:xfrm>
            <a:off x="222190" y="41504"/>
            <a:ext cx="11733375" cy="592045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defTabSz="1187798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 algn="ctr"/>
            <a:r>
              <a:rPr lang="en-US" altLang="zh-CN" sz="2800" dirty="0"/>
              <a:t>Target Markets of Passive IoT Requires Capabilities beyond RFID  </a:t>
            </a:r>
          </a:p>
        </p:txBody>
      </p:sp>
      <p:sp>
        <p:nvSpPr>
          <p:cNvPr id="10" name="矩形 9"/>
          <p:cNvSpPr/>
          <p:nvPr/>
        </p:nvSpPr>
        <p:spPr>
          <a:xfrm>
            <a:off x="643687" y="6406639"/>
            <a:ext cx="847981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021">
              <a:spcAft>
                <a:spcPts val="300"/>
              </a:spcAft>
              <a:tabLst>
                <a:tab pos="540115" algn="l"/>
                <a:tab pos="588985" algn="l"/>
              </a:tabLst>
            </a:pPr>
            <a:r>
              <a:rPr lang="en-US" altLang="zh-CN" sz="9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[1] Global RFID Sensor Market - Global Industry Analysis, Size, Share, Growth, Trends and Forecast 2021-2031, Transparency Market Research, June 2021</a:t>
            </a:r>
            <a:endParaRPr lang="zh-CN" altLang="zh-CN" sz="9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6F6D2C5-31F9-43CC-8632-FCC747AF12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191"/>
          <a:stretch/>
        </p:blipFill>
        <p:spPr>
          <a:xfrm>
            <a:off x="509656" y="1028545"/>
            <a:ext cx="4466061" cy="40740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41524" y="5239280"/>
            <a:ext cx="4342073" cy="1030648"/>
          </a:xfrm>
          <a:prstGeom prst="rect">
            <a:avLst/>
          </a:prstGeom>
          <a:solidFill>
            <a:srgbClr val="FEF1D6"/>
          </a:solidFill>
        </p:spPr>
        <p:txBody>
          <a:bodyPr wrap="square" lIns="35986" rIns="35986">
            <a:spAutoFit/>
          </a:bodyPr>
          <a:lstStyle/>
          <a:p>
            <a:pPr marL="353871" indent="-260246" defTabSz="1218296" fontAlgn="ctr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Retail</a:t>
            </a:r>
            <a:r>
              <a:rPr lang="en-US" altLang="zh-CN" sz="1399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gains the </a:t>
            </a: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largest share </a:t>
            </a: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 the global RFID market, which is cost sensitive</a:t>
            </a:r>
          </a:p>
          <a:p>
            <a:pPr marL="353871" indent="-260246" defTabSz="1218296" fontAlgn="ctr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Other industries enjoy </a:t>
            </a: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higher CAGR</a:t>
            </a: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, especially </a:t>
            </a: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logistics and supply chain</a:t>
            </a: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文本框 16">
            <a:extLst>
              <a:ext uri="{FF2B5EF4-FFF2-40B4-BE49-F238E27FC236}">
                <a16:creationId xmlns:a16="http://schemas.microsoft.com/office/drawing/2014/main" id="{BEFFDB9D-69D5-4520-8B38-1E74D7A2EFF1}"/>
              </a:ext>
            </a:extLst>
          </p:cNvPr>
          <p:cNvSpPr txBox="1"/>
          <p:nvPr/>
        </p:nvSpPr>
        <p:spPr>
          <a:xfrm>
            <a:off x="541525" y="737966"/>
            <a:ext cx="4342073" cy="307657"/>
          </a:xfrm>
          <a:prstGeom prst="rect">
            <a:avLst/>
          </a:prstGeom>
          <a:solidFill>
            <a:srgbClr val="ED6D00">
              <a:lumMod val="20000"/>
              <a:lumOff val="80000"/>
            </a:srgb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1399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宋体" pitchFamily="2" charset="-122"/>
                <a:cs typeface="+mn-cs"/>
              </a:rPr>
              <a:t>Global RFID market analysis by end use industry</a:t>
            </a:r>
            <a:endParaRPr kumimoji="1" lang="zh-CN" altLang="en-US" sz="1399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Microsoft YaHei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66C5CA5C-A4F4-4651-B28B-229F076E97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411022"/>
              </p:ext>
            </p:extLst>
          </p:nvPr>
        </p:nvGraphicFramePr>
        <p:xfrm>
          <a:off x="5074319" y="2600189"/>
          <a:ext cx="6693061" cy="3704012"/>
        </p:xfrm>
        <a:graphic>
          <a:graphicData uri="http://schemas.openxmlformats.org/drawingml/2006/table">
            <a:tbl>
              <a:tblPr/>
              <a:tblGrid>
                <a:gridCol w="1583381">
                  <a:extLst>
                    <a:ext uri="{9D8B030D-6E8A-4147-A177-3AD203B41FA5}">
                      <a16:colId xmlns:a16="http://schemas.microsoft.com/office/drawing/2014/main" val="1368886830"/>
                    </a:ext>
                  </a:extLst>
                </a:gridCol>
                <a:gridCol w="791691">
                  <a:extLst>
                    <a:ext uri="{9D8B030D-6E8A-4147-A177-3AD203B41FA5}">
                      <a16:colId xmlns:a16="http://schemas.microsoft.com/office/drawing/2014/main" val="214195476"/>
                    </a:ext>
                  </a:extLst>
                </a:gridCol>
                <a:gridCol w="791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6845">
                  <a:extLst>
                    <a:ext uri="{9D8B030D-6E8A-4147-A177-3AD203B41FA5}">
                      <a16:colId xmlns:a16="http://schemas.microsoft.com/office/drawing/2014/main" val="37434901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604256900"/>
                    </a:ext>
                  </a:extLst>
                </a:gridCol>
                <a:gridCol w="660645">
                  <a:extLst>
                    <a:ext uri="{9D8B030D-6E8A-4147-A177-3AD203B41FA5}">
                      <a16:colId xmlns:a16="http://schemas.microsoft.com/office/drawing/2014/main" val="3669974465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0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End User industry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Market volume in 2020</a:t>
                      </a:r>
                    </a:p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(Million unit)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Market volume in 2031</a:t>
                      </a:r>
                    </a:p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(Million unit)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CAGR</a:t>
                      </a:r>
                    </a:p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(2021~2031)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prstClr val="black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Advantages of Passive IoT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600" b="1" i="0" u="none" strike="noStrike" dirty="0">
                        <a:solidFill>
                          <a:srgbClr val="6666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zh-CN" altLang="en-US" sz="1600" b="1" i="0" u="none" strike="noStrike" dirty="0">
                        <a:solidFill>
                          <a:srgbClr val="6666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1187798" rtl="0" eaLnBrk="1" fontAlgn="ctr" latinLnBrk="0" hangingPunct="1"/>
                      <a:endParaRPr lang="zh-CN" altLang="en-US" sz="1200" b="0" i="0" u="none" strike="noStrike" kern="1200" dirty="0">
                        <a:solidFill>
                          <a:srgbClr val="1D1D1A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694803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endParaRPr lang="zh-CN" altLang="en-US" sz="1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endParaRPr lang="zh-CN" altLang="en-US" sz="1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Coverage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mpd="sng">
                      <a:solidFill>
                        <a:prstClr val="black"/>
                      </a:solidFill>
                      <a:prstDash val="soli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Positioning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Sensing 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Cost</a:t>
                      </a:r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186534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Transportation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2042.3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5496.6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8.1%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prstClr val="black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817626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Logistics and Supply Chain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2300.3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6501.9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8.6%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306318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Manufacturing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1276.7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3474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78912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Healthcare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1730.5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4687.8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r>
                        <a:rPr lang="zh-CN" alt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935073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Aerospace and Defense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1165.4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3115.7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8.1%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21738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Agriculture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1382.4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3750.9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503362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altLang="zh-CN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Livestock farming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1281.3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3380.1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Energy</a:t>
                      </a:r>
                      <a:r>
                        <a:rPr lang="en-US" altLang="zh-CN" sz="1050" b="1" i="0" kern="1200" baseline="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(e</a:t>
                      </a:r>
                      <a:r>
                        <a:rPr lang="en-US" altLang="zh-CN" sz="1050" b="1" i="0" kern="1200" dirty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lectricity/oil)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CN" alt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CN" alt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Retail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4166.2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10956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7.9%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40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Times New Roman" panose="02020603050405020304" pitchFamily="18" charset="0"/>
                          <a:sym typeface="Wingdings 2" panose="05020102010507070707" pitchFamily="18" charset="2"/>
                        </a:rPr>
                        <a:t></a:t>
                      </a:r>
                      <a:endParaRPr lang="zh-CN" alt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601413"/>
                  </a:ext>
                </a:extLst>
              </a:tr>
              <a:tr h="3746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rtl="0" fontAlgn="ctr"/>
                      <a:r>
                        <a:rPr lang="en-US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Others(Sports, Advertisement, etc.)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4432.5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11155.7</a:t>
                      </a:r>
                    </a:p>
                  </a:txBody>
                  <a:tcPr marL="9521" marR="9521" marT="95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7.5%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r>
                        <a:rPr lang="zh-CN" altLang="en-US" sz="105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rtl="0" fontAlgn="ctr"/>
                      <a:endParaRPr lang="zh-CN" altLang="en-US" sz="1050" b="1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986" marR="35986" marT="35986" marB="3598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4958197" y="662558"/>
            <a:ext cx="7065738" cy="1892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1218296">
              <a:spcBef>
                <a:spcPts val="300"/>
              </a:spcBef>
              <a:spcAft>
                <a:spcPts val="300"/>
              </a:spcAft>
              <a:buSzPct val="70000"/>
            </a:pPr>
            <a:r>
              <a:rPr lang="en-US" altLang="zh-CN" sz="1399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With </a:t>
            </a: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superior coverage </a:t>
            </a:r>
            <a:r>
              <a:rPr lang="en-US" altLang="zh-CN" sz="1399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and </a:t>
            </a:r>
            <a:r>
              <a:rPr lang="en-US" altLang="zh-CN" sz="1399" b="1" dirty="0">
                <a:solidFill>
                  <a:srgbClr val="C00000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new functionalities</a:t>
            </a:r>
            <a:r>
              <a:rPr lang="en-US" altLang="zh-CN" sz="1399" b="1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, such as sensing and positioning, Passive IoT will be more attractive than RFID in the following markets</a:t>
            </a:r>
            <a:endParaRPr lang="en-US" altLang="zh-CN" sz="1399" b="1" dirty="0">
              <a:solidFill>
                <a:srgbClr val="C00000"/>
              </a:solidFill>
              <a:latin typeface="Arial" panose="020B0604020202020204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57009" lvl="1" indent="-357009" defTabSz="1218296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Incremental market of some traditional industries</a:t>
            </a:r>
          </a:p>
          <a:p>
            <a:pPr marL="742579" lvl="1" indent="-298301" defTabSz="1218296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Logistics and supply chain, transportation, manufacturing, healthcare, agriculture, etc.</a:t>
            </a:r>
          </a:p>
          <a:p>
            <a:pPr marL="357009" lvl="1" indent="-357009" defTabSz="1218296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l"/>
            </a:pPr>
            <a:r>
              <a:rPr lang="en-US" altLang="zh-CN" sz="1399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New markets in industries requiring batteryless sensor urgently</a:t>
            </a:r>
          </a:p>
          <a:p>
            <a:pPr marL="742579" lvl="1" indent="-298301" defTabSz="1218296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energy (electricity/oil): battery-operated device are forbidden for safety reasons </a:t>
            </a:r>
          </a:p>
          <a:p>
            <a:pPr marL="742579" lvl="1" indent="-298301" defTabSz="1218296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p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livestock farming: low cost tag with thin and small form-factor </a:t>
            </a:r>
          </a:p>
        </p:txBody>
      </p:sp>
    </p:spTree>
    <p:extLst>
      <p:ext uri="{BB962C8B-B14F-4D97-AF65-F5344CB8AC3E}">
        <p14:creationId xmlns:p14="http://schemas.microsoft.com/office/powerpoint/2010/main" val="3174819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0" y="52762"/>
            <a:ext cx="12192000" cy="534796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 indent="0" algn="ctr" defTabSz="1187798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r>
              <a:rPr lang="en-US" altLang="zh-CN" dirty="0"/>
              <a:t>Link Budget of UHF RFID is Insufficient for Practical Deployment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77054"/>
              </p:ext>
            </p:extLst>
          </p:nvPr>
        </p:nvGraphicFramePr>
        <p:xfrm>
          <a:off x="2452330" y="2424855"/>
          <a:ext cx="6480000" cy="1675885"/>
        </p:xfrm>
        <a:graphic>
          <a:graphicData uri="http://schemas.openxmlformats.org/drawingml/2006/table">
            <a:tbl>
              <a:tblPr/>
              <a:tblGrid>
                <a:gridCol w="21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8141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Downlink</a:t>
                      </a:r>
                      <a:endParaRPr lang="zh-CN" alt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3C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endParaRPr lang="zh-CN" altLang="en-US" sz="1100" b="1" u="none" strike="noStrike" kern="1200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3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Uplink</a:t>
                      </a:r>
                      <a:endParaRPr lang="zh-CN" alt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3C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endParaRPr lang="zh-CN" altLang="en-US" sz="1100" b="1" u="none" strike="noStrike" kern="1200" dirty="0">
                        <a:solidFill>
                          <a:schemeClr val="bg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3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fontAlgn="ctr" latinLnBrk="0" hangingPunct="1"/>
                      <a:r>
                        <a:rPr lang="en-US" altLang="zh-CN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Unit</a:t>
                      </a:r>
                      <a:endParaRPr lang="zh-CN" alt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62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Tag return loss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-8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6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i="1" u="none" strike="noStrike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EIRP of downlink signal</a:t>
                      </a:r>
                      <a:endParaRPr lang="en-US" sz="1200" b="0" i="1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sz="1200" b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62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EIRP of</a:t>
                      </a:r>
                      <a:r>
                        <a:rPr lang="en-US" altLang="zh-CN" sz="1200" b="0" i="1" u="none" strike="noStrike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reflected signal</a:t>
                      </a:r>
                      <a:endParaRPr lang="en-US" altLang="zh-CN" sz="1200" b="0" i="1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1" u="none" strike="noStrike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-28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dBm</a:t>
                      </a:r>
                      <a:endParaRPr lang="en-US" sz="1200" b="0" i="1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62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Reader antenna</a:t>
                      </a:r>
                      <a:r>
                        <a:rPr lang="en-US" altLang="zh-CN" sz="1200" b="0" u="none" strike="noStrike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gain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dBi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6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2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Tag activation threshold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200" b="1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Reader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eceiver sensitivity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-92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6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MCL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MCL</a:t>
                      </a:r>
                      <a:endParaRPr lang="en-US" altLang="zh-CN" sz="1200" b="1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</a:t>
                      </a: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12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140" marR="7140" marT="7140" marB="0"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452330" y="4111913"/>
            <a:ext cx="8614474" cy="50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Forward link MCL = Reader Tx EIRP -</a:t>
            </a:r>
            <a:r>
              <a:rPr lang="en-US" altLang="zh-CN" sz="1200" dirty="0">
                <a:solidFill>
                  <a:srgbClr val="00B0F0"/>
                </a:solidFill>
                <a:latin typeface="Calibri" panose="020F0502020204030204"/>
                <a:ea typeface="等线" panose="02010600030101010101" pitchFamily="2" charset="-122"/>
              </a:rPr>
              <a:t> Tag activation threshold</a:t>
            </a:r>
          </a:p>
          <a:p>
            <a:pPr>
              <a:spcAft>
                <a:spcPts val="300"/>
              </a:spcAft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Reverse Link MCL = </a:t>
            </a:r>
            <a:r>
              <a:rPr lang="en-US" altLang="zh-CN" sz="1200" dirty="0">
                <a:solidFill>
                  <a:srgbClr val="00B0F0"/>
                </a:solidFill>
                <a:latin typeface="Calibri" panose="020F0502020204030204"/>
                <a:ea typeface="等线" panose="02010600030101010101" pitchFamily="2" charset="-122"/>
              </a:rPr>
              <a:t>Tag activation threshold + Tag return Loss </a:t>
            </a:r>
            <a:r>
              <a:rPr lang="en-US" altLang="zh-CN" sz="12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+ Reader antenna gain + Reader receiver sensitivity</a:t>
            </a: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230735" y="583797"/>
            <a:ext cx="11571007" cy="1836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358775" lvl="0" indent="-358775" defTabSz="914400">
              <a:spcBef>
                <a:spcPts val="0"/>
              </a:spcBef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Theoretical link budget of commercial UHF RFID is as </a:t>
            </a:r>
          </a:p>
          <a:p>
            <a:pPr marL="803275" lvl="1" indent="-358775" defTabSz="91440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EIRP of signals should not exceed </a:t>
            </a:r>
            <a:r>
              <a:rPr lang="en-US" altLang="zh-CN" sz="16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dBm </a:t>
            </a: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ISM band for UHF RFID </a:t>
            </a:r>
          </a:p>
          <a:p>
            <a:pPr marL="1162050" lvl="2" indent="-265113" defTabSz="914400">
              <a:spcBef>
                <a:spcPts val="0"/>
              </a:spcBef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altLang="zh-CN" sz="14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UHF RFID bands locate in 840~845 MHz or 865~869 MHz or 920-928 MHz in different countries and regions</a:t>
            </a:r>
          </a:p>
          <a:p>
            <a:pPr marL="803275" lvl="1" indent="-358775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Activation threshold of commercial passive RFID tag is mostly around </a:t>
            </a:r>
            <a:r>
              <a:rPr lang="en-US" altLang="zh-CN" sz="16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 dBm</a:t>
            </a:r>
          </a:p>
          <a:p>
            <a:pPr marL="803275" lvl="1" indent="-358775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Optimal receiver sensitivity of existing commercial RFID reader is </a:t>
            </a:r>
            <a:r>
              <a:rPr lang="en-US" altLang="zh-CN" sz="16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-92 dBm </a:t>
            </a:r>
            <a:r>
              <a:rPr lang="en-US" altLang="zh-CN" sz="1600" kern="0" baseline="3000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</a:p>
          <a:p>
            <a:pPr marL="1162050" lvl="2" indent="-265113">
              <a:spcBef>
                <a:spcPts val="0"/>
              </a:spcBef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altLang="zh-CN" sz="14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receiver sensitivity is hard to be further improved due to the too simple transmission scheme defined by the protocol standardized in 2005</a:t>
            </a: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230735" y="4518475"/>
            <a:ext cx="11961265" cy="184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358775" indent="-358775">
              <a:spcBef>
                <a:spcPts val="0"/>
              </a:spcBef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practice, coverage of a commercial RFID reader is less than 10 meters</a:t>
            </a:r>
          </a:p>
          <a:p>
            <a:pPr marL="803275" lvl="1" indent="-358775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non-ideal issues will cause the loss of link budget</a:t>
            </a:r>
          </a:p>
          <a:p>
            <a:pPr marL="1162050" lvl="2" indent="-265113" defTabSz="914400">
              <a:spcBef>
                <a:spcPts val="0"/>
              </a:spcBef>
              <a:spcAft>
                <a:spcPts val="300"/>
              </a:spcAft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altLang="zh-CN" sz="14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E.g., polarization mismatch between the antennas of reader and tag may cause 3 dB loss</a:t>
            </a:r>
            <a:endParaRPr lang="en-US" altLang="zh-CN" sz="1600" kern="0" dirty="0">
              <a:solidFill>
                <a:srgbClr val="2D20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3275" lvl="1" indent="-358775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 dB MCL </a:t>
            </a: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corresponds to a effective communication range of </a:t>
            </a:r>
            <a:r>
              <a:rPr lang="en-US" altLang="zh-CN" sz="16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&lt;5 m</a:t>
            </a: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altLang="zh-CN" sz="1600" kern="0" dirty="0" err="1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</a:t>
            </a: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-DL NLOS channel</a:t>
            </a:r>
          </a:p>
          <a:p>
            <a:pPr marL="358775" lvl="2" indent="-358775">
              <a:spcBef>
                <a:spcPts val="0"/>
              </a:spcBef>
              <a:spcAft>
                <a:spcPts val="30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800" b="1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 coverage of RFID leads to very dense deployment of readers</a:t>
            </a:r>
          </a:p>
          <a:p>
            <a:pPr marL="803275" lvl="1" indent="-358775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concluded in a GSMA report, “Implementation of the infrastructure requires significant disruption” for RFID trailed in a factory </a:t>
            </a:r>
            <a:r>
              <a:rPr lang="en-US" altLang="zh-CN" sz="1600" kern="0" baseline="3000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</a:t>
            </a:r>
            <a:r>
              <a:rPr lang="en-US" altLang="zh-CN" sz="1600" kern="0" dirty="0">
                <a:solidFill>
                  <a:srgbClr val="2D20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副标题 1"/>
          <p:cNvSpPr txBox="1">
            <a:spLocks/>
          </p:cNvSpPr>
          <p:nvPr/>
        </p:nvSpPr>
        <p:spPr>
          <a:xfrm>
            <a:off x="641343" y="6456943"/>
            <a:ext cx="11310963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478">
              <a:lnSpc>
                <a:spcPct val="100000"/>
              </a:lnSpc>
              <a:tabLst>
                <a:tab pos="540385" algn="l"/>
                <a:tab pos="589280" algn="l"/>
              </a:tabLst>
            </a:pPr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[1] IMPINJ R700 RAIN RFID READER DATASHEET</a:t>
            </a:r>
          </a:p>
          <a:p>
            <a:pPr algn="just" defTabSz="914478">
              <a:lnSpc>
                <a:spcPct val="100000"/>
              </a:lnSpc>
              <a:tabLst>
                <a:tab pos="540385" algn="l"/>
                <a:tab pos="589280" algn="l"/>
              </a:tabLst>
            </a:pPr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[2] 5G FOR SMART MANUFACTURING (GSMA report, April 2020)—INSIGHTS ON HOW 5G AND IOT CAN TRANSFORM INDUSTRY, PA Knowledge Limited, April 2020</a:t>
            </a:r>
            <a:endParaRPr lang="zh-CN" altLang="en-US" sz="1000" dirty="0">
              <a:solidFill>
                <a:srgbClr val="1D1D1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236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 56"/>
          <p:cNvSpPr/>
          <p:nvPr/>
        </p:nvSpPr>
        <p:spPr>
          <a:xfrm>
            <a:off x="6185571" y="2337626"/>
            <a:ext cx="5903213" cy="1165248"/>
          </a:xfrm>
          <a:prstGeom prst="roundRect">
            <a:avLst/>
          </a:prstGeom>
          <a:solidFill>
            <a:srgbClr val="00B050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76118" y="2366232"/>
            <a:ext cx="5797864" cy="1175657"/>
          </a:xfrm>
          <a:prstGeom prst="roundRect">
            <a:avLst/>
          </a:prstGeom>
          <a:solidFill>
            <a:srgbClr val="C00000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82256" y="2582823"/>
            <a:ext cx="2217766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Filtering &amp;Collection</a:t>
            </a:r>
          </a:p>
        </p:txBody>
      </p:sp>
      <p:sp>
        <p:nvSpPr>
          <p:cNvPr id="60" name="矩形 59"/>
          <p:cNvSpPr/>
          <p:nvPr/>
        </p:nvSpPr>
        <p:spPr>
          <a:xfrm>
            <a:off x="4240229" y="3778385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Reader Role</a:t>
            </a:r>
          </a:p>
        </p:txBody>
      </p:sp>
      <p:sp>
        <p:nvSpPr>
          <p:cNvPr id="61" name="矩形 60"/>
          <p:cNvSpPr/>
          <p:nvPr/>
        </p:nvSpPr>
        <p:spPr>
          <a:xfrm>
            <a:off x="4358499" y="4968323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 Role</a:t>
            </a:r>
          </a:p>
        </p:txBody>
      </p:sp>
      <p:sp>
        <p:nvSpPr>
          <p:cNvPr id="62" name="矩形 61"/>
          <p:cNvSpPr/>
          <p:nvPr/>
        </p:nvSpPr>
        <p:spPr>
          <a:xfrm>
            <a:off x="3753202" y="1492980"/>
            <a:ext cx="1829195" cy="53439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EPC Information service</a:t>
            </a:r>
          </a:p>
        </p:txBody>
      </p:sp>
      <p:sp>
        <p:nvSpPr>
          <p:cNvPr id="63" name="矩形 62"/>
          <p:cNvSpPr/>
          <p:nvPr/>
        </p:nvSpPr>
        <p:spPr>
          <a:xfrm>
            <a:off x="4162297" y="3708598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Reader Role</a:t>
            </a:r>
          </a:p>
        </p:txBody>
      </p:sp>
      <p:sp>
        <p:nvSpPr>
          <p:cNvPr id="64" name="矩形 63"/>
          <p:cNvSpPr/>
          <p:nvPr/>
        </p:nvSpPr>
        <p:spPr>
          <a:xfrm>
            <a:off x="4073732" y="3639187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Reader</a:t>
            </a:r>
          </a:p>
        </p:txBody>
      </p:sp>
      <p:sp>
        <p:nvSpPr>
          <p:cNvPr id="65" name="矩形 64"/>
          <p:cNvSpPr/>
          <p:nvPr/>
        </p:nvSpPr>
        <p:spPr>
          <a:xfrm>
            <a:off x="4298809" y="4885760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 Role</a:t>
            </a:r>
          </a:p>
        </p:txBody>
      </p:sp>
      <p:sp>
        <p:nvSpPr>
          <p:cNvPr id="66" name="矩形 65"/>
          <p:cNvSpPr/>
          <p:nvPr/>
        </p:nvSpPr>
        <p:spPr>
          <a:xfrm>
            <a:off x="4037732" y="4811035"/>
            <a:ext cx="1222916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</a:t>
            </a:r>
          </a:p>
        </p:txBody>
      </p:sp>
      <p:cxnSp>
        <p:nvCxnSpPr>
          <p:cNvPr id="67" name="直接箭头连接符 66"/>
          <p:cNvCxnSpPr/>
          <p:nvPr/>
        </p:nvCxnSpPr>
        <p:spPr>
          <a:xfrm>
            <a:off x="4156354" y="2074883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8" name="直接箭头连接符 67"/>
          <p:cNvCxnSpPr/>
          <p:nvPr/>
        </p:nvCxnSpPr>
        <p:spPr>
          <a:xfrm>
            <a:off x="4389436" y="3116270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69" name="直接箭头连接符 68"/>
          <p:cNvCxnSpPr/>
          <p:nvPr/>
        </p:nvCxnSpPr>
        <p:spPr>
          <a:xfrm flipV="1">
            <a:off x="5065022" y="3145964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0" name="直接箭头连接符 69"/>
          <p:cNvCxnSpPr/>
          <p:nvPr/>
        </p:nvCxnSpPr>
        <p:spPr>
          <a:xfrm flipV="1">
            <a:off x="5075299" y="2113542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直接箭头连接符 70"/>
          <p:cNvCxnSpPr/>
          <p:nvPr/>
        </p:nvCxnSpPr>
        <p:spPr>
          <a:xfrm>
            <a:off x="4479084" y="4303095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72" name="直接箭头连接符 71"/>
          <p:cNvCxnSpPr/>
          <p:nvPr/>
        </p:nvCxnSpPr>
        <p:spPr>
          <a:xfrm flipV="1">
            <a:off x="4867798" y="4341754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dash"/>
            <a:miter lim="800000"/>
            <a:tailEnd type="triangle"/>
          </a:ln>
          <a:effectLst/>
        </p:spPr>
      </p:cxnSp>
      <p:sp>
        <p:nvSpPr>
          <p:cNvPr id="73" name="文本框 72"/>
          <p:cNvSpPr txBox="1"/>
          <p:nvPr/>
        </p:nvSpPr>
        <p:spPr>
          <a:xfrm>
            <a:off x="3980581" y="4566590"/>
            <a:ext cx="1407458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>
              <a:lnSpc>
                <a:spcPts val="3440"/>
              </a:lnSpc>
            </a:pPr>
            <a:r>
              <a:rPr lang="en-US" altLang="zh-CN" sz="800" b="1" dirty="0">
                <a:solidFill>
                  <a:srgbClr val="C00000"/>
                </a:solidFill>
                <a:latin typeface="Arial" panose="020B0604020202020204"/>
                <a:ea typeface="Microsoft YaHei" panose="020B0503020204020204" pitchFamily="34" charset="-122"/>
              </a:rPr>
              <a:t>EPC: 12345679ABCDEF</a:t>
            </a:r>
            <a:endParaRPr lang="zh-CN" altLang="en-US" sz="800" b="1" dirty="0">
              <a:solidFill>
                <a:srgbClr val="C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9783" y="4762729"/>
            <a:ext cx="38784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RFID Tag,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containing </a:t>
            </a: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EPC allocated by:</a:t>
            </a:r>
          </a:p>
          <a:p>
            <a:pPr marL="285750" indent="-285750" defTabSz="914478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EPC manager for global use case, or</a:t>
            </a:r>
          </a:p>
          <a:p>
            <a:pPr marL="285750" indent="-285750" defTabSz="914478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Vertical itself for local use case</a:t>
            </a:r>
            <a:endParaRPr lang="zh-CN" altLang="en-US" sz="1400" dirty="0"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8183" y="3808603"/>
            <a:ext cx="5494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Reader, </a:t>
            </a:r>
            <a:r>
              <a:rPr lang="en-US" altLang="zh-CN" sz="1400" b="1" dirty="0">
                <a:latin typeface="Arial" panose="020B0604020202020204"/>
                <a:ea typeface="Microsoft YaHei" panose="020B0503020204020204" pitchFamily="34" charset="-122"/>
              </a:rPr>
              <a:t>interacting with tag</a:t>
            </a:r>
            <a:r>
              <a:rPr lang="en-US" altLang="zh-CN" sz="1400" dirty="0">
                <a:solidFill>
                  <a:srgbClr val="C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for Read/Write</a:t>
            </a:r>
            <a:endParaRPr lang="zh-CN" altLang="en-US" sz="14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57043" y="2415378"/>
            <a:ext cx="35302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Filtering &amp; Collection </a:t>
            </a:r>
            <a:b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</a:b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only simple operations, e.g. data management, Readers coordination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346984" y="1484015"/>
            <a:ext cx="3004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EPCIS, </a:t>
            </a: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RFID application layer</a:t>
            </a:r>
            <a:endParaRPr lang="zh-CN" altLang="en-US" sz="1400" dirty="0"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35442" y="928564"/>
            <a:ext cx="5346865" cy="29478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78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dirty="0">
                <a:solidFill>
                  <a:srgbClr val="0000FF"/>
                </a:solidFill>
                <a:latin typeface="Arial" panose="020B0604020202020204"/>
                <a:ea typeface="微软雅黑" panose="020B0503020204020204" pitchFamily="34" charset="-122"/>
              </a:rPr>
              <a:t>RFID architecture</a:t>
            </a:r>
            <a:endParaRPr lang="zh-CN" altLang="en-US" sz="1400" b="1" dirty="0">
              <a:solidFill>
                <a:srgbClr val="0000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79" name="副标题 1"/>
          <p:cNvSpPr txBox="1">
            <a:spLocks/>
          </p:cNvSpPr>
          <p:nvPr/>
        </p:nvSpPr>
        <p:spPr>
          <a:xfrm>
            <a:off x="235443" y="147913"/>
            <a:ext cx="11834292" cy="533745"/>
          </a:xfrm>
          <a:prstGeom prst="rect">
            <a:avLst/>
          </a:prstGeom>
        </p:spPr>
        <p:txBody>
          <a:bodyPr lIns="0" tIns="0" rIns="0" bIns="0" anchor="t">
            <a:normAutofit fontScale="85000" lnSpcReduction="10000"/>
          </a:bodyPr>
          <a:lstStyle>
            <a:defPPr>
              <a:defRPr lang="zh-CN"/>
            </a:defPPr>
            <a:lvl1pPr indent="0" defTabSz="1187798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baseline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/>
            </a:lvl2pPr>
            <a:lvl3pPr marL="11877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/>
            </a:lvl3pPr>
            <a:lvl4pPr marL="1781699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4pPr>
            <a:lvl5pPr marL="2375598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5pPr>
            <a:lvl6pPr marL="29694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6pPr>
            <a:lvl7pPr marL="3563396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7pPr>
            <a:lvl8pPr marL="4157297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8pPr>
            <a:lvl9pPr marL="4751195" indent="0" algn="ctr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/>
            </a:lvl9pPr>
          </a:lstStyle>
          <a:p>
            <a:pPr>
              <a:lnSpc>
                <a:spcPct val="120000"/>
              </a:lnSpc>
            </a:pPr>
            <a:r>
              <a:rPr lang="en-US" altLang="zh-CN" dirty="0"/>
              <a:t>Passive IoT Network is controllable for MNO, while RFID is not</a:t>
            </a:r>
          </a:p>
        </p:txBody>
      </p:sp>
      <p:sp>
        <p:nvSpPr>
          <p:cNvPr id="80" name="矩形 79"/>
          <p:cNvSpPr/>
          <p:nvPr/>
        </p:nvSpPr>
        <p:spPr>
          <a:xfrm>
            <a:off x="176118" y="5794778"/>
            <a:ext cx="579786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defTabSz="914478"/>
            <a:r>
              <a:rPr lang="en-US" altLang="zh-CN" b="1" dirty="0">
                <a:solidFill>
                  <a:srgbClr val="FF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RFID does NOT support tag management</a:t>
            </a:r>
            <a:endParaRPr lang="zh-CN" altLang="en-US" b="1" dirty="0">
              <a:solidFill>
                <a:srgbClr val="FF0000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276976" y="2592041"/>
            <a:ext cx="1223545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5GC</a:t>
            </a:r>
          </a:p>
        </p:txBody>
      </p:sp>
      <p:sp>
        <p:nvSpPr>
          <p:cNvPr id="82" name="矩形 81"/>
          <p:cNvSpPr/>
          <p:nvPr/>
        </p:nvSpPr>
        <p:spPr>
          <a:xfrm>
            <a:off x="6426957" y="3787603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Reader Role</a:t>
            </a:r>
          </a:p>
        </p:txBody>
      </p:sp>
      <p:sp>
        <p:nvSpPr>
          <p:cNvPr id="83" name="矩形 82"/>
          <p:cNvSpPr/>
          <p:nvPr/>
        </p:nvSpPr>
        <p:spPr>
          <a:xfrm>
            <a:off x="6547043" y="4977541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 Role</a:t>
            </a:r>
          </a:p>
        </p:txBody>
      </p:sp>
      <p:sp>
        <p:nvSpPr>
          <p:cNvPr id="84" name="矩形 83"/>
          <p:cNvSpPr/>
          <p:nvPr/>
        </p:nvSpPr>
        <p:spPr>
          <a:xfrm>
            <a:off x="6191704" y="1502198"/>
            <a:ext cx="1463121" cy="53439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Passive IoT Service</a:t>
            </a:r>
          </a:p>
        </p:txBody>
      </p:sp>
      <p:sp>
        <p:nvSpPr>
          <p:cNvPr id="85" name="矩形 84"/>
          <p:cNvSpPr/>
          <p:nvPr/>
        </p:nvSpPr>
        <p:spPr>
          <a:xfrm>
            <a:off x="6349025" y="3717816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Reader Role</a:t>
            </a:r>
          </a:p>
        </p:txBody>
      </p:sp>
      <p:sp>
        <p:nvSpPr>
          <p:cNvPr id="86" name="矩形 85"/>
          <p:cNvSpPr/>
          <p:nvPr/>
        </p:nvSpPr>
        <p:spPr>
          <a:xfrm>
            <a:off x="6260460" y="3648405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NR</a:t>
            </a:r>
          </a:p>
        </p:txBody>
      </p:sp>
      <p:sp>
        <p:nvSpPr>
          <p:cNvPr id="87" name="矩形 86"/>
          <p:cNvSpPr/>
          <p:nvPr/>
        </p:nvSpPr>
        <p:spPr>
          <a:xfrm>
            <a:off x="6487353" y="4894978"/>
            <a:ext cx="1050403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 Role</a:t>
            </a:r>
          </a:p>
        </p:txBody>
      </p:sp>
      <p:sp>
        <p:nvSpPr>
          <p:cNvPr id="88" name="矩形 87"/>
          <p:cNvSpPr/>
          <p:nvPr/>
        </p:nvSpPr>
        <p:spPr>
          <a:xfrm>
            <a:off x="6226276" y="4820253"/>
            <a:ext cx="1222916" cy="524482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solidFill>
              <a:srgbClr val="666666">
                <a:lumMod val="6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DDDDDD">
                    <a:lumMod val="25000"/>
                  </a:srgbClr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Tag</a:t>
            </a: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6558982" y="2084101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0" name="直接箭头连接符 89"/>
          <p:cNvCxnSpPr/>
          <p:nvPr/>
        </p:nvCxnSpPr>
        <p:spPr>
          <a:xfrm>
            <a:off x="6576164" y="3125488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1" name="直接箭头连接符 90"/>
          <p:cNvCxnSpPr/>
          <p:nvPr/>
        </p:nvCxnSpPr>
        <p:spPr>
          <a:xfrm flipV="1">
            <a:off x="7251750" y="3155182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2" name="直接箭头连接符 91"/>
          <p:cNvCxnSpPr/>
          <p:nvPr/>
        </p:nvCxnSpPr>
        <p:spPr>
          <a:xfrm flipV="1">
            <a:off x="7262027" y="2122760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3" name="直接箭头连接符 92"/>
          <p:cNvCxnSpPr/>
          <p:nvPr/>
        </p:nvCxnSpPr>
        <p:spPr>
          <a:xfrm>
            <a:off x="6665812" y="4312313"/>
            <a:ext cx="0" cy="507940"/>
          </a:xfrm>
          <a:prstGeom prst="straightConnector1">
            <a:avLst/>
          </a:pr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94" name="直接箭头连接符 93"/>
          <p:cNvCxnSpPr/>
          <p:nvPr/>
        </p:nvCxnSpPr>
        <p:spPr>
          <a:xfrm flipV="1">
            <a:off x="7054526" y="4350972"/>
            <a:ext cx="0" cy="469281"/>
          </a:xfrm>
          <a:prstGeom prst="straightConnector1">
            <a:avLst/>
          </a:prstGeom>
          <a:noFill/>
          <a:ln w="25400" cap="flat" cmpd="sng" algn="ctr">
            <a:solidFill>
              <a:srgbClr val="7030A0"/>
            </a:solidFill>
            <a:prstDash val="dash"/>
            <a:miter lim="800000"/>
            <a:tailEnd type="triangle"/>
          </a:ln>
          <a:effectLst/>
        </p:spPr>
      </p:cxnSp>
      <p:sp>
        <p:nvSpPr>
          <p:cNvPr id="95" name="文本框 94"/>
          <p:cNvSpPr txBox="1"/>
          <p:nvPr/>
        </p:nvSpPr>
        <p:spPr>
          <a:xfrm>
            <a:off x="6169125" y="4575808"/>
            <a:ext cx="1407458" cy="52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>
              <a:lnSpc>
                <a:spcPts val="3440"/>
              </a:lnSpc>
            </a:pPr>
            <a:r>
              <a:rPr lang="en-US" altLang="zh-CN" sz="800" b="1" dirty="0">
                <a:solidFill>
                  <a:srgbClr val="C00000"/>
                </a:solidFill>
                <a:latin typeface="Arial" panose="020B0604020202020204"/>
                <a:ea typeface="Microsoft YaHei" panose="020B0503020204020204" pitchFamily="34" charset="-122"/>
              </a:rPr>
              <a:t>EPC: 12345679ABCDEF</a:t>
            </a:r>
            <a:endParaRPr lang="zh-CN" altLang="en-US" sz="800" b="1" dirty="0">
              <a:solidFill>
                <a:srgbClr val="C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807083" y="4778483"/>
            <a:ext cx="387840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PIOT Tag,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containing </a:t>
            </a: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EPC allocated by:</a:t>
            </a:r>
          </a:p>
          <a:p>
            <a:pPr marL="285750" indent="-285750" defTabSz="914478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EPC manager for global use case, or</a:t>
            </a:r>
          </a:p>
          <a:p>
            <a:pPr marL="285750" indent="-285750" defTabSz="914478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Vertical itself for local use case</a:t>
            </a:r>
            <a:endParaRPr lang="zh-CN" altLang="en-US" sz="1400" dirty="0"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780612" y="3750201"/>
            <a:ext cx="3584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latin typeface="Arial" panose="020B0604020202020204"/>
                <a:ea typeface="Microsoft YaHei" panose="020B0503020204020204" pitchFamily="34" charset="-122"/>
              </a:rPr>
              <a:t>NR, </a:t>
            </a: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interacting with tag </a:t>
            </a:r>
            <a:r>
              <a:rPr lang="en-US" altLang="zh-CN" sz="140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for Read/Write</a:t>
            </a:r>
            <a:endParaRPr lang="zh-CN" altLang="en-US" sz="140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691293" y="2401881"/>
            <a:ext cx="4265576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Tag management as 5GC function</a:t>
            </a: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endParaRPr lang="en-US" altLang="zh-CN" sz="800" dirty="0">
              <a:solidFill>
                <a:srgbClr val="C0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Arial" panose="020B0604020202020204"/>
                <a:ea typeface="Microsoft YaHei" panose="020B0503020204020204" pitchFamily="34" charset="-122"/>
              </a:rPr>
              <a:t>Tag authentication</a:t>
            </a: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Arial" panose="020B0604020202020204"/>
                <a:ea typeface="Microsoft YaHei" panose="020B0503020204020204" pitchFamily="34" charset="-122"/>
              </a:rPr>
              <a:t>Tag billing and charging</a:t>
            </a:r>
          </a:p>
          <a:p>
            <a:pPr marL="171450" indent="-171450" defTabSz="914478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Arial" panose="020B0604020202020204"/>
                <a:ea typeface="Microsoft YaHei" panose="020B0503020204020204" pitchFamily="34" charset="-122"/>
              </a:rPr>
              <a:t>Support of mobility for outdoor usage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899010" y="1456227"/>
            <a:ext cx="387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78"/>
            <a:r>
              <a:rPr lang="en-US" altLang="zh-CN" b="1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Passive IoT Service, </a:t>
            </a:r>
            <a:r>
              <a:rPr lang="en-US" altLang="zh-CN" sz="1400" dirty="0">
                <a:latin typeface="Arial" panose="020B0604020202020204"/>
                <a:ea typeface="Microsoft YaHei" panose="020B0503020204020204" pitchFamily="34" charset="-122"/>
              </a:rPr>
              <a:t>application layer</a:t>
            </a:r>
            <a:endParaRPr lang="zh-CN" altLang="en-US" sz="1400" dirty="0"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164589" y="937782"/>
            <a:ext cx="5905145" cy="29478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78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dirty="0">
                <a:solidFill>
                  <a:srgbClr val="0000FF"/>
                </a:solidFill>
                <a:latin typeface="Arial" panose="020B0604020202020204"/>
                <a:ea typeface="微软雅黑" panose="020B0503020204020204" pitchFamily="34" charset="-122"/>
              </a:rPr>
              <a:t>Passive IoT architecture</a:t>
            </a:r>
            <a:endParaRPr lang="zh-CN" altLang="en-US" sz="1400" b="1" dirty="0">
              <a:solidFill>
                <a:srgbClr val="0000FF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101" name="Picture 4" descr="绿色打钩符号图片-创意-素彩图片大全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292" y="736191"/>
            <a:ext cx="629974" cy="62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6" descr="打叉图片】素材_免费打叉图片图片素材_打叉图片素材大全_万素网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78" y="734815"/>
            <a:ext cx="510954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文本框 102"/>
          <p:cNvSpPr txBox="1"/>
          <p:nvPr/>
        </p:nvSpPr>
        <p:spPr>
          <a:xfrm>
            <a:off x="322953" y="3097477"/>
            <a:ext cx="4586933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78">
              <a:lnSpc>
                <a:spcPts val="3440"/>
              </a:lnSpc>
            </a:pPr>
            <a:r>
              <a:rPr lang="en-US" altLang="zh-CN" sz="1600" b="1" dirty="0">
                <a:solidFill>
                  <a:srgbClr val="C00000"/>
                </a:solidFill>
                <a:latin typeface="Arial" panose="020B0604020202020204"/>
                <a:ea typeface="Microsoft YaHei" panose="020B0503020204020204" pitchFamily="34" charset="-122"/>
              </a:rPr>
              <a:t>No Tag management!</a:t>
            </a:r>
            <a:endParaRPr lang="zh-CN" altLang="en-US" sz="1600" b="1" dirty="0" err="1">
              <a:solidFill>
                <a:srgbClr val="C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998807" y="999129"/>
            <a:ext cx="202299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78"/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  <a:cs typeface="Arial" panose="020B0604020202020204" pitchFamily="34" charset="0"/>
              </a:rPr>
              <a:t>EPC: Electronic Product Code</a:t>
            </a:r>
            <a:endParaRPr kumimoji="1" lang="zh-CN" altLang="en-US" sz="1100" b="1" dirty="0" err="1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185571" y="5775587"/>
            <a:ext cx="590321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defTabSz="914478"/>
            <a:r>
              <a:rPr lang="en-US" altLang="zh-CN" b="1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Passive IoT in 5G framework facilitates </a:t>
            </a:r>
          </a:p>
          <a:p>
            <a:pPr algn="ctr" defTabSz="914478"/>
            <a:r>
              <a:rPr lang="en-US" altLang="zh-CN" b="1" dirty="0">
                <a:solidFill>
                  <a:srgbClr val="00B05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MNO management of tags</a:t>
            </a:r>
            <a:endParaRPr lang="zh-CN" altLang="en-US" b="1" dirty="0">
              <a:solidFill>
                <a:srgbClr val="00B050"/>
              </a:solidFill>
              <a:latin typeface="Arial" panose="020B0604020202020204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227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4833</TotalTime>
  <Words>3309</Words>
  <Application>Microsoft Office PowerPoint</Application>
  <PresentationFormat>Widescreen</PresentationFormat>
  <Paragraphs>428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等线</vt:lpstr>
      <vt:lpstr>Microsoft YaHei</vt:lpstr>
      <vt:lpstr>Microsoft YaHei</vt:lpstr>
      <vt:lpstr>黑体</vt:lpstr>
      <vt:lpstr>宋体</vt:lpstr>
      <vt:lpstr>Arial</vt:lpstr>
      <vt:lpstr>Calibri</vt:lpstr>
      <vt:lpstr>Calibri Light</vt:lpstr>
      <vt:lpstr>Symbol</vt:lpstr>
      <vt:lpstr>Times New Roman</vt:lpstr>
      <vt:lpstr>Wingdings</vt:lpstr>
      <vt:lpstr>Wingdings 2</vt:lpstr>
      <vt:lpstr>Office 主题</vt:lpstr>
      <vt:lpstr>2_Chapter page</vt:lpstr>
      <vt:lpstr>Motivation for a study on passive IoT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>david.mazzarese@huawei.com</dc:creator>
  <cp:lastModifiedBy>Matthew Webb</cp:lastModifiedBy>
  <cp:revision>380</cp:revision>
  <cp:lastPrinted>2021-11-24T01:19:34Z</cp:lastPrinted>
  <dcterms:created xsi:type="dcterms:W3CDTF">2021-06-07T12:07:22Z</dcterms:created>
  <dcterms:modified xsi:type="dcterms:W3CDTF">2022-03-10T15:45:34Z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(3)YYNwNokR0Bhg+qQr17Oz3WaNwfkVeLjzzWlTFVxYIcrds/WV314ERloYB0FototA4AFjASv3
D6Rg6SbSHXJuKcX/wdNw7/+Jk4++dgxOXTqnmpsCyBg9J/mqHS2R4+oxvKjRSa3SGlNVcON0
rdg0mE+LwzSh+Mfhw1vF/lm21NSvWHL6syFu/2RNj4NjOnS1zmk619ZxdO8BNyXDDVbZVMT0
mAZW3l1XwN4hRgzQwC</vt:lpwstr>
  </property>
  <property fmtid="{D5CDD505-2E9C-101B-9397-08002B2CF9AE}" pid="3" name="_2015_ms_pID_7253431">
    <vt:lpwstr>33kTIw5jEI8voFQnr1Yq6E1+vqoM4aKvufaKOdC5g73iy0SxA2PQJC
JaB2t0Vupbu0uSoruFna5znUKmhAVD+fm/P/3iJ0pjXugh4IOMuB7sfZ/THlHLy5i5xJ8pQJ
ALkUdbVXxU/LldXVbR0njzFKmc3TCo4jYZbfdWeqghSf/feZ9N6k/9U32/PnooaY4/TCgtmF
vu5eHQuAyIaXA+RK5I37eXDEO8eOiES+9S73</vt:lpwstr>
  </property>
  <property fmtid="{D5CDD505-2E9C-101B-9397-08002B2CF9AE}" pid="4" name="_2015_ms_pID_7253432">
    <vt:lpwstr>Pw==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1646030275</vt:lpwstr>
  </property>
</Properties>
</file>