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bookmarkIdSeed="3">
  <p:sldMasterIdLst>
    <p:sldMasterId id="2147483648" r:id="rId1"/>
  </p:sldMasterIdLst>
  <p:sldIdLst>
    <p:sldId id="256" r:id="rId2"/>
    <p:sldId id="257" r:id="rId3"/>
    <p:sldId id="264" r:id="rId4"/>
    <p:sldId id="265" r:id="rId5"/>
    <p:sldId id="266" r:id="rId6"/>
    <p:sldId id="262"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009"/>
    <p:restoredTop sz="96327"/>
  </p:normalViewPr>
  <p:slideViewPr>
    <p:cSldViewPr snapToGrid="0" snapToObjects="1">
      <p:cViewPr varScale="1">
        <p:scale>
          <a:sx n="128" d="100"/>
          <a:sy n="128" d="100"/>
        </p:scale>
        <p:origin x="640" y="1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4717CE-2FB0-0D40-9530-494CB7969024}"/>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B7CE858-AA31-C444-8538-D6656CEA269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7DD54D5A-4528-BA4B-A39E-6D0564D4A4C7}"/>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F0808116-35E2-C14F-90C9-17D9249DF15B}"/>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1D747167-2410-CC44-A55B-2F97BB121A02}"/>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9241378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0D838-39DA-4943-BE2D-2AF276AAF721}"/>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76CE69C9-7260-5C4F-BBC7-FDD2EC8B7AF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081A17B-1769-2C44-BD91-636DD8D920F2}"/>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6B3AED68-E38B-234D-A921-71B2937778AF}"/>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76C5CB8C-0E21-D24C-A555-AB1401DABD1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950954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28AE638C-508A-2B49-A0DF-4275CEA609C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F7F733A9-796E-D14D-AB88-0ED1B6B1ABE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FC2AB01-7FD9-794D-B6BF-A465EB59F5B8}"/>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8F0564D2-0D67-C74C-97E8-9948544E1427}"/>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EA4A05A-291F-3941-BF0B-6B25C732910C}"/>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321081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3D8E14-56EF-2549-B112-F3585CE384A6}"/>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F9917A2-9B07-864A-B0E9-885C142366A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20F42-93EF-B548-9360-CFEED54B5073}"/>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BDB81991-DD88-C245-9DD8-6EDB2664694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20C50C9-A7CB-1445-AEBB-0210EE1838A8}"/>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80688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9B7C37-B239-CB49-8A00-F8152870B0F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5802122-78ED-FF4E-95D6-38D3166CB00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0C74904-1E71-B944-9B6D-A16306C3E991}"/>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F099C4BF-1FDE-AE4C-AD33-EB177F467ED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A2294D0-4498-3B41-8A56-277CCC337450}"/>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4378389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99A9E9-B77A-8D4B-B96B-2C8068C84FD5}"/>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8E7BBD8-26A1-C14B-A106-8F296364662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B956FD9-6AF3-3D42-B6A3-1AFE012B105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BE003B-E213-F046-9729-AE381D92BA50}"/>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6" name="Footer Placeholder 5">
            <a:extLst>
              <a:ext uri="{FF2B5EF4-FFF2-40B4-BE49-F238E27FC236}">
                <a16:creationId xmlns:a16="http://schemas.microsoft.com/office/drawing/2014/main" id="{0E87F082-1DF7-2640-AAD2-CDA41599FA3D}"/>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42A8536-A6F4-CE44-9788-834138FB243D}"/>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93266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0E5986-C0EA-B94B-B8CD-9F82FF4C6E18}"/>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E0C2A63-A648-2E48-BD82-83BCD2FFB0F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7F44344-6918-B342-99B2-63601895DBB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C70D1A1-204B-8D4C-8B76-D23C2B39C41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97C789A7-B4B3-4647-A3A8-2C7087B43740}"/>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332D312-14D5-6F4D-B6BC-E183091C4BD5}"/>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8" name="Footer Placeholder 7">
            <a:extLst>
              <a:ext uri="{FF2B5EF4-FFF2-40B4-BE49-F238E27FC236}">
                <a16:creationId xmlns:a16="http://schemas.microsoft.com/office/drawing/2014/main" id="{9AB6D0C1-317A-6846-AEC5-9A7AF170020F}"/>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CD724953-863F-DB49-9595-44BB83EFF777}"/>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1178576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F0D0F6-42D0-6B4F-A61E-9EA293D0F4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B98BDD3-119D-8141-B5C9-C872A5A93131}"/>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4" name="Footer Placeholder 3">
            <a:extLst>
              <a:ext uri="{FF2B5EF4-FFF2-40B4-BE49-F238E27FC236}">
                <a16:creationId xmlns:a16="http://schemas.microsoft.com/office/drawing/2014/main" id="{A19ACB0A-0229-D947-B89D-37E462A8950D}"/>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99F1009F-C2D9-4343-B750-BB3E4217747E}"/>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3053241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24D7467-3971-D247-B62A-08FECC1AC7C1}"/>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3" name="Footer Placeholder 2">
            <a:extLst>
              <a:ext uri="{FF2B5EF4-FFF2-40B4-BE49-F238E27FC236}">
                <a16:creationId xmlns:a16="http://schemas.microsoft.com/office/drawing/2014/main" id="{0DA206CD-F403-5944-8FAC-5DB7C98147E8}"/>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075FDA67-B162-284F-A49E-28101E73C503}"/>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3306695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D0A3D2-52B4-3D4D-86B3-AF162D57759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D51911C3-3B23-174A-A7C3-53AA6B8CB6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2694C84-78EF-CD40-9189-67ED64580D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49E6D95-E303-3147-8AA8-311CBD2DD319}"/>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6" name="Footer Placeholder 5">
            <a:extLst>
              <a:ext uri="{FF2B5EF4-FFF2-40B4-BE49-F238E27FC236}">
                <a16:creationId xmlns:a16="http://schemas.microsoft.com/office/drawing/2014/main" id="{DBDFC563-BE21-8C45-8EAA-AC2576927E4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12C6265F-692A-1049-BF81-D712908503E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10606766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24AFD3-B73C-0F4A-97FF-5A8D5EA913D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14997B2C-2691-994F-BECC-63C1662560E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993A3244-13B4-B94F-8094-158DF6BC6D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BAFA8F-439D-F044-A606-0929A3ACEB17}"/>
              </a:ext>
            </a:extLst>
          </p:cNvPr>
          <p:cNvSpPr>
            <a:spLocks noGrp="1"/>
          </p:cNvSpPr>
          <p:nvPr>
            <p:ph type="dt" sz="half" idx="10"/>
          </p:nvPr>
        </p:nvSpPr>
        <p:spPr/>
        <p:txBody>
          <a:bodyPr/>
          <a:lstStyle/>
          <a:p>
            <a:fld id="{8BEFC661-E268-954F-8547-81BD7A388242}" type="datetimeFigureOut">
              <a:rPr lang="en-US" smtClean="0"/>
              <a:t>3/10/22</a:t>
            </a:fld>
            <a:endParaRPr lang="en-US" dirty="0"/>
          </a:p>
        </p:txBody>
      </p:sp>
      <p:sp>
        <p:nvSpPr>
          <p:cNvPr id="6" name="Footer Placeholder 5">
            <a:extLst>
              <a:ext uri="{FF2B5EF4-FFF2-40B4-BE49-F238E27FC236}">
                <a16:creationId xmlns:a16="http://schemas.microsoft.com/office/drawing/2014/main" id="{BAC6265D-4432-1048-B119-F0EA178C6ED1}"/>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76E221DF-541B-C547-9C67-C949C0A26351}"/>
              </a:ext>
            </a:extLst>
          </p:cNvPr>
          <p:cNvSpPr>
            <a:spLocks noGrp="1"/>
          </p:cNvSpPr>
          <p:nvPr>
            <p:ph type="sldNum" sz="quarter" idx="12"/>
          </p:nvPr>
        </p:nvSpPr>
        <p:spPr/>
        <p:txBody>
          <a:bodyPr/>
          <a:lstStyle/>
          <a:p>
            <a:fld id="{5F7BA2CA-2377-E64F-852A-6799E93FEA3F}" type="slidenum">
              <a:rPr lang="en-US" smtClean="0"/>
              <a:t>‹#›</a:t>
            </a:fld>
            <a:endParaRPr lang="en-US" dirty="0"/>
          </a:p>
        </p:txBody>
      </p:sp>
    </p:spTree>
    <p:extLst>
      <p:ext uri="{BB962C8B-B14F-4D97-AF65-F5344CB8AC3E}">
        <p14:creationId xmlns:p14="http://schemas.microsoft.com/office/powerpoint/2010/main" val="22312549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70E444D-6BA3-AA44-A2DE-F09CD2C3DFA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FA69D20A-68B4-5143-BA9D-E8CE464ECA8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CDF18A6-7752-8947-8076-6FE05AC1DB3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BEFC661-E268-954F-8547-81BD7A388242}" type="datetimeFigureOut">
              <a:rPr lang="en-US" smtClean="0"/>
              <a:t>3/10/22</a:t>
            </a:fld>
            <a:endParaRPr lang="en-US" dirty="0"/>
          </a:p>
        </p:txBody>
      </p:sp>
      <p:sp>
        <p:nvSpPr>
          <p:cNvPr id="5" name="Footer Placeholder 4">
            <a:extLst>
              <a:ext uri="{FF2B5EF4-FFF2-40B4-BE49-F238E27FC236}">
                <a16:creationId xmlns:a16="http://schemas.microsoft.com/office/drawing/2014/main" id="{51D550F9-4462-CC4C-9EBA-4B5972101B4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a:extLst>
              <a:ext uri="{FF2B5EF4-FFF2-40B4-BE49-F238E27FC236}">
                <a16:creationId xmlns:a16="http://schemas.microsoft.com/office/drawing/2014/main" id="{F3EF872A-7DCA-1442-AD67-BC90A945D4E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7BA2CA-2377-E64F-852A-6799E93FEA3F}" type="slidenum">
              <a:rPr lang="en-US" smtClean="0"/>
              <a:t>‹#›</a:t>
            </a:fld>
            <a:endParaRPr lang="en-US" dirty="0"/>
          </a:p>
        </p:txBody>
      </p:sp>
    </p:spTree>
    <p:extLst>
      <p:ext uri="{BB962C8B-B14F-4D97-AF65-F5344CB8AC3E}">
        <p14:creationId xmlns:p14="http://schemas.microsoft.com/office/powerpoint/2010/main" val="365642805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210B2F-2255-0441-9C25-9293397C0745}"/>
              </a:ext>
            </a:extLst>
          </p:cNvPr>
          <p:cNvSpPr>
            <a:spLocks noGrp="1"/>
          </p:cNvSpPr>
          <p:nvPr>
            <p:ph type="ctrTitle"/>
          </p:nvPr>
        </p:nvSpPr>
        <p:spPr>
          <a:xfrm>
            <a:off x="1172817" y="2405270"/>
            <a:ext cx="9846365" cy="1148367"/>
          </a:xfrm>
        </p:spPr>
        <p:txBody>
          <a:bodyPr>
            <a:normAutofit fontScale="90000"/>
          </a:bodyPr>
          <a:lstStyle/>
          <a:p>
            <a:r>
              <a:rPr lang="en-US" sz="4000" dirty="0">
                <a:latin typeface="+mn-lt"/>
              </a:rPr>
              <a:t>Views on Phased Introduction of Operation Frequency Ranges in an NR Band</a:t>
            </a:r>
          </a:p>
        </p:txBody>
      </p:sp>
      <p:sp>
        <p:nvSpPr>
          <p:cNvPr id="3" name="Subtitle 2">
            <a:extLst>
              <a:ext uri="{FF2B5EF4-FFF2-40B4-BE49-F238E27FC236}">
                <a16:creationId xmlns:a16="http://schemas.microsoft.com/office/drawing/2014/main" id="{06238CE9-965A-364A-803A-B96E33CD2438}"/>
              </a:ext>
            </a:extLst>
          </p:cNvPr>
          <p:cNvSpPr>
            <a:spLocks noGrp="1"/>
          </p:cNvSpPr>
          <p:nvPr>
            <p:ph type="subTitle" idx="1"/>
          </p:nvPr>
        </p:nvSpPr>
        <p:spPr>
          <a:xfrm>
            <a:off x="1524000" y="4148690"/>
            <a:ext cx="9144000" cy="622093"/>
          </a:xfrm>
        </p:spPr>
        <p:txBody>
          <a:bodyPr>
            <a:normAutofit/>
          </a:bodyPr>
          <a:lstStyle/>
          <a:p>
            <a:r>
              <a:rPr lang="en-US" sz="2800" dirty="0"/>
              <a:t>Apple</a:t>
            </a:r>
          </a:p>
        </p:txBody>
      </p:sp>
      <p:sp>
        <p:nvSpPr>
          <p:cNvPr id="4" name="TextBox 3">
            <a:extLst>
              <a:ext uri="{FF2B5EF4-FFF2-40B4-BE49-F238E27FC236}">
                <a16:creationId xmlns:a16="http://schemas.microsoft.com/office/drawing/2014/main" id="{8CC908AA-42BE-1B44-AFC5-C2694061C0F1}"/>
              </a:ext>
            </a:extLst>
          </p:cNvPr>
          <p:cNvSpPr txBox="1"/>
          <p:nvPr/>
        </p:nvSpPr>
        <p:spPr>
          <a:xfrm>
            <a:off x="387626" y="383957"/>
            <a:ext cx="4436086" cy="646331"/>
          </a:xfrm>
          <a:prstGeom prst="rect">
            <a:avLst/>
          </a:prstGeom>
          <a:noFill/>
        </p:spPr>
        <p:txBody>
          <a:bodyPr wrap="none" rtlCol="0">
            <a:spAutoFit/>
          </a:bodyPr>
          <a:lstStyle/>
          <a:p>
            <a:r>
              <a:rPr lang="en-US" b="1" dirty="0"/>
              <a:t>3GPP TSG-RAN #95-e</a:t>
            </a:r>
          </a:p>
          <a:p>
            <a:r>
              <a:rPr lang="en-US" b="1" dirty="0">
                <a:effectLst/>
              </a:rPr>
              <a:t>Electronic Meeting, March </a:t>
            </a:r>
            <a:r>
              <a:rPr lang="en-US" b="1" dirty="0"/>
              <a:t>17</a:t>
            </a:r>
            <a:r>
              <a:rPr lang="en-US" b="1" baseline="30000" dirty="0"/>
              <a:t>th</a:t>
            </a:r>
            <a:r>
              <a:rPr lang="en-US" b="1" dirty="0">
                <a:effectLst/>
              </a:rPr>
              <a:t> – 23</a:t>
            </a:r>
            <a:r>
              <a:rPr lang="en-US" b="1" baseline="30000" dirty="0">
                <a:effectLst/>
              </a:rPr>
              <a:t>rd</a:t>
            </a:r>
            <a:r>
              <a:rPr lang="en-US" b="1" dirty="0">
                <a:effectLst/>
              </a:rPr>
              <a:t>, 2022</a:t>
            </a:r>
            <a:r>
              <a:rPr lang="en-US" dirty="0">
                <a:effectLst/>
              </a:rPr>
              <a:t> </a:t>
            </a:r>
            <a:endParaRPr lang="en-US" dirty="0"/>
          </a:p>
        </p:txBody>
      </p:sp>
      <p:sp>
        <p:nvSpPr>
          <p:cNvPr id="5" name="TextBox 4">
            <a:extLst>
              <a:ext uri="{FF2B5EF4-FFF2-40B4-BE49-F238E27FC236}">
                <a16:creationId xmlns:a16="http://schemas.microsoft.com/office/drawing/2014/main" id="{F3CD9751-C120-F847-92B9-AA8DA24390A2}"/>
              </a:ext>
            </a:extLst>
          </p:cNvPr>
          <p:cNvSpPr txBox="1"/>
          <p:nvPr/>
        </p:nvSpPr>
        <p:spPr>
          <a:xfrm>
            <a:off x="10494650" y="383957"/>
            <a:ext cx="1205523" cy="369332"/>
          </a:xfrm>
          <a:prstGeom prst="rect">
            <a:avLst/>
          </a:prstGeom>
          <a:noFill/>
        </p:spPr>
        <p:txBody>
          <a:bodyPr wrap="none" rtlCol="0">
            <a:spAutoFit/>
          </a:bodyPr>
          <a:lstStyle/>
          <a:p>
            <a:r>
              <a:rPr lang="en-US" b="1" dirty="0"/>
              <a:t>RP-220457</a:t>
            </a:r>
          </a:p>
        </p:txBody>
      </p:sp>
    </p:spTree>
    <p:extLst>
      <p:ext uri="{BB962C8B-B14F-4D97-AF65-F5344CB8AC3E}">
        <p14:creationId xmlns:p14="http://schemas.microsoft.com/office/powerpoint/2010/main" val="412327934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Background (1)</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5051702"/>
          </a:xfrm>
        </p:spPr>
        <p:txBody>
          <a:bodyPr>
            <a:normAutofit/>
          </a:bodyPr>
          <a:lstStyle/>
          <a:p>
            <a:r>
              <a:rPr lang="en-US" sz="2600" dirty="0">
                <a:latin typeface="+mj-lt"/>
              </a:rPr>
              <a:t>The issue on phased introduction of operation frequency ranges in an NR band, first identified in US Band n77 [1], has now recurred in Canada Band n77 [2]. </a:t>
            </a:r>
          </a:p>
          <a:p>
            <a:r>
              <a:rPr lang="en-US" sz="2600" dirty="0">
                <a:latin typeface="+mj-lt"/>
              </a:rPr>
              <a:t>To avoid legacy UEs which do not support the new frequency range from being scheduled by the network to ineffectively measure or hand over to the new frequency range, a mechanism for network to differentiate UEs supporting the new frequency range or not is needed.</a:t>
            </a:r>
          </a:p>
          <a:p>
            <a:r>
              <a:rPr lang="en-US" sz="2600" dirty="0">
                <a:latin typeface="+mj-lt"/>
              </a:rPr>
              <a:t>The solution for US Band n77 was to introduce a new capability bit [3-6] to differentiate UEs supporting the new frequency range or not and a new NS value [7] to prevent UE not certified for the new frequency range from camping on the cell. </a:t>
            </a:r>
          </a:p>
        </p:txBody>
      </p:sp>
    </p:spTree>
    <p:extLst>
      <p:ext uri="{BB962C8B-B14F-4D97-AF65-F5344CB8AC3E}">
        <p14:creationId xmlns:p14="http://schemas.microsoft.com/office/powerpoint/2010/main" val="38644877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Background (2)</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5051702"/>
          </a:xfrm>
        </p:spPr>
        <p:txBody>
          <a:bodyPr>
            <a:normAutofit/>
          </a:bodyPr>
          <a:lstStyle/>
          <a:p>
            <a:r>
              <a:rPr lang="en-US" dirty="0">
                <a:latin typeface="+mj-lt"/>
              </a:rPr>
              <a:t>While it was recognized that the solution for US Band n77 is deficient in future-proof, RAN4 has consented to apply the similar solution for Canada Band n77 due to the immediate need from operators [8].</a:t>
            </a:r>
          </a:p>
          <a:p>
            <a:r>
              <a:rPr lang="en-US" dirty="0">
                <a:latin typeface="+mj-lt"/>
              </a:rPr>
              <a:t>As the same issue may recur in future for different regions or countries, in particular for bands with wide frequency range, a general solution with future-proof is seen necessary.         </a:t>
            </a:r>
          </a:p>
        </p:txBody>
      </p:sp>
    </p:spTree>
    <p:extLst>
      <p:ext uri="{BB962C8B-B14F-4D97-AF65-F5344CB8AC3E}">
        <p14:creationId xmlns:p14="http://schemas.microsoft.com/office/powerpoint/2010/main" val="7854993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Potential Solutions Being Considered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5051702"/>
          </a:xfrm>
        </p:spPr>
        <p:txBody>
          <a:bodyPr>
            <a:normAutofit/>
          </a:bodyPr>
          <a:lstStyle/>
          <a:p>
            <a:r>
              <a:rPr lang="en-US" sz="2400" dirty="0">
                <a:latin typeface="+mj-lt"/>
              </a:rPr>
              <a:t>New band number</a:t>
            </a:r>
          </a:p>
          <a:p>
            <a:pPr lvl="1">
              <a:buFont typeface="Wingdings" pitchFamily="2" charset="2"/>
              <a:buChar char="§"/>
            </a:pPr>
            <a:r>
              <a:rPr lang="en-US" sz="2000" dirty="0">
                <a:latin typeface="+mj-lt"/>
              </a:rPr>
              <a:t>This solution had been ruled out during the US Band n77 discussions despite its claimed simplicity by the proponent company. The downside with this approach is that we may end up adding many frequency bands which are of no real use but only for capability indication.</a:t>
            </a:r>
          </a:p>
          <a:p>
            <a:r>
              <a:rPr lang="en-US" sz="2400" dirty="0">
                <a:latin typeface="+mj-lt"/>
              </a:rPr>
              <a:t>Per band bit-map</a:t>
            </a:r>
          </a:p>
          <a:p>
            <a:pPr lvl="1">
              <a:buFont typeface="Wingdings" pitchFamily="2" charset="2"/>
              <a:buChar char="§"/>
            </a:pPr>
            <a:r>
              <a:rPr lang="en-US" sz="2000" dirty="0">
                <a:latin typeface="+mj-lt"/>
              </a:rPr>
              <a:t>Though this solution can be future-proof with one-time RAN2 impact, it would potentially introduce many redundant bits as not all NR bands would have the same issue.</a:t>
            </a:r>
          </a:p>
          <a:p>
            <a:r>
              <a:rPr lang="en-US" sz="2400" dirty="0">
                <a:latin typeface="+mj-lt"/>
              </a:rPr>
              <a:t>Solution based on </a:t>
            </a:r>
            <a:r>
              <a:rPr lang="en-US" sz="2400" i="1" dirty="0">
                <a:latin typeface="+mj-lt"/>
              </a:rPr>
              <a:t>modifiedMPR-Behavior</a:t>
            </a:r>
            <a:r>
              <a:rPr lang="en-US" sz="2400" dirty="0">
                <a:latin typeface="+mj-lt"/>
              </a:rPr>
              <a:t> bits as proposed in [9].</a:t>
            </a:r>
          </a:p>
          <a:p>
            <a:pPr lvl="1">
              <a:buFont typeface="Wingdings" pitchFamily="2" charset="2"/>
              <a:buChar char="§"/>
            </a:pPr>
            <a:r>
              <a:rPr lang="en-US" sz="2000" dirty="0">
                <a:latin typeface="+mj-lt"/>
              </a:rPr>
              <a:t>No impact to RAN2 NR signaling design</a:t>
            </a:r>
          </a:p>
          <a:p>
            <a:pPr lvl="1">
              <a:buFont typeface="Wingdings" pitchFamily="2" charset="2"/>
              <a:buChar char="§"/>
            </a:pPr>
            <a:r>
              <a:rPr lang="en-US" sz="2000" dirty="0">
                <a:latin typeface="+mj-lt"/>
              </a:rPr>
              <a:t>Backward compatible</a:t>
            </a:r>
          </a:p>
          <a:p>
            <a:pPr lvl="1">
              <a:buFont typeface="Wingdings" pitchFamily="2" charset="2"/>
              <a:buChar char="§"/>
            </a:pPr>
            <a:r>
              <a:rPr lang="en-US" sz="2000" dirty="0">
                <a:latin typeface="+mj-lt"/>
              </a:rPr>
              <a:t>Future-proof to easily accommodate the potential new frequency ranges to be introduced.</a:t>
            </a:r>
          </a:p>
          <a:p>
            <a:pPr lvl="1">
              <a:buFont typeface="Wingdings" pitchFamily="2" charset="2"/>
              <a:buChar char="§"/>
            </a:pPr>
            <a:r>
              <a:rPr lang="en-US" sz="2000" dirty="0">
                <a:latin typeface="+mj-lt"/>
              </a:rPr>
              <a:t>How to pass the NR </a:t>
            </a:r>
            <a:r>
              <a:rPr lang="en-US" sz="2000" i="1" dirty="0">
                <a:latin typeface="+mj-lt"/>
              </a:rPr>
              <a:t>modifiedMPR-Behavior </a:t>
            </a:r>
            <a:r>
              <a:rPr lang="en-US" sz="2000" dirty="0">
                <a:latin typeface="+mj-lt"/>
              </a:rPr>
              <a:t>information to LTE cell for EN-DC configurations needs to be addressed. </a:t>
            </a:r>
          </a:p>
          <a:p>
            <a:pPr lvl="1">
              <a:buFont typeface="Wingdings" pitchFamily="2" charset="2"/>
              <a:buChar char="§"/>
            </a:pPr>
            <a:endParaRPr lang="en-US" sz="2000" dirty="0"/>
          </a:p>
          <a:p>
            <a:pPr lvl="1">
              <a:buFont typeface="Wingdings" pitchFamily="2" charset="2"/>
              <a:buChar char="§"/>
            </a:pPr>
            <a:endParaRPr lang="en-US" sz="2000" dirty="0"/>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23306007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36901"/>
          </a:xfrm>
        </p:spPr>
        <p:txBody>
          <a:bodyPr>
            <a:normAutofit/>
          </a:bodyPr>
          <a:lstStyle/>
          <a:p>
            <a:r>
              <a:rPr lang="en-US" sz="4000" dirty="0">
                <a:latin typeface="+mn-lt"/>
              </a:rPr>
              <a:t>Proposed Way Forward</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371600"/>
            <a:ext cx="10515600" cy="5051702"/>
          </a:xfrm>
        </p:spPr>
        <p:txBody>
          <a:bodyPr>
            <a:normAutofit/>
          </a:bodyPr>
          <a:lstStyle/>
          <a:p>
            <a:r>
              <a:rPr lang="en-US" sz="2600" dirty="0">
                <a:latin typeface="+mj-lt"/>
              </a:rPr>
              <a:t>RAN Plenary to direct RAN2 and RAN4 to jointly develop a general solution to resolve the potential recurring issue on phased introduction of operation frequency ranges in an NR band based on [</a:t>
            </a:r>
            <a:r>
              <a:rPr lang="en-US" sz="2600" i="1" dirty="0">
                <a:latin typeface="+mj-lt"/>
              </a:rPr>
              <a:t>modifiedMPR-Behavior</a:t>
            </a:r>
            <a:r>
              <a:rPr lang="en-US" sz="2600" dirty="0">
                <a:latin typeface="+mj-lt"/>
              </a:rPr>
              <a:t> bits] approach in Rel-18.</a:t>
            </a:r>
          </a:p>
          <a:p>
            <a:endParaRPr lang="en-US" dirty="0"/>
          </a:p>
          <a:p>
            <a:endParaRPr lang="en-US" dirty="0"/>
          </a:p>
          <a:p>
            <a:endParaRPr lang="en-US" dirty="0"/>
          </a:p>
          <a:p>
            <a:endParaRPr lang="en-US" dirty="0"/>
          </a:p>
        </p:txBody>
      </p:sp>
    </p:spTree>
    <p:extLst>
      <p:ext uri="{BB962C8B-B14F-4D97-AF65-F5344CB8AC3E}">
        <p14:creationId xmlns:p14="http://schemas.microsoft.com/office/powerpoint/2010/main" val="30713188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063D3E-1C08-3D4F-AC8D-3FBB29272AA1}"/>
              </a:ext>
            </a:extLst>
          </p:cNvPr>
          <p:cNvSpPr>
            <a:spLocks noGrp="1"/>
          </p:cNvSpPr>
          <p:nvPr>
            <p:ph type="title"/>
          </p:nvPr>
        </p:nvSpPr>
        <p:spPr>
          <a:xfrm>
            <a:off x="838200" y="365125"/>
            <a:ext cx="10515600" cy="946840"/>
          </a:xfrm>
        </p:spPr>
        <p:txBody>
          <a:bodyPr>
            <a:normAutofit/>
          </a:bodyPr>
          <a:lstStyle/>
          <a:p>
            <a:r>
              <a:rPr lang="en-US" sz="4000" dirty="0">
                <a:latin typeface="+mn-lt"/>
              </a:rPr>
              <a:t>References</a:t>
            </a:r>
          </a:p>
        </p:txBody>
      </p:sp>
      <p:sp>
        <p:nvSpPr>
          <p:cNvPr id="3" name="Content Placeholder 2">
            <a:extLst>
              <a:ext uri="{FF2B5EF4-FFF2-40B4-BE49-F238E27FC236}">
                <a16:creationId xmlns:a16="http://schemas.microsoft.com/office/drawing/2014/main" id="{025E98E8-8D4E-D949-9CC4-54555DB4D9C0}"/>
              </a:ext>
            </a:extLst>
          </p:cNvPr>
          <p:cNvSpPr>
            <a:spLocks noGrp="1"/>
          </p:cNvSpPr>
          <p:nvPr>
            <p:ph idx="1"/>
          </p:nvPr>
        </p:nvSpPr>
        <p:spPr>
          <a:xfrm>
            <a:off x="838200" y="1421296"/>
            <a:ext cx="10515600" cy="4755667"/>
          </a:xfrm>
        </p:spPr>
        <p:txBody>
          <a:bodyPr>
            <a:normAutofit/>
          </a:bodyPr>
          <a:lstStyle/>
          <a:p>
            <a:pPr marL="0" indent="0">
              <a:buNone/>
            </a:pPr>
            <a:r>
              <a:rPr lang="en-US" sz="1800" dirty="0">
                <a:latin typeface="+mj-lt"/>
              </a:rPr>
              <a:t>[</a:t>
            </a:r>
            <a:r>
              <a:rPr lang="en-US" sz="1600" dirty="0">
                <a:latin typeface="+mj-lt"/>
              </a:rPr>
              <a:t>1] R4-2115080 “WF on Enabling US 3.45 – 3.55GHz in Band n77”, T-Mobile USA, 3GPP TSG-RAN WG4 Meeting # 100-e</a:t>
            </a:r>
          </a:p>
          <a:p>
            <a:pPr marL="0" indent="0">
              <a:buNone/>
            </a:pPr>
            <a:r>
              <a:rPr lang="en-US" sz="1600" dirty="0">
                <a:latin typeface="+mj-lt"/>
              </a:rPr>
              <a:t>[2] R4-2203554 “Discussion on devices certified in a subset of a 3GPP band”, TELUS, Bell Mobility, 3GPP TSG-RAN WG4 Meeting # 102-e</a:t>
            </a:r>
          </a:p>
          <a:p>
            <a:pPr marL="0" indent="0">
              <a:buNone/>
            </a:pPr>
            <a:r>
              <a:rPr lang="en-US" sz="1600" dirty="0">
                <a:latin typeface="+mj-lt"/>
              </a:rPr>
              <a:t>[3] RP-212595 “Distinguishing support of extended band n77”, Ericsson et. al., 3GPP TSG-RAN Meeting # 93-e (TS 36.306)</a:t>
            </a:r>
          </a:p>
          <a:p>
            <a:pPr marL="0" indent="0">
              <a:buNone/>
            </a:pPr>
            <a:r>
              <a:rPr lang="en-US" sz="1600" dirty="0">
                <a:latin typeface="+mj-lt"/>
              </a:rPr>
              <a:t>[4] RP-212596 “Distinguishing support of extended band n77”, Ericsson et. al., 3GPP TSG-RAN Meeting # 93-e (TS 36.331)</a:t>
            </a:r>
          </a:p>
          <a:p>
            <a:pPr marL="0" indent="0">
              <a:buNone/>
            </a:pPr>
            <a:r>
              <a:rPr lang="en-US" sz="1600" dirty="0">
                <a:latin typeface="+mj-lt"/>
              </a:rPr>
              <a:t>[5] RP-212597 “Distinguishing support of extended band n77”, Ericsson </a:t>
            </a:r>
            <a:r>
              <a:rPr lang="en-US" sz="1600" i="1" dirty="0">
                <a:latin typeface="+mj-lt"/>
              </a:rPr>
              <a:t>et. al.</a:t>
            </a:r>
            <a:r>
              <a:rPr lang="en-US" sz="1600" dirty="0">
                <a:latin typeface="+mj-lt"/>
              </a:rPr>
              <a:t>, 3GPP TSG-RAN Meeting # 93-e (TS 38.306)</a:t>
            </a:r>
          </a:p>
          <a:p>
            <a:pPr marL="0" indent="0">
              <a:buNone/>
            </a:pPr>
            <a:r>
              <a:rPr lang="en-US" sz="1600" dirty="0">
                <a:latin typeface="+mj-lt"/>
              </a:rPr>
              <a:t>[6] RP-212598 “Distinguishing support of extended band n77”, Ericsson </a:t>
            </a:r>
            <a:r>
              <a:rPr lang="en-US" sz="1600" i="1" dirty="0">
                <a:latin typeface="+mj-lt"/>
              </a:rPr>
              <a:t>et. al.</a:t>
            </a:r>
            <a:r>
              <a:rPr lang="en-US" sz="1600" dirty="0">
                <a:latin typeface="+mj-lt"/>
              </a:rPr>
              <a:t>, 3GPP TSG-RAN Meeting # 93-e (TS 38.331)</a:t>
            </a:r>
          </a:p>
          <a:p>
            <a:pPr marL="0" indent="0">
              <a:buNone/>
            </a:pPr>
            <a:r>
              <a:rPr lang="en-US" sz="1600" dirty="0">
                <a:latin typeface="+mj-lt"/>
              </a:rPr>
              <a:t>[7] RP-212599 “Introduction of extended range and NS-value for n77”, Ericsson </a:t>
            </a:r>
            <a:r>
              <a:rPr lang="en-US" sz="1600" i="1" dirty="0">
                <a:latin typeface="+mj-lt"/>
              </a:rPr>
              <a:t>et. al.</a:t>
            </a:r>
            <a:r>
              <a:rPr lang="en-US" sz="1600" dirty="0">
                <a:latin typeface="+mj-lt"/>
              </a:rPr>
              <a:t>, 3GPP TSG-RAN Meeting # 93-e (TS 38.101-1)</a:t>
            </a:r>
          </a:p>
          <a:p>
            <a:pPr marL="0" indent="0">
              <a:buNone/>
            </a:pPr>
            <a:r>
              <a:rPr lang="en-US" sz="1600" dirty="0">
                <a:latin typeface="+mj-lt"/>
              </a:rPr>
              <a:t>[8] R4-2206568 “LS on Canada band n77”, TELUS, Bell Mobility, 3GPP TSG-RAN WG4 Meeting # 102-e</a:t>
            </a:r>
          </a:p>
          <a:p>
            <a:pPr marL="0" indent="0">
              <a:buNone/>
            </a:pPr>
            <a:r>
              <a:rPr lang="en-US" sz="1600" dirty="0">
                <a:latin typeface="+mj-lt"/>
              </a:rPr>
              <a:t>[9] R4-2109442 “Supporting evolving regulation in band n77 for US 3.45 to 3.55 GHz usage”, Apple, Skyworks Solutions Inc., T-Mobile USA, 3GPP TSG-RAN WG4 Meeting # 99-e.</a:t>
            </a:r>
          </a:p>
        </p:txBody>
      </p:sp>
    </p:spTree>
    <p:extLst>
      <p:ext uri="{BB962C8B-B14F-4D97-AF65-F5344CB8AC3E}">
        <p14:creationId xmlns:p14="http://schemas.microsoft.com/office/powerpoint/2010/main" val="427216413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4910</TotalTime>
  <Words>659</Words>
  <Application>Microsoft Macintosh PowerPoint</Application>
  <PresentationFormat>Widescreen</PresentationFormat>
  <Paragraphs>40</Paragraphs>
  <Slides>6</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Calibri</vt:lpstr>
      <vt:lpstr>Calibri Light</vt:lpstr>
      <vt:lpstr>Wingdings</vt:lpstr>
      <vt:lpstr>Office Theme</vt:lpstr>
      <vt:lpstr>Views on Phased Introduction of Operation Frequency Ranges in an NR Band</vt:lpstr>
      <vt:lpstr>Background (1)</vt:lpstr>
      <vt:lpstr>Background (2)</vt:lpstr>
      <vt:lpstr>Potential Solutions Being Considered</vt:lpstr>
      <vt:lpstr>Proposed Way Forward</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CA/DC combinations not subject to block approval</dc:title>
  <dc:creator>James Wang</dc:creator>
  <cp:lastModifiedBy>Toliy Ioffe</cp:lastModifiedBy>
  <cp:revision>76</cp:revision>
  <dcterms:created xsi:type="dcterms:W3CDTF">2021-02-18T15:00:57Z</dcterms:created>
  <dcterms:modified xsi:type="dcterms:W3CDTF">2022-03-10T16:41:23Z</dcterms:modified>
</cp:coreProperties>
</file>